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Lst>
  <p:sldSz cy="6858000" cx="12192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guide id="3" orient="horz" pos="2160">
          <p15:clr>
            <a:srgbClr val="A4A3A4"/>
          </p15:clr>
        </p15:guide>
      </p15:sldGuideLst>
    </p:ext>
    <p:ext uri="{2D200454-40CA-4A62-9FC3-DE9A4176ACB9}">
      <p15:notesGuideLst>
        <p15:guide id="1" orient="horz" pos="3127">
          <p15:clr>
            <a:srgbClr val="A4A3A4"/>
          </p15:clr>
        </p15:guide>
        <p15:guide id="2" pos="2141">
          <p15:clr>
            <a:srgbClr val="A4A3A4"/>
          </p15:clr>
        </p15:guide>
      </p15:notesGuideLst>
    </p:ext>
    <p:ext uri="http://customooxmlschemas.google.com/">
      <go:slidesCustomData xmlns:go="http://customooxmlschemas.google.com/" r:id="rId63" roundtripDataSignature="AMtx7miaJm6WAmQDFyQkxPxwWqeiHKF8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A2FFBB3-62A6-47EB-AF2D-BCEF4C09A8D0}">
  <a:tblStyle styleId="{6A2FFBB3-62A6-47EB-AF2D-BCEF4C09A8D0}" styleName="Table_0">
    <a:wholeTbl>
      <a:tcTxStyle b="off" i="off">
        <a:font>
          <a:latin typeface="腾讯体 W7"/>
          <a:ea typeface="腾讯体 W7"/>
          <a:cs typeface="腾讯体 W7"/>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1FA"/>
          </a:solidFill>
        </a:fill>
      </a:tcStyle>
    </a:wholeTbl>
    <a:band1H>
      <a:tcTxStyle/>
      <a:tcStyle>
        <a:fill>
          <a:solidFill>
            <a:srgbClr val="CBE2F5"/>
          </a:solidFill>
        </a:fill>
      </a:tcStyle>
    </a:band1H>
    <a:band2H>
      <a:tcTxStyle/>
    </a:band2H>
    <a:band1V>
      <a:tcTxStyle/>
      <a:tcStyle>
        <a:fill>
          <a:solidFill>
            <a:srgbClr val="CBE2F5"/>
          </a:solidFill>
        </a:fill>
      </a:tcStyle>
    </a:band1V>
    <a:band2V>
      <a:tcTxStyle/>
    </a:band2V>
    <a:lastCol>
      <a:tcTxStyle b="on" i="off">
        <a:font>
          <a:latin typeface="腾讯体 W7"/>
          <a:ea typeface="腾讯体 W7"/>
          <a:cs typeface="腾讯体 W7"/>
        </a:font>
        <a:schemeClr val="lt1"/>
      </a:tcTxStyle>
      <a:tcStyle>
        <a:fill>
          <a:solidFill>
            <a:schemeClr val="accent1"/>
          </a:solidFill>
        </a:fill>
      </a:tcStyle>
    </a:lastCol>
    <a:firstCol>
      <a:tcTxStyle b="on" i="off">
        <a:font>
          <a:latin typeface="腾讯体 W7"/>
          <a:ea typeface="腾讯体 W7"/>
          <a:cs typeface="腾讯体 W7"/>
        </a:font>
        <a:schemeClr val="lt1"/>
      </a:tcTxStyle>
      <a:tcStyle>
        <a:fill>
          <a:solidFill>
            <a:schemeClr val="accent1"/>
          </a:solidFill>
        </a:fill>
      </a:tcStyle>
    </a:firstCol>
    <a:lastRow>
      <a:tcTxStyle b="on" i="off">
        <a:font>
          <a:latin typeface="腾讯体 W7"/>
          <a:ea typeface="腾讯体 W7"/>
          <a:cs typeface="腾讯体 W7"/>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腾讯体 W7"/>
          <a:ea typeface="腾讯体 W7"/>
          <a:cs typeface="腾讯体 W7"/>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 pos="2160" orient="horz"/>
      </p:guideLst>
    </p:cSldViewPr>
  </p:slideViewPr>
  <p:notesViewPr>
    <p:cSldViewPr snapToGrid="0">
      <p:cViewPr varScale="1">
        <p:scale>
          <a:sx n="100" d="100"/>
          <a:sy n="100" d="100"/>
        </p:scale>
        <p:origin x="0" y="0"/>
      </p:cViewPr>
      <p:guideLst>
        <p:guide pos="3127" orient="horz"/>
        <p:guide pos="2141"/>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3"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519502" y="786854"/>
            <a:ext cx="5758671"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lvl1pPr indent="-292100" lvl="0" marL="457200" marR="0" rtl="0" algn="l">
              <a:lnSpc>
                <a:spcPct val="150000"/>
              </a:lnSpc>
              <a:spcBef>
                <a:spcPts val="0"/>
              </a:spcBef>
              <a:spcAft>
                <a:spcPts val="0"/>
              </a:spcAft>
              <a:buClr>
                <a:schemeClr val="dk1"/>
              </a:buClr>
              <a:buSzPts val="1000"/>
              <a:buFont typeface="Noto Sans Symbols"/>
              <a:buChar char="🞐"/>
              <a:defRPr b="0" i="0" sz="1000" u="none" cap="none" strike="noStrike">
                <a:solidFill>
                  <a:schemeClr val="dk1"/>
                </a:solidFill>
                <a:latin typeface="Arial"/>
                <a:ea typeface="Arial"/>
                <a:cs typeface="Arial"/>
                <a:sym typeface="Arial"/>
              </a:defRPr>
            </a:lvl1pPr>
            <a:lvl2pPr indent="-292100" lvl="1" marL="914400" marR="0" rtl="0" algn="l">
              <a:lnSpc>
                <a:spcPct val="150000"/>
              </a:lnSpc>
              <a:spcBef>
                <a:spcPts val="0"/>
              </a:spcBef>
              <a:spcAft>
                <a:spcPts val="0"/>
              </a:spcAft>
              <a:buClr>
                <a:schemeClr val="dk1"/>
              </a:buClr>
              <a:buSzPts val="1000"/>
              <a:buFont typeface="Noto Sans Symbols"/>
              <a:buChar char="■"/>
              <a:defRPr b="0" i="0" sz="1000" u="none" cap="none" strike="noStrike">
                <a:solidFill>
                  <a:schemeClr val="dk1"/>
                </a:solidFill>
                <a:latin typeface="Arial"/>
                <a:ea typeface="Arial"/>
                <a:cs typeface="Arial"/>
                <a:sym typeface="Arial"/>
              </a:defRPr>
            </a:lvl2pPr>
            <a:lvl3pPr indent="-292100" lvl="2" marL="1371600" marR="0" rtl="0" algn="l">
              <a:lnSpc>
                <a:spcPct val="150000"/>
              </a:lnSpc>
              <a:spcBef>
                <a:spcPts val="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extLst>
    <p:ext uri="{620B2872-D7B9-4A21-9093-7833F8D536E1}">
      <p15:sldGuideLst>
        <p15:guide id="1" orient="horz" pos="2750">
          <p15:clr>
            <a:srgbClr val="F26B43"/>
          </p15:clr>
        </p15:guide>
        <p15:guide id="2" pos="302">
          <p15:clr>
            <a:srgbClr val="F26B43"/>
          </p15:clr>
        </p15:guide>
        <p15:guide id="3" pos="3976">
          <p15:clr>
            <a:srgbClr val="F26B43"/>
          </p15:clr>
        </p15:guide>
        <p15:guide id="4" orient="horz" pos="482">
          <p15:clr>
            <a:srgbClr val="F26B43"/>
          </p15:clr>
        </p15:guide>
        <p15:guide id="5" pos="2141">
          <p15:clr>
            <a:srgbClr val="F26B43"/>
          </p15:clr>
        </p15:guide>
        <p15:guide id="6" orient="horz" pos="5826">
          <p15:clr>
            <a:srgbClr val="F26B43"/>
          </p15:clr>
        </p15:guide>
      </p15:sldGuideLst>
    </p:ext>
  </p:extLst>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image" Target="../media/image11.png"/></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a:p>
            <a:pPr indent="-107950" lvl="0" marL="171450" rtl="0" algn="l">
              <a:lnSpc>
                <a:spcPct val="150000"/>
              </a:lnSpc>
              <a:spcBef>
                <a:spcPts val="0"/>
              </a:spcBef>
              <a:spcAft>
                <a:spcPts val="0"/>
              </a:spcAft>
              <a:buClr>
                <a:schemeClr val="dk1"/>
              </a:buClr>
              <a:buSzPts val="1000"/>
              <a:buNone/>
            </a:pPr>
            <a:r>
              <a:t/>
            </a:r>
            <a:endParaRPr/>
          </a:p>
        </p:txBody>
      </p:sp>
      <p:sp>
        <p:nvSpPr>
          <p:cNvPr id="55" name="Google Shape;55;p1: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In this scenario, application serving is in the private cloud.  When traffic suddenly increases, instead of adding more capacity, the hybrid cloud model is utilized to account for temporary capacity expansion. For example, at the end of the quarter, the corporate financial system might need to calculate and generate a large number of reports. At this time, we can temporarily rent the public cloud to make up for the lack of computing resources.</a:t>
            </a:r>
            <a:endParaRPr/>
          </a:p>
        </p:txBody>
      </p:sp>
      <p:sp>
        <p:nvSpPr>
          <p:cNvPr id="175" name="Google Shape;175;p10: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1: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Disaster recovery of hybrid cloud generally adopts a master-slave architecture. </a:t>
            </a:r>
            <a:endParaRPr/>
          </a:p>
          <a:p>
            <a:pPr indent="-171450" lvl="0" marL="171450" rtl="0" algn="l">
              <a:lnSpc>
                <a:spcPct val="150000"/>
              </a:lnSpc>
              <a:spcBef>
                <a:spcPts val="0"/>
              </a:spcBef>
              <a:spcAft>
                <a:spcPts val="0"/>
              </a:spcAft>
              <a:buClr>
                <a:schemeClr val="dk1"/>
              </a:buClr>
              <a:buSzPts val="1000"/>
              <a:buChar char="🞐"/>
            </a:pPr>
            <a:r>
              <a:rPr lang="en-US"/>
              <a:t>Under this architecture, users can put the backup of business system on the public cloud, and make use of the technical advantages, operation and maintenance management of the public cloud provider to achieve Data Disaster Recovery and ensure service continuity. In the event of a major disaster in a private cloud data center, users can use the system hosted in the public cloud to bring up the backup system</a:t>
            </a:r>
            <a:endParaRPr/>
          </a:p>
        </p:txBody>
      </p:sp>
      <p:sp>
        <p:nvSpPr>
          <p:cNvPr id="221" name="Google Shape;221;p11: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2: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2: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marR="0" rtl="0" algn="l">
              <a:lnSpc>
                <a:spcPct val="150000"/>
              </a:lnSpc>
              <a:spcBef>
                <a:spcPts val="0"/>
              </a:spcBef>
              <a:spcAft>
                <a:spcPts val="0"/>
              </a:spcAft>
              <a:buClr>
                <a:schemeClr val="dk1"/>
              </a:buClr>
              <a:buSzPts val="1000"/>
              <a:buChar char="🞐"/>
            </a:pPr>
            <a:r>
              <a:rPr lang="en-US"/>
              <a:t>The purpose of data backup is to store data or applications at a certain time in a safe and reliable place. </a:t>
            </a:r>
            <a:endParaRPr/>
          </a:p>
          <a:p>
            <a:pPr indent="-171450" lvl="0" marL="171450" marR="0" rtl="0" algn="l">
              <a:lnSpc>
                <a:spcPct val="150000"/>
              </a:lnSpc>
              <a:spcBef>
                <a:spcPts val="0"/>
              </a:spcBef>
              <a:spcAft>
                <a:spcPts val="0"/>
              </a:spcAft>
              <a:buClr>
                <a:schemeClr val="dk1"/>
              </a:buClr>
              <a:buSzPts val="1000"/>
              <a:buChar char="🞐"/>
            </a:pPr>
            <a:r>
              <a:rPr lang="en-US"/>
              <a:t>So we use either private/public cloud to serve the application, and the data backup is placed in another cloud for security and stability reason.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3: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13: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For enterprises with multiple branches, if the business is handled centrally at HQ, when the volume increases, the processing capacity and access bandwidth will become the bottleneck. Through the hybrid cloud solution, the front-end service is deployed on the public cloud, taking advantages of the public cloud with multiple regions and CDNs to make the service as close to the end user as possible, and the back-end system is still deployed in the private cloud at the headquarters.  Only a small amount of front-end and back-end interaction are required to complete the entire business process.  </a:t>
            </a:r>
            <a:r>
              <a:rPr lang="en-US"/>
              <a:t>Hybrid cloud solution can provide a cross-cloud network channel</a:t>
            </a:r>
            <a:r>
              <a:rPr lang="en-US"/>
              <a:t>, connecting the environment on the public cloud and the private network.</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4: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14: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In this scenario, the different stages of the same application are independent of each other, and there is no direct connection.</a:t>
            </a:r>
            <a:endParaRPr/>
          </a:p>
          <a:p>
            <a:pPr indent="-171450" lvl="0" marL="171450" rtl="0" algn="l">
              <a:lnSpc>
                <a:spcPct val="150000"/>
              </a:lnSpc>
              <a:spcBef>
                <a:spcPts val="0"/>
              </a:spcBef>
              <a:spcAft>
                <a:spcPts val="0"/>
              </a:spcAft>
              <a:buSzPts val="1000"/>
              <a:buChar char="🞐"/>
            </a:pPr>
            <a:r>
              <a:rPr lang="en-US"/>
              <a:t>And those are the </a:t>
            </a:r>
            <a:r>
              <a:rPr lang="en-US"/>
              <a:t>common</a:t>
            </a:r>
            <a:r>
              <a:rPr lang="en-US"/>
              <a:t> scenarios for adopting hybrid cloud. [END]</a:t>
            </a:r>
            <a:endParaRPr/>
          </a:p>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5:notes"/>
          <p:cNvSpPr txBox="1"/>
          <p:nvPr>
            <p:ph idx="1" type="body"/>
          </p:nvPr>
        </p:nvSpPr>
        <p:spPr>
          <a:xfrm>
            <a:off x="479425" y="4400668"/>
            <a:ext cx="5759450" cy="4910138"/>
          </a:xfrm>
          <a:prstGeom prst="rect">
            <a:avLst/>
          </a:prstGeom>
          <a:noFill/>
          <a:ln>
            <a:noFill/>
          </a:ln>
        </p:spPr>
        <p:txBody>
          <a:bodyPr anchorCtr="0" anchor="t" bIns="47775" lIns="95550" spcFirstLastPara="1" rIns="95550" wrap="square" tIns="47775">
            <a:noAutofit/>
          </a:bodyPr>
          <a:lstStyle/>
          <a:p>
            <a:pPr indent="-171450" lvl="0" marL="171450" marR="0" rtl="0" algn="l">
              <a:lnSpc>
                <a:spcPct val="150000"/>
              </a:lnSpc>
              <a:spcBef>
                <a:spcPts val="0"/>
              </a:spcBef>
              <a:spcAft>
                <a:spcPts val="0"/>
              </a:spcAft>
              <a:buClr>
                <a:schemeClr val="dk1"/>
              </a:buClr>
              <a:buSzPts val="1000"/>
              <a:buFont typeface="Noto Sans Symbols"/>
              <a:buChar char="🞐"/>
            </a:pPr>
            <a:r>
              <a:rPr lang="en-US"/>
              <a:t>[Skip]</a:t>
            </a:r>
            <a:endParaRPr/>
          </a:p>
          <a:p>
            <a:pPr indent="-107950" lvl="0" marL="171450" rtl="0" algn="l">
              <a:lnSpc>
                <a:spcPct val="150000"/>
              </a:lnSpc>
              <a:spcBef>
                <a:spcPts val="0"/>
              </a:spcBef>
              <a:spcAft>
                <a:spcPts val="0"/>
              </a:spcAft>
              <a:buClr>
                <a:schemeClr val="dk1"/>
              </a:buClr>
              <a:buSzPts val="1000"/>
              <a:buNone/>
            </a:pPr>
            <a:r>
              <a:t/>
            </a:r>
            <a:endParaRPr/>
          </a:p>
        </p:txBody>
      </p:sp>
      <p:sp>
        <p:nvSpPr>
          <p:cNvPr id="359" name="Google Shape;359;p15: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6: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16: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spcBef>
                <a:spcPts val="0"/>
              </a:spcBef>
              <a:spcAft>
                <a:spcPts val="0"/>
              </a:spcAft>
              <a:buSzPts val="1000"/>
              <a:buChar char="🞐"/>
            </a:pPr>
            <a:r>
              <a:rPr lang="en-US"/>
              <a:t>Now that we understand the main application scenarios of hybrid cloud, what are the things that need to be considered when creating a hybrid cloud architecture? </a:t>
            </a:r>
            <a:endParaRPr/>
          </a:p>
          <a:p>
            <a:pPr indent="-171450" lvl="0" marL="171450" rtl="0" algn="l">
              <a:spcBef>
                <a:spcPts val="0"/>
              </a:spcBef>
              <a:spcAft>
                <a:spcPts val="0"/>
              </a:spcAft>
              <a:buSzPts val="1000"/>
              <a:buChar char="🞐"/>
            </a:pPr>
            <a:r>
              <a:rPr lang="en-US"/>
              <a:t>In the next section, we will look at how to design a hybrid cloud architecture from 3 aspects: Network architecture, Storage architecture, and Workload Planning.   Also, we will look at the choice of Tencent’s Private Cloud products.</a:t>
            </a:r>
            <a:endParaRPr/>
          </a:p>
          <a:p>
            <a:pPr indent="-171450" lvl="0" marL="171450" rtl="0" algn="l">
              <a:spcBef>
                <a:spcPts val="0"/>
              </a:spcBef>
              <a:spcAft>
                <a:spcPts val="0"/>
              </a:spcAft>
              <a:buSzPts val="1000"/>
              <a:buChar char="🞐"/>
            </a:pPr>
            <a:r>
              <a:t/>
            </a:r>
            <a:endParaRPr/>
          </a:p>
          <a:p>
            <a:pPr indent="-171450" lvl="1" marL="355600" marR="0" rtl="0" algn="l">
              <a:lnSpc>
                <a:spcPct val="150000"/>
              </a:lnSpc>
              <a:spcBef>
                <a:spcPts val="0"/>
              </a:spcBef>
              <a:spcAft>
                <a:spcPts val="0"/>
              </a:spcAft>
              <a:buClr>
                <a:schemeClr val="dk1"/>
              </a:buClr>
              <a:buSzPts val="1000"/>
              <a:buFont typeface="Noto Sans Symbols"/>
              <a:buChar char="■"/>
            </a:pPr>
            <a:r>
              <a:rPr lang="en-US"/>
              <a:t>Account connection: Use a set of accounts to manage public and private clouds. Binding the public cloud access key to the corresponding account of the private cloud, and combining the respective permission systems of the private cloud and the public cloud, can achieve extremely flexible multi-tenant scenarios and establish an account management system that meets the requirements of the enterprise. Generally realized through cloud management platform</a:t>
            </a:r>
            <a:endParaRPr b="0" i="0" sz="10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7: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17: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0" lvl="0" marL="63500" rtl="0" algn="l">
              <a:lnSpc>
                <a:spcPct val="150000"/>
              </a:lnSpc>
              <a:spcBef>
                <a:spcPts val="0"/>
              </a:spcBef>
              <a:spcAft>
                <a:spcPts val="0"/>
              </a:spcAft>
              <a:buClr>
                <a:schemeClr val="dk1"/>
              </a:buClr>
              <a:buSzPts val="1000"/>
              <a:buNone/>
            </a:pPr>
            <a:r>
              <a:rPr lang="en-US"/>
              <a:t>First, the network...</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18: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18: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292100" lvl="0" marL="457200" rtl="0" algn="l">
              <a:lnSpc>
                <a:spcPct val="150000"/>
              </a:lnSpc>
              <a:spcBef>
                <a:spcPts val="0"/>
              </a:spcBef>
              <a:spcAft>
                <a:spcPts val="0"/>
              </a:spcAft>
              <a:buSzPts val="1000"/>
              <a:buChar char="●"/>
            </a:pPr>
            <a:r>
              <a:rPr lang="en-US"/>
              <a:t>The main goal of hybrid cloud network is connect and allow communication between </a:t>
            </a:r>
            <a:r>
              <a:rPr lang="en-US"/>
              <a:t>different</a:t>
            </a:r>
            <a:r>
              <a:rPr lang="en-US"/>
              <a:t> clouds through a secure and encrypted network connection. Therefore, the network is the first thing to consider and is the foundation of hybrid cloud.</a:t>
            </a:r>
            <a:endParaRPr/>
          </a:p>
          <a:p>
            <a:pPr indent="-292100" lvl="0" marL="457200" rtl="0" algn="l">
              <a:lnSpc>
                <a:spcPct val="150000"/>
              </a:lnSpc>
              <a:spcBef>
                <a:spcPts val="0"/>
              </a:spcBef>
              <a:spcAft>
                <a:spcPts val="0"/>
              </a:spcAft>
              <a:buSzPts val="1000"/>
              <a:buChar char="●"/>
            </a:pPr>
            <a:r>
              <a:rPr lang="en-US"/>
              <a:t>The most common architecture is to use dedicated lines or IPSec VPNs to connect private with public cloud data centers.</a:t>
            </a:r>
            <a:endParaRPr/>
          </a:p>
          <a:p>
            <a:pPr indent="-292100" lvl="0" marL="457200" rtl="0" algn="l">
              <a:lnSpc>
                <a:spcPct val="150000"/>
              </a:lnSpc>
              <a:spcBef>
                <a:spcPts val="0"/>
              </a:spcBef>
              <a:spcAft>
                <a:spcPts val="0"/>
              </a:spcAft>
              <a:buSzPts val="1000"/>
              <a:buChar char="●"/>
            </a:pPr>
            <a:r>
              <a:rPr lang="en-US"/>
              <a:t>VPN is recommended in the early stage of cloud migration, such as the test stage, to quickly forming the hybrid cloud. A dedicated line will be used at later stage to ensure the stable operations after production go-live.</a:t>
            </a:r>
            <a:endParaRPr/>
          </a:p>
          <a:p>
            <a:pPr indent="-292100" lvl="0" marL="457200" rtl="0" algn="l">
              <a:lnSpc>
                <a:spcPct val="150000"/>
              </a:lnSpc>
              <a:spcBef>
                <a:spcPts val="0"/>
              </a:spcBef>
              <a:spcAft>
                <a:spcPts val="0"/>
              </a:spcAft>
              <a:buSzPts val="1000"/>
              <a:buChar char="●"/>
            </a:pPr>
            <a:r>
              <a:rPr lang="en-US"/>
              <a:t>And whether it is a dedicated line or a VPN, multiple branches can be connected to a public cloud data center at the same time. Many companies build a network architecture centered on public cloud data centers in the later stage of cloud migration to ensure the stability and user experience of branch offices accessing cloud application systems.</a:t>
            </a:r>
            <a:endParaRPr/>
          </a:p>
          <a:p>
            <a:pPr indent="-292100" lvl="0" marL="457200" rtl="0" algn="l">
              <a:lnSpc>
                <a:spcPct val="150000"/>
              </a:lnSpc>
              <a:spcBef>
                <a:spcPts val="0"/>
              </a:spcBef>
              <a:spcAft>
                <a:spcPts val="0"/>
              </a:spcAft>
              <a:buSzPts val="1000"/>
              <a:buChar char="●"/>
            </a:pPr>
            <a:r>
              <a:rPr lang="en-US"/>
              <a:t>One major networking design consideration, in the hybrid cloud network, is that there can be no conflicting subnets, and the subnet segment needs to be planned before building the Hybrid Cloud Network.</a:t>
            </a:r>
            <a:endParaRPr/>
          </a:p>
          <a:p>
            <a:pPr indent="-109537" lvl="1" marL="35560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19: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19: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However, for large organizations with multiple branches, </a:t>
            </a:r>
            <a:r>
              <a:rPr lang="en-US"/>
              <a:t>there will be multiple public cloud VPCs and multiple cross-regional branches that need to be interconnected, the private lines or VPN  will no longer work. </a:t>
            </a:r>
            <a:r>
              <a:rPr b="1" lang="en-US" u="sng"/>
              <a:t>Solution:</a:t>
            </a:r>
            <a:r>
              <a:rPr lang="en-US"/>
              <a:t> we need to combine private lines and CCN.</a:t>
            </a:r>
            <a:endParaRPr sz="1000">
              <a:solidFill>
                <a:schemeClr val="dk1"/>
              </a:solidFill>
            </a:endParaRPr>
          </a:p>
          <a:p>
            <a:pPr indent="-173037" lvl="1" marL="355600" rtl="0" algn="l">
              <a:lnSpc>
                <a:spcPct val="150000"/>
              </a:lnSpc>
              <a:spcBef>
                <a:spcPts val="0"/>
              </a:spcBef>
              <a:spcAft>
                <a:spcPts val="0"/>
              </a:spcAft>
              <a:buSzPts val="1000"/>
              <a:buChar char="■"/>
            </a:pPr>
            <a:r>
              <a:rPr lang="en-US"/>
              <a:t>CCN is a service of Tencent Cloud. It uses dedicated lines between multiple data centers to help build private network communication channels between public cloud VPCs, and between VPCs and local IDCs, which allows for cross-regional communication.</a:t>
            </a:r>
            <a:endParaRPr/>
          </a:p>
          <a:p>
            <a:pPr indent="-173037" lvl="1" marL="355600" rtl="0" algn="l">
              <a:lnSpc>
                <a:spcPct val="150000"/>
              </a:lnSpc>
              <a:spcBef>
                <a:spcPts val="0"/>
              </a:spcBef>
              <a:spcAft>
                <a:spcPts val="0"/>
              </a:spcAft>
              <a:buSzPts val="1000"/>
              <a:buChar char="■"/>
            </a:pPr>
            <a:r>
              <a:rPr lang="en-US"/>
              <a:t>CCN has automatic routing and learning capabilities, that simplifies the management</a:t>
            </a:r>
            <a:endParaRPr/>
          </a:p>
          <a:p>
            <a:pPr indent="-173037" lvl="1" marL="355600" rtl="0" algn="l">
              <a:lnSpc>
                <a:spcPct val="150000"/>
              </a:lnSpc>
              <a:spcBef>
                <a:spcPts val="0"/>
              </a:spcBef>
              <a:spcAft>
                <a:spcPts val="0"/>
              </a:spcAft>
              <a:buSzPts val="1000"/>
              <a:buChar char="■"/>
            </a:pPr>
            <a:r>
              <a:rPr lang="en-US" strike="sngStrike"/>
              <a:t>Multiple local IDCs are interconnected through public cloud VPC and CCN, such as Guangzhou local IDC-&gt;Guangzhou public cloud VPC-&gt;CCN-&gt;Hong Kong public cloud VPC-&gt;Hong Kong local IDC</a:t>
            </a:r>
            <a:endParaRPr strike="sngStrike"/>
          </a:p>
          <a:p>
            <a:pPr indent="-173037" lvl="1" marL="355600" rtl="0" algn="l">
              <a:lnSpc>
                <a:spcPct val="150000"/>
              </a:lnSpc>
              <a:spcBef>
                <a:spcPts val="0"/>
              </a:spcBef>
              <a:spcAft>
                <a:spcPts val="0"/>
              </a:spcAft>
              <a:buSzPts val="1000"/>
              <a:buChar char="■"/>
            </a:pPr>
            <a:r>
              <a:rPr lang="en-US" strike="sngStrike"/>
              <a:t>Typical application scenarios are global access acceleration, multi-regional disaster tolerance architecture, etc.</a:t>
            </a:r>
            <a:endParaRPr strike="sngStrike"/>
          </a:p>
          <a:p>
            <a:pPr indent="0" lvl="0" marL="0" rtl="0" algn="l">
              <a:lnSpc>
                <a:spcPct val="150000"/>
              </a:lnSpc>
              <a:spcBef>
                <a:spcPts val="0"/>
              </a:spcBef>
              <a:spcAft>
                <a:spcPts val="0"/>
              </a:spcAft>
              <a:buNone/>
            </a:pPr>
            <a:r>
              <a:rPr lang="en-US" sz="1050">
                <a:solidFill>
                  <a:srgbClr val="333333"/>
                </a:solidFill>
                <a:latin typeface="Roboto"/>
                <a:ea typeface="Roboto"/>
                <a:cs typeface="Roboto"/>
                <a:sym typeface="Roboto"/>
              </a:rPr>
              <a:t>To ensure that network instances in CCN are interconnected, CCN restricts the CIDR blocks of the network instances.</a:t>
            </a:r>
            <a:endParaRPr b="0" i="0" strike="sngStrike">
              <a:solidFill>
                <a:schemeClr val="dk1"/>
              </a:solidFill>
            </a:endParaRPr>
          </a:p>
          <a:p>
            <a:pPr indent="-165100" lvl="0" marL="171450" rtl="0" algn="l">
              <a:lnSpc>
                <a:spcPct val="150000"/>
              </a:lnSpc>
              <a:spcBef>
                <a:spcPts val="0"/>
              </a:spcBef>
              <a:spcAft>
                <a:spcPts val="0"/>
              </a:spcAft>
              <a:buClr>
                <a:schemeClr val="dk1"/>
              </a:buClr>
              <a:buSzPts val="900"/>
              <a:buChar char="🞐"/>
            </a:pPr>
            <a:r>
              <a:rPr b="1" lang="en-US" sz="1100">
                <a:solidFill>
                  <a:srgbClr val="333333"/>
                </a:solidFill>
                <a:latin typeface="Roboto"/>
                <a:ea typeface="Roboto"/>
                <a:cs typeface="Roboto"/>
                <a:sym typeface="Roboto"/>
              </a:rPr>
              <a:t>Note on Limits on VPC CIDR blocks</a:t>
            </a:r>
            <a:endParaRPr b="1"/>
          </a:p>
          <a:p>
            <a:pPr indent="-173037" lvl="1" marL="355600" rtl="0" algn="l">
              <a:lnSpc>
                <a:spcPct val="150000"/>
              </a:lnSpc>
              <a:spcBef>
                <a:spcPts val="0"/>
              </a:spcBef>
              <a:spcAft>
                <a:spcPts val="0"/>
              </a:spcAft>
              <a:buClr>
                <a:schemeClr val="dk1"/>
              </a:buClr>
              <a:buSzPts val="1000"/>
              <a:buChar char="■"/>
            </a:pPr>
            <a:r>
              <a:rPr lang="en-US" sz="1050">
                <a:solidFill>
                  <a:srgbClr val="333333"/>
                </a:solidFill>
                <a:latin typeface="Roboto"/>
                <a:ea typeface="Roboto"/>
                <a:cs typeface="Roboto"/>
                <a:sym typeface="Roboto"/>
              </a:rPr>
              <a:t>CCN restricts CIDR blocks </a:t>
            </a:r>
            <a:r>
              <a:rPr lang="en-US" sz="1050" u="sng">
                <a:solidFill>
                  <a:srgbClr val="333333"/>
                </a:solidFill>
                <a:latin typeface="Roboto"/>
                <a:ea typeface="Roboto"/>
                <a:cs typeface="Roboto"/>
                <a:sym typeface="Roboto"/>
              </a:rPr>
              <a:t>at the subnet level</a:t>
            </a:r>
            <a:r>
              <a:rPr lang="en-US" sz="1050">
                <a:solidFill>
                  <a:srgbClr val="333333"/>
                </a:solidFill>
                <a:latin typeface="Roboto"/>
                <a:ea typeface="Roboto"/>
                <a:cs typeface="Roboto"/>
                <a:sym typeface="Roboto"/>
              </a:rPr>
              <a:t>: Even though the CIDR blocks of two VPCs overlap, as long as their subnets have different CIDR blocks, you can still add them to CCN for interconnection.  Only  </a:t>
            </a:r>
            <a:r>
              <a:rPr lang="en-US" sz="1050">
                <a:solidFill>
                  <a:srgbClr val="333333"/>
                </a:solidFill>
                <a:latin typeface="Roboto"/>
                <a:ea typeface="Roboto"/>
                <a:cs typeface="Roboto"/>
                <a:sym typeface="Roboto"/>
              </a:rPr>
              <a:t>two subnets with identical CIDR blocks in different VPCs cannot interconnect</a:t>
            </a:r>
            <a:r>
              <a:rPr lang="en-US"/>
              <a:t>.</a:t>
            </a:r>
            <a:endParaRPr/>
          </a:p>
          <a:p>
            <a:pPr indent="-171450" lvl="0" marL="171450" rtl="0" algn="l">
              <a:lnSpc>
                <a:spcPct val="150000"/>
              </a:lnSpc>
              <a:spcBef>
                <a:spcPts val="0"/>
              </a:spcBef>
              <a:spcAft>
                <a:spcPts val="0"/>
              </a:spcAft>
              <a:buClr>
                <a:schemeClr val="dk1"/>
              </a:buClr>
              <a:buSzPts val="1000"/>
              <a:buChar char="🞐"/>
            </a:pPr>
            <a:r>
              <a:rPr b="1" lang="en-US"/>
              <a:t>2 Rules for CIDR Overlapping Conflict</a:t>
            </a:r>
            <a:endParaRPr/>
          </a:p>
          <a:p>
            <a:pPr indent="-173037" lvl="1" marL="355600" rtl="0" algn="l">
              <a:lnSpc>
                <a:spcPct val="150000"/>
              </a:lnSpc>
              <a:spcBef>
                <a:spcPts val="0"/>
              </a:spcBef>
              <a:spcAft>
                <a:spcPts val="0"/>
              </a:spcAft>
              <a:buClr>
                <a:schemeClr val="dk1"/>
              </a:buClr>
              <a:buSzPts val="1000"/>
              <a:buChar char="■"/>
            </a:pPr>
            <a:r>
              <a:rPr lang="en-US"/>
              <a:t>If CIDR blocks overlapped, the route of the 1st network associated with the CCN will take effect.</a:t>
            </a:r>
            <a:endParaRPr/>
          </a:p>
          <a:p>
            <a:pPr indent="-176212" lvl="1" marL="355600" rtl="0" algn="l">
              <a:lnSpc>
                <a:spcPct val="115000"/>
              </a:lnSpc>
              <a:spcBef>
                <a:spcPts val="0"/>
              </a:spcBef>
              <a:spcAft>
                <a:spcPts val="0"/>
              </a:spcAft>
              <a:buClr>
                <a:srgbClr val="333333"/>
              </a:buClr>
              <a:buSzPts val="1050"/>
              <a:buFont typeface="Roboto"/>
              <a:buChar char="■"/>
            </a:pPr>
            <a:r>
              <a:rPr lang="en-US" sz="1050">
                <a:solidFill>
                  <a:srgbClr val="333333"/>
                </a:solidFill>
                <a:latin typeface="Roboto"/>
                <a:ea typeface="Roboto"/>
                <a:cs typeface="Roboto"/>
                <a:sym typeface="Roboto"/>
              </a:rPr>
              <a:t>For a network already in CCN, if the route conflict occurs, i.e., new subnet created, the new route will </a:t>
            </a:r>
            <a:r>
              <a:rPr lang="en-US" sz="1050" u="sng">
                <a:solidFill>
                  <a:srgbClr val="333333"/>
                </a:solidFill>
                <a:latin typeface="Roboto"/>
                <a:ea typeface="Roboto"/>
                <a:cs typeface="Roboto"/>
                <a:sym typeface="Roboto"/>
              </a:rPr>
              <a:t>not</a:t>
            </a:r>
            <a:r>
              <a:rPr lang="en-US" sz="1050">
                <a:solidFill>
                  <a:srgbClr val="333333"/>
                </a:solidFill>
                <a:latin typeface="Roboto"/>
                <a:ea typeface="Roboto"/>
                <a:cs typeface="Roboto"/>
                <a:sym typeface="Roboto"/>
              </a:rPr>
              <a:t> take effect, and the existing valid route will remain valid.</a:t>
            </a:r>
            <a:endParaRPr b="0" i="0" sz="1000">
              <a:solidFill>
                <a:schemeClr val="dk1"/>
              </a:solidFill>
            </a:endParaRPr>
          </a:p>
          <a:p>
            <a:pPr indent="-171450" lvl="0" marL="171450" rtl="0" algn="l">
              <a:lnSpc>
                <a:spcPct val="162500"/>
              </a:lnSpc>
              <a:spcBef>
                <a:spcPts val="0"/>
              </a:spcBef>
              <a:spcAft>
                <a:spcPts val="0"/>
              </a:spcAft>
              <a:buSzPts val="1000"/>
              <a:buChar char="🞐"/>
            </a:pPr>
            <a:r>
              <a:rPr b="1" lang="en-US" sz="1200" strike="sngStrike">
                <a:solidFill>
                  <a:srgbClr val="333333"/>
                </a:solidFill>
                <a:latin typeface="Roboto"/>
                <a:ea typeface="Roboto"/>
                <a:cs typeface="Roboto"/>
                <a:sym typeface="Roboto"/>
              </a:rPr>
              <a:t>Rules for CIDR inclusive conflict</a:t>
            </a:r>
            <a:endParaRPr b="1" strike="sngStrike"/>
          </a:p>
          <a:p>
            <a:pPr indent="-173037" lvl="1" marL="355600" rtl="0" algn="l">
              <a:lnSpc>
                <a:spcPct val="150000"/>
              </a:lnSpc>
              <a:spcBef>
                <a:spcPts val="0"/>
              </a:spcBef>
              <a:spcAft>
                <a:spcPts val="0"/>
              </a:spcAft>
              <a:buClr>
                <a:schemeClr val="dk1"/>
              </a:buClr>
              <a:buSzPts val="1000"/>
              <a:buChar char="■"/>
            </a:pPr>
            <a:r>
              <a:rPr lang="en-US" sz="1050" strike="sngStrike">
                <a:solidFill>
                  <a:srgbClr val="333333"/>
                </a:solidFill>
                <a:latin typeface="Roboto"/>
                <a:ea typeface="Roboto"/>
                <a:cs typeface="Roboto"/>
                <a:sym typeface="Roboto"/>
              </a:rPr>
              <a:t>If the CIDR blocks of multiple network instances have an inclusive conflict, only the route of the network instance that is first associated with the CCN instance will take effect</a:t>
            </a:r>
            <a:endParaRPr strike="sngStrik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marR="0" rtl="0" algn="l">
              <a:lnSpc>
                <a:spcPct val="150000"/>
              </a:lnSpc>
              <a:spcBef>
                <a:spcPts val="0"/>
              </a:spcBef>
              <a:spcAft>
                <a:spcPts val="0"/>
              </a:spcAft>
              <a:buClr>
                <a:schemeClr val="dk1"/>
              </a:buClr>
              <a:buSzPts val="1000"/>
              <a:buFont typeface="Noto Sans Symbols"/>
              <a:buChar char="🞐"/>
            </a:pPr>
            <a:r>
              <a:rPr lang="en-US"/>
              <a:t>培训对象：云架构师，参加此培训需要先学习腾讯云架构TCA课程。</a:t>
            </a:r>
            <a:endParaRPr/>
          </a:p>
        </p:txBody>
      </p:sp>
      <p:sp>
        <p:nvSpPr>
          <p:cNvPr id="61" name="Google Shape;61;p2: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20:notes"/>
          <p:cNvSpPr txBox="1"/>
          <p:nvPr>
            <p:ph idx="1" type="body"/>
          </p:nvPr>
        </p:nvSpPr>
        <p:spPr>
          <a:xfrm>
            <a:off x="518170" y="774043"/>
            <a:ext cx="5758671" cy="4910824"/>
          </a:xfrm>
          <a:prstGeom prst="rect">
            <a:avLst/>
          </a:prstGeom>
          <a:noFill/>
          <a:ln>
            <a:noFill/>
          </a:ln>
        </p:spPr>
        <p:txBody>
          <a:bodyPr anchorCtr="0" anchor="t" bIns="47775" lIns="95550" spcFirstLastPara="1" rIns="95550" wrap="square" tIns="47775">
            <a:noAutofit/>
          </a:bodyPr>
          <a:lstStyle/>
          <a:p>
            <a:pPr indent="88900" lvl="0" marL="266700" rtl="0" algn="l">
              <a:lnSpc>
                <a:spcPct val="150000"/>
              </a:lnSpc>
              <a:spcBef>
                <a:spcPts val="0"/>
              </a:spcBef>
              <a:spcAft>
                <a:spcPts val="0"/>
              </a:spcAft>
              <a:buClr>
                <a:schemeClr val="dk1"/>
              </a:buClr>
              <a:buSzPts val="1000"/>
              <a:buNone/>
            </a:pPr>
            <a:r>
              <a:rPr lang="en-US"/>
              <a:t>Is invalid. But you can enable the route in the routing table, and after enabling it, the data will be forwarded with the longest mask matching rule</a:t>
            </a:r>
            <a:r>
              <a:rPr b="0" i="0" lang="en-US">
                <a:solidFill>
                  <a:schemeClr val="dk1"/>
                </a:solidFill>
              </a:rPr>
              <a:t>。</a:t>
            </a:r>
            <a:endParaRPr/>
          </a:p>
          <a:p>
            <a:pPr indent="-173037" lvl="1" marL="355600" rtl="0" algn="l">
              <a:lnSpc>
                <a:spcPct val="150000"/>
              </a:lnSpc>
              <a:spcBef>
                <a:spcPts val="0"/>
              </a:spcBef>
              <a:spcAft>
                <a:spcPts val="0"/>
              </a:spcAft>
              <a:buClr>
                <a:schemeClr val="dk1"/>
              </a:buClr>
              <a:buSzPts val="1000"/>
              <a:buChar char="■"/>
            </a:pPr>
            <a:r>
              <a:rPr b="1" i="0" lang="en-US">
                <a:solidFill>
                  <a:schemeClr val="dk1"/>
                </a:solidFill>
              </a:rPr>
              <a:t>包含冲突示例</a:t>
            </a:r>
            <a:endParaRPr/>
          </a:p>
          <a:p>
            <a:pPr indent="-171450" lvl="2" marL="539750" rtl="0" algn="l">
              <a:lnSpc>
                <a:spcPct val="150000"/>
              </a:lnSpc>
              <a:spcBef>
                <a:spcPts val="0"/>
              </a:spcBef>
              <a:spcAft>
                <a:spcPts val="0"/>
              </a:spcAft>
              <a:buClr>
                <a:schemeClr val="dk1"/>
              </a:buClr>
              <a:buSzPts val="1000"/>
              <a:buChar char="•"/>
            </a:pPr>
            <a:r>
              <a:rPr b="0" i="0" lang="en-US">
                <a:solidFill>
                  <a:schemeClr val="dk1"/>
                </a:solidFill>
              </a:rPr>
              <a:t>VPC1 先与云联网实例 A 关联，其子网的 CIDR 为 10.0.1.0/20，与云联网内其他实例可以互通。此时 VPC2 再与云联网实例 A 关联，其子网的 CIDR 为 10.0.1.0/24（包含在 VPC1 中子网的 CIDR 中），则由于产生 CIDR 包含冲突，VPC 2该子网的路由策略状态默认为无效，暂时不能与云联网内其他实例互通。</a:t>
            </a:r>
            <a:endParaRPr/>
          </a:p>
          <a:p>
            <a:pPr indent="-171450" lvl="2" marL="539750" rtl="0" algn="l">
              <a:lnSpc>
                <a:spcPct val="150000"/>
              </a:lnSpc>
              <a:spcBef>
                <a:spcPts val="0"/>
              </a:spcBef>
              <a:spcAft>
                <a:spcPts val="0"/>
              </a:spcAft>
              <a:buClr>
                <a:schemeClr val="dk1"/>
              </a:buClr>
              <a:buSzPts val="1000"/>
              <a:buChar char="•"/>
            </a:pPr>
            <a:r>
              <a:rPr b="0" i="0" lang="en-US">
                <a:solidFill>
                  <a:schemeClr val="dk1"/>
                </a:solidFill>
              </a:rPr>
              <a:t>您可以在子网 B 的路由表中启用该路由，启用后将会以最长掩码匹配规则转发数据。当路由策略目的端为 10.0.1.0/24 时，根据规则，将会转发到 VPC2 的子网 B 中。</a:t>
            </a:r>
            <a:endParaRPr b="0" i="0" sz="1000">
              <a:solidFill>
                <a:schemeClr val="dk1"/>
              </a:solidFill>
            </a:endParaRPr>
          </a:p>
          <a:p>
            <a:pPr indent="-171450" lvl="0" marL="171450" rtl="0" algn="l">
              <a:lnSpc>
                <a:spcPct val="150000"/>
              </a:lnSpc>
              <a:spcBef>
                <a:spcPts val="0"/>
              </a:spcBef>
              <a:spcAft>
                <a:spcPts val="0"/>
              </a:spcAft>
              <a:buClr>
                <a:schemeClr val="dk1"/>
              </a:buClr>
              <a:buSzPts val="1000"/>
              <a:buChar char="🞐"/>
            </a:pPr>
            <a:r>
              <a:rPr b="1" lang="en-US"/>
              <a:t>Difference from peer-to-peer connection/dedicated line channel</a:t>
            </a:r>
            <a:endParaRPr b="0" i="0" sz="1000">
              <a:solidFill>
                <a:schemeClr val="dk1"/>
              </a:solidFill>
            </a:endParaRPr>
          </a:p>
          <a:p>
            <a:pPr indent="-173037" lvl="1" marL="355600" rtl="0" algn="l">
              <a:lnSpc>
                <a:spcPct val="150000"/>
              </a:lnSpc>
              <a:spcBef>
                <a:spcPts val="0"/>
              </a:spcBef>
              <a:spcAft>
                <a:spcPts val="0"/>
              </a:spcAft>
              <a:buClr>
                <a:schemeClr val="dk1"/>
              </a:buClr>
              <a:buSzPts val="1000"/>
              <a:buChar char="■"/>
            </a:pPr>
            <a:r>
              <a:rPr lang="en-US"/>
              <a:t>Before using Tencent Cloud to connect to the Internet, if you want to achieve the interoperability of multiple VPCs, IDCs and multiple VPCs, you need to establish a peer-to-peer connection between the VPCs, and establish a dedicated line channel for the IDC to each VPC, and each VPC and IDC None of the network segments can overlap, otherwise the connection cannot be established. After the connection is established, you also need to manage the routing table of each instance, and you can implement intercommunication after manually adding routing policies</a:t>
            </a:r>
            <a:r>
              <a:rPr b="0" i="0" lang="en-US">
                <a:solidFill>
                  <a:schemeClr val="dk1"/>
                </a:solidFill>
              </a:rPr>
              <a:t>。</a:t>
            </a:r>
            <a:endParaRPr/>
          </a:p>
          <a:p>
            <a:pPr indent="-171450" lvl="0" marL="171450" rtl="0" algn="l">
              <a:lnSpc>
                <a:spcPct val="150000"/>
              </a:lnSpc>
              <a:spcBef>
                <a:spcPts val="0"/>
              </a:spcBef>
              <a:spcAft>
                <a:spcPts val="0"/>
              </a:spcAft>
              <a:buClr>
                <a:schemeClr val="dk1"/>
              </a:buClr>
              <a:buSzPts val="1000"/>
              <a:buChar char="🞐"/>
            </a:pPr>
            <a:r>
              <a:rPr lang="en-US"/>
              <a:t>If you use Tencent Cloud Cloud networking in the above scenarios, you only need to create a CCN instance, and add the VPC and IDC that need to be interconnected to the cloud networking, and then all VPCs, IDCs and multiple VPCs can be interconnected. The routing of CCN is automatically forwarded and learned, so that you only need one operation to add instances to the cloud networking, no need to manually configure and manage the routing of each instance</a:t>
            </a:r>
            <a:r>
              <a:rPr b="0" i="0" lang="en-US" sz="1000">
                <a:solidFill>
                  <a:schemeClr val="dk1"/>
                </a:solidFill>
              </a:rPr>
              <a:t>。</a:t>
            </a:r>
            <a:endParaRPr/>
          </a:p>
        </p:txBody>
      </p:sp>
      <p:sp>
        <p:nvSpPr>
          <p:cNvPr id="491" name="Google Shape;491;p20:notes"/>
          <p:cNvSpPr/>
          <p:nvPr>
            <p:ph idx="2" type="sldImg"/>
          </p:nvPr>
        </p:nvSpPr>
        <p:spPr>
          <a:xfrm>
            <a:off x="519502" y="786854"/>
            <a:ext cx="5758671" cy="324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21: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p21: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en-US"/>
              <a:t>In the hybrid cloud architecture, the performance of the physical dedicated line is the best, because VPN connection delay and stability are difficult to guarantee.</a:t>
            </a:r>
            <a:endParaRPr/>
          </a:p>
          <a:p>
            <a:pPr indent="-171450" lvl="0" marL="171450" rtl="0" algn="l">
              <a:lnSpc>
                <a:spcPct val="150000"/>
              </a:lnSpc>
              <a:spcBef>
                <a:spcPts val="0"/>
              </a:spcBef>
              <a:spcAft>
                <a:spcPts val="0"/>
              </a:spcAft>
              <a:buSzPts val="1000"/>
              <a:buChar char="🞐"/>
            </a:pPr>
            <a:r>
              <a:rPr lang="en-US"/>
              <a:t>But problem is that the dedicated line is expensive and might not be reachable in some places. In this circumstance, SD-WAN is used in place of private lines with various less-expensive WAN links, such as MPLS VPN.  Enterprises still use private lines for service quality assurance for key data transmission, some relatively unimportant traffic will be dynamically migrated to public broadband networks, or even wireless On the LTE network.</a:t>
            </a:r>
            <a:endParaRPr/>
          </a:p>
          <a:p>
            <a:pPr indent="-171450" lvl="0" marL="171450" rtl="0" algn="l">
              <a:lnSpc>
                <a:spcPct val="150000"/>
              </a:lnSpc>
              <a:spcBef>
                <a:spcPts val="0"/>
              </a:spcBef>
              <a:spcAft>
                <a:spcPts val="0"/>
              </a:spcAft>
              <a:buSzPts val="1000"/>
              <a:buChar char="🞐"/>
            </a:pPr>
            <a:r>
              <a:rPr lang="en-US"/>
              <a:t>SD-WAN (software-defined wide area network) is the application of software-defined network (SDN) to wide area networks, aiming to help users reduce (WAN) expenses and improve network connection flexibility. SD-WAN can realize multiple functions such as enterprise multi-branch and data center interconnection, link optimization, and hybrid cloud.</a:t>
            </a:r>
            <a:endParaRPr/>
          </a:p>
          <a:p>
            <a:pPr indent="-171450" lvl="0" marL="171450" rtl="0" algn="l">
              <a:lnSpc>
                <a:spcPct val="150000"/>
              </a:lnSpc>
              <a:spcBef>
                <a:spcPts val="0"/>
              </a:spcBef>
              <a:spcAft>
                <a:spcPts val="0"/>
              </a:spcAft>
              <a:buSzPts val="1000"/>
              <a:buChar char="🞐"/>
            </a:pPr>
            <a:r>
              <a:rPr lang="en-US"/>
              <a:t>SD-WAN combines multiple physical WAN links into a logical network, defines different resources in the entire network space, sets traffic priorities, and creates, manages them in a programmable way</a:t>
            </a:r>
            <a:endParaRPr/>
          </a:p>
          <a:p>
            <a:pPr indent="-171450" lvl="0" marL="171450" rtl="0" algn="l">
              <a:lnSpc>
                <a:spcPct val="150000"/>
              </a:lnSpc>
              <a:spcBef>
                <a:spcPts val="0"/>
              </a:spcBef>
              <a:spcAft>
                <a:spcPts val="0"/>
              </a:spcAft>
              <a:buSzPts val="1000"/>
              <a:buChar char="🞐"/>
            </a:pPr>
            <a:r>
              <a:rPr lang="en-US" strike="sngStrike"/>
              <a:t>Manufacturers such as Cisco, Huawei, Qingyun, and Sangfor have all launched their own SD-WAN solutions. Basic operators, cloud service providers such as Tencent Cloud and Alibaba Cloud have introduced SD-WAN networking technology to optimize their private networks.</a:t>
            </a:r>
            <a:endParaRPr strike="sngStrik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22: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p22: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rPr lang="en-US"/>
              <a:t>And, the second is Storage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23: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p23: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spcBef>
                <a:spcPts val="0"/>
              </a:spcBef>
              <a:spcAft>
                <a:spcPts val="0"/>
              </a:spcAft>
              <a:buSzPts val="1000"/>
              <a:buChar char="🞐"/>
            </a:pPr>
            <a:r>
              <a:rPr lang="en-US"/>
              <a:t>Hybrid cloud storage is the combination of private cloud storage and public cloud storage, so that the two can be combined to provide storage services.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24: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p24: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Given </a:t>
            </a:r>
            <a:r>
              <a:rPr lang="en-US"/>
              <a:t>the characteristics of hybrid cloud, storage can be tiered. The first tier is the main storage system, which is usually the highest performing. The first layer is also the closest to application and the most expensive. The second layer, also called secondary storage, tends to have lower performance and cheaper prices. It is intended as an active backup system for the primary storage layer, or as a system for storing old or infrequently accessed data deleted from the primary storage. Finally, the archive storage layer is the cheapest, but also the slowest system, used to store rarely used data.</a:t>
            </a:r>
            <a:endParaRPr b="0" i="0" sz="1000" u="none" strike="noStrike">
              <a:solidFill>
                <a:schemeClr val="dk1"/>
              </a:solidFill>
            </a:endParaRPr>
          </a:p>
          <a:p>
            <a:pPr indent="-173037" lvl="1" marL="355600" rtl="0" algn="l">
              <a:lnSpc>
                <a:spcPct val="150000"/>
              </a:lnSpc>
              <a:spcBef>
                <a:spcPts val="0"/>
              </a:spcBef>
              <a:spcAft>
                <a:spcPts val="0"/>
              </a:spcAft>
              <a:buSzPts val="1000"/>
              <a:buChar char="■"/>
            </a:pPr>
            <a:r>
              <a:rPr lang="en-US"/>
              <a:t>From the performance perspective: the main storage of active data is generally private cloud storage, and the archived data is stored in archive storage, which is generally public cloud storage.</a:t>
            </a:r>
            <a:endParaRPr/>
          </a:p>
          <a:p>
            <a:pPr indent="-173037" lvl="1" marL="355600" rtl="0" algn="l">
              <a:lnSpc>
                <a:spcPct val="150000"/>
              </a:lnSpc>
              <a:spcBef>
                <a:spcPts val="0"/>
              </a:spcBef>
              <a:spcAft>
                <a:spcPts val="0"/>
              </a:spcAft>
              <a:buSzPts val="1000"/>
              <a:buChar char="■"/>
            </a:pPr>
            <a:r>
              <a:rPr lang="en-US"/>
              <a:t>From security and regulations </a:t>
            </a:r>
            <a:r>
              <a:rPr lang="en-US"/>
              <a:t>perspective</a:t>
            </a:r>
            <a:r>
              <a:rPr lang="en-US"/>
              <a:t>: Because the software and hardware resources of the private cloud are self-owned and exclusive, storing important and sensitive data in the private cloud storage allows higher Controllability and safety;</a:t>
            </a:r>
            <a:endParaRPr/>
          </a:p>
          <a:p>
            <a:pPr indent="-173037" lvl="1" marL="355600" rtl="0" algn="l">
              <a:lnSpc>
                <a:spcPct val="150000"/>
              </a:lnSpc>
              <a:spcBef>
                <a:spcPts val="0"/>
              </a:spcBef>
              <a:spcAft>
                <a:spcPts val="0"/>
              </a:spcAft>
              <a:buSzPts val="1000"/>
              <a:buChar char="■"/>
            </a:pPr>
            <a:r>
              <a:rPr lang="en-US"/>
              <a:t>From scalability </a:t>
            </a:r>
            <a:r>
              <a:rPr lang="en-US"/>
              <a:t>perspective</a:t>
            </a:r>
            <a:r>
              <a:rPr lang="en-US"/>
              <a:t>: With the (virtually) unlimited capacity of public cloud storage, the overall hybrid cloud storage also has the feature of unlimited capacity;</a:t>
            </a:r>
            <a:endParaRPr/>
          </a:p>
          <a:p>
            <a:pPr indent="-173037" lvl="1" marL="355600" rtl="0" algn="l">
              <a:lnSpc>
                <a:spcPct val="150000"/>
              </a:lnSpc>
              <a:spcBef>
                <a:spcPts val="0"/>
              </a:spcBef>
              <a:spcAft>
                <a:spcPts val="0"/>
              </a:spcAft>
              <a:buSzPts val="1000"/>
              <a:buChar char="■"/>
            </a:pPr>
            <a:r>
              <a:rPr lang="en-US"/>
              <a:t>From a cost perspective: You can choose to store some archived data, rarely accessed data, and data with low access performance requirements in public cloud storage. You can also use COS for data lifecycle management on Tencent Cloud to further separate cold and hot data.</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25: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3" name="Google Shape;573;p25: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The cloud storage gateway uses Object storage as back-end storage, while providing industry-standard file services (NFS and SMB) and block storage services (iSCSI) for cloud and off-cloud applications</a:t>
            </a:r>
            <a:endParaRPr/>
          </a:p>
          <a:p>
            <a:pPr indent="-173037" lvl="1" marL="355600" rtl="0" algn="l">
              <a:lnSpc>
                <a:spcPct val="150000"/>
              </a:lnSpc>
              <a:spcBef>
                <a:spcPts val="0"/>
              </a:spcBef>
              <a:spcAft>
                <a:spcPts val="0"/>
              </a:spcAft>
              <a:buSzPts val="1000"/>
              <a:buChar char="■"/>
            </a:pPr>
            <a:r>
              <a:rPr lang="en-US"/>
              <a:t>The CSG is a software that can be deployed on the public cloud or on the local IDC</a:t>
            </a:r>
            <a:endParaRPr/>
          </a:p>
          <a:p>
            <a:pPr indent="-173037" lvl="1" marL="355600" rtl="0" algn="l">
              <a:lnSpc>
                <a:spcPct val="150000"/>
              </a:lnSpc>
              <a:spcBef>
                <a:spcPts val="0"/>
              </a:spcBef>
              <a:spcAft>
                <a:spcPts val="0"/>
              </a:spcAft>
              <a:buSzPts val="1000"/>
              <a:buChar char="■"/>
            </a:pPr>
            <a:r>
              <a:rPr lang="en-US"/>
              <a:t>Using CSG, the application can connect to COS through standard NFS, SMB, iSCSI, etc., and not have to modify the file access method</a:t>
            </a:r>
            <a:endParaRPr/>
          </a:p>
          <a:p>
            <a:pPr indent="-173037" lvl="1" marL="355600" rtl="0" algn="l">
              <a:lnSpc>
                <a:spcPct val="150000"/>
              </a:lnSpc>
              <a:spcBef>
                <a:spcPts val="0"/>
              </a:spcBef>
              <a:spcAft>
                <a:spcPts val="0"/>
              </a:spcAft>
              <a:buSzPts val="1000"/>
              <a:buChar char="■"/>
            </a:pPr>
            <a:r>
              <a:rPr lang="en-US"/>
              <a:t>Common scenarios include: data backup and archiving, storage expansion, separation of hot and cold data, etc.</a:t>
            </a:r>
            <a:endParaRPr/>
          </a:p>
          <a:p>
            <a:pPr indent="-173037" lvl="1" marL="355600" rtl="0" algn="l">
              <a:lnSpc>
                <a:spcPct val="150000"/>
              </a:lnSpc>
              <a:spcBef>
                <a:spcPts val="0"/>
              </a:spcBef>
              <a:spcAft>
                <a:spcPts val="0"/>
              </a:spcAft>
              <a:buSzPts val="1000"/>
              <a:buChar char="■"/>
            </a:pPr>
            <a:r>
              <a:rPr lang="en-US"/>
              <a:t>Local disks can be used as local caching of hot data (to accelerate hot data access)</a:t>
            </a:r>
            <a:endParaRPr b="0" i="0" sz="1000">
              <a:solidFill>
                <a:schemeClr val="dk1"/>
              </a:solidFill>
            </a:endParaRPr>
          </a:p>
          <a:p>
            <a:pPr indent="-171450" lvl="0" marL="171450" rtl="0" algn="l">
              <a:lnSpc>
                <a:spcPct val="150000"/>
              </a:lnSpc>
              <a:spcBef>
                <a:spcPts val="0"/>
              </a:spcBef>
              <a:spcAft>
                <a:spcPts val="0"/>
              </a:spcAft>
              <a:buClr>
                <a:schemeClr val="dk1"/>
              </a:buClr>
              <a:buSzPts val="1000"/>
              <a:buChar char="🞐"/>
            </a:pPr>
            <a:r>
              <a:rPr lang="en-US"/>
              <a:t>Gateway type</a:t>
            </a:r>
            <a:endParaRPr/>
          </a:p>
          <a:p>
            <a:pPr indent="-173037" lvl="1" marL="355600" rtl="0" algn="l">
              <a:lnSpc>
                <a:spcPct val="150000"/>
              </a:lnSpc>
              <a:spcBef>
                <a:spcPts val="0"/>
              </a:spcBef>
              <a:spcAft>
                <a:spcPts val="0"/>
              </a:spcAft>
              <a:buClr>
                <a:schemeClr val="dk1"/>
              </a:buClr>
              <a:buSzPts val="1000"/>
              <a:buChar char="■"/>
            </a:pPr>
            <a:r>
              <a:rPr b="1" lang="en-US"/>
              <a:t>Volume gateway: </a:t>
            </a:r>
            <a:r>
              <a:rPr lang="en-US"/>
              <a:t>After deploying the volume gateway in the customer's local network environment or public cloud environment, COS can be mounted on the local application server as an </a:t>
            </a:r>
            <a:r>
              <a:rPr i="1" lang="en-US"/>
              <a:t>Internet Small Computer System Interface </a:t>
            </a:r>
            <a:r>
              <a:rPr lang="en-US"/>
              <a:t>(iSCSI) device. The volume gateway not only maintains low latency for hot data access, but also saves users a lot of primary data storage costs while minimizing the need for local storage expansion</a:t>
            </a:r>
            <a:r>
              <a:rPr b="1" lang="en-US"/>
              <a:t>.</a:t>
            </a:r>
            <a:endParaRPr b="1"/>
          </a:p>
          <a:p>
            <a:pPr indent="-173037" lvl="1" marL="355600" rtl="0" algn="l">
              <a:lnSpc>
                <a:spcPct val="150000"/>
              </a:lnSpc>
              <a:spcBef>
                <a:spcPts val="0"/>
              </a:spcBef>
              <a:spcAft>
                <a:spcPts val="0"/>
              </a:spcAft>
              <a:buSzPts val="1000"/>
              <a:buChar char="■"/>
            </a:pPr>
            <a:r>
              <a:rPr b="1" lang="en-US"/>
              <a:t>File gateway: </a:t>
            </a:r>
            <a:r>
              <a:rPr lang="en-US"/>
              <a:t> COS can be used as a network file system (NFS) for multiple servers to mount. The file gateway eliminates the need for users to install the file system by themselves. Users can use the POSIX file protocol to read and write objects on COS.</a:t>
            </a:r>
            <a:endParaRPr/>
          </a:p>
          <a:p>
            <a:pPr indent="-173037" lvl="1" marL="355600" rtl="0" algn="l">
              <a:lnSpc>
                <a:spcPct val="150000"/>
              </a:lnSpc>
              <a:spcBef>
                <a:spcPts val="0"/>
              </a:spcBef>
              <a:spcAft>
                <a:spcPts val="0"/>
              </a:spcAft>
              <a:buSzPts val="1000"/>
              <a:buChar char="■"/>
            </a:pPr>
            <a:r>
              <a:rPr b="1" lang="en-US"/>
              <a:t>Tape gateway: </a:t>
            </a:r>
            <a:r>
              <a:rPr lang="en-US"/>
              <a:t>CAS (archive storage) can be used as a more economical and durable storage to store backup and archive data. The tape gateway provides a virtual tape infrastructure (VTL), which can be seamlessly expanded in the local network environment, and can eliminate the cost of expansion and operation and maintenance of the physical tape library</a:t>
            </a:r>
            <a:endParaRPr b="1"/>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26:notes"/>
          <p:cNvSpPr txBox="1"/>
          <p:nvPr>
            <p:ph idx="1" type="body"/>
          </p:nvPr>
        </p:nvSpPr>
        <p:spPr>
          <a:xfrm>
            <a:off x="519502" y="787400"/>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Storage gateway function</a:t>
            </a:r>
            <a:endParaRPr b="0" i="0" sz="1000">
              <a:solidFill>
                <a:schemeClr val="dk1"/>
              </a:solidFill>
            </a:endParaRPr>
          </a:p>
          <a:p>
            <a:pPr indent="-173037" lvl="1" marL="355600" rtl="0" algn="l">
              <a:lnSpc>
                <a:spcPct val="150000"/>
              </a:lnSpc>
              <a:spcBef>
                <a:spcPts val="0"/>
              </a:spcBef>
              <a:spcAft>
                <a:spcPts val="0"/>
              </a:spcAft>
              <a:buSzPts val="1000"/>
              <a:buChar char="■"/>
            </a:pPr>
            <a:r>
              <a:rPr b="1" lang="en-US"/>
              <a:t>Protocol conversion: support the public cloud storage of RESTful API as iSCSI storage, NFS/SMB/CIFS file storage or virtual tape library storage (VTL) directly mounted to the local network, ready to use. For enterprises that have deployed infrastructure, access to the public cloud no longer needs to change the existing network structure, and does not need to develop an interface to align network programs. The cloud storage gateway CSG can be used to access the public cloud and enjoy the low cost of mass cloud storage. Price and flexibility.</a:t>
            </a:r>
            <a:endParaRPr b="1"/>
          </a:p>
          <a:p>
            <a:pPr indent="-173037" lvl="1" marL="355600" rtl="0" algn="l">
              <a:lnSpc>
                <a:spcPct val="150000"/>
              </a:lnSpc>
              <a:spcBef>
                <a:spcPts val="0"/>
              </a:spcBef>
              <a:spcAft>
                <a:spcPts val="0"/>
              </a:spcAft>
              <a:buSzPts val="1000"/>
              <a:buChar char="■"/>
            </a:pPr>
            <a:r>
              <a:rPr b="1" lang="en-US"/>
              <a:t>Accelerated access: The storage gateway stores frequently accessed hot data to local storage through a cache optimization algorithm, while colder data is automatically transmitted to cloud storage. Compared to directly connecting to the public cloud, you can get frequently used data more quickly. At the same time, by using cloud elastic storage, only the storage space required for fast-access caching is provided locally, which more effectively saves the cost of infrastructure and operation and maintenance.</a:t>
            </a:r>
            <a:endParaRPr b="1"/>
          </a:p>
          <a:p>
            <a:pPr indent="-173037" lvl="1" marL="355600" rtl="0" algn="l">
              <a:lnSpc>
                <a:spcPct val="150000"/>
              </a:lnSpc>
              <a:spcBef>
                <a:spcPts val="0"/>
              </a:spcBef>
              <a:spcAft>
                <a:spcPts val="0"/>
              </a:spcAft>
              <a:buSzPts val="1000"/>
              <a:buChar char="■"/>
            </a:pPr>
            <a:r>
              <a:rPr b="1" lang="en-US"/>
              <a:t>Snapshots and data recovery: You can perform snapshots on a regular basis to back up the storage contents of the changing volume to the cloud data center. If there is an accident in the enterprise's local storage or historical data needs to be restored, you can restore the volume that can be mounted to the gateway or cloud server from the snapshot at any time to restore the data at the specified time.</a:t>
            </a:r>
            <a:endParaRPr b="1"/>
          </a:p>
          <a:p>
            <a:pPr indent="-173037" lvl="1" marL="355600" rtl="0" algn="l">
              <a:lnSpc>
                <a:spcPct val="150000"/>
              </a:lnSpc>
              <a:spcBef>
                <a:spcPts val="0"/>
              </a:spcBef>
              <a:spcAft>
                <a:spcPts val="0"/>
              </a:spcAft>
              <a:buSzPts val="1000"/>
              <a:buChar char="■"/>
            </a:pPr>
            <a:r>
              <a:rPr b="1" lang="en-US"/>
              <a:t>Network resource adjustment: The storage gateway CSG compresses local data before uploading it to the cloud to optimize transmission efficiency; it also supports the configuration of uplink/downlink rate limits, which can more rationally use enterprise export bandwidth resources and save data transmission costs.</a:t>
            </a:r>
            <a:endParaRPr/>
          </a:p>
        </p:txBody>
      </p:sp>
      <p:sp>
        <p:nvSpPr>
          <p:cNvPr id="607" name="Google Shape;607;p26:notes"/>
          <p:cNvSpPr/>
          <p:nvPr>
            <p:ph idx="2" type="sldImg"/>
          </p:nvPr>
        </p:nvSpPr>
        <p:spPr>
          <a:xfrm>
            <a:off x="519502" y="786854"/>
            <a:ext cx="5758671" cy="324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27: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2" name="Google Shape;612;p27: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en-US"/>
              <a:t>Tencent Cloud DTS can work through VPN, dedicated line of local IDC, and can be used in hybrid cloud environment for real-time data synchronization.</a:t>
            </a:r>
            <a:endParaRPr/>
          </a:p>
          <a:p>
            <a:pPr indent="-171450" lvl="0" marL="171450" rtl="0" algn="l">
              <a:lnSpc>
                <a:spcPct val="150000"/>
              </a:lnSpc>
              <a:spcBef>
                <a:spcPts val="0"/>
              </a:spcBef>
              <a:spcAft>
                <a:spcPts val="0"/>
              </a:spcAft>
              <a:buSzPts val="1000"/>
              <a:buChar char="🞐"/>
            </a:pPr>
            <a:r>
              <a:rPr lang="en-US"/>
              <a:t>The data </a:t>
            </a:r>
            <a:r>
              <a:rPr lang="en-US"/>
              <a:t>synchronization</a:t>
            </a:r>
            <a:r>
              <a:rPr lang="en-US"/>
              <a:t> feature of DTS currently supports MySQL and targets to TencentDB for MySQL.</a:t>
            </a:r>
            <a:endParaRPr/>
          </a:p>
          <a:p>
            <a:pPr indent="0" lvl="0" marL="0" rtl="0" algn="l">
              <a:lnSpc>
                <a:spcPct val="150000"/>
              </a:lnSpc>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28: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1" name="Google Shape;621;p28: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29: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4" name="Google Shape;634;p29: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p3: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30: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5" name="Google Shape;645;p30: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spcBef>
                <a:spcPts val="0"/>
              </a:spcBef>
              <a:spcAft>
                <a:spcPts val="0"/>
              </a:spcAft>
              <a:buSzPts val="1000"/>
              <a:buChar char="🞐"/>
            </a:pPr>
            <a:r>
              <a:rPr lang="en-US"/>
              <a:t>Under the hybrid cloud architecture, the application also has more scenarios and architecture choices to meet different availability levels, user experience, and security compliance requirements. </a:t>
            </a:r>
            <a:endParaRPr/>
          </a:p>
          <a:p>
            <a:pPr indent="-171450" lvl="0" marL="171450" rtl="0" algn="l">
              <a:spcBef>
                <a:spcPts val="0"/>
              </a:spcBef>
              <a:spcAft>
                <a:spcPts val="0"/>
              </a:spcAft>
              <a:buSzPts val="1000"/>
              <a:buChar char="🞐"/>
            </a:pPr>
            <a:r>
              <a:rPr lang="en-US"/>
              <a:t>The conventional hybrid cloud application architecture is that applications with different requirements run in different cloud environments, for example:</a:t>
            </a:r>
            <a:endParaRPr/>
          </a:p>
          <a:p>
            <a:pPr indent="-173037" lvl="1" marL="355600" rtl="0" algn="l">
              <a:spcBef>
                <a:spcPts val="0"/>
              </a:spcBef>
              <a:spcAft>
                <a:spcPts val="0"/>
              </a:spcAft>
              <a:buSzPts val="1000"/>
              <a:buChar char="■"/>
            </a:pPr>
            <a:r>
              <a:rPr lang="en-US"/>
              <a:t>For Internet applications, which require high concurrency and flexible expansion are deployed in the public cloud</a:t>
            </a:r>
            <a:endParaRPr/>
          </a:p>
          <a:p>
            <a:pPr indent="-173037" lvl="1" marL="355600" rtl="0" algn="l">
              <a:spcBef>
                <a:spcPts val="0"/>
              </a:spcBef>
              <a:spcAft>
                <a:spcPts val="0"/>
              </a:spcAft>
              <a:buSzPts val="1000"/>
              <a:buChar char="■"/>
            </a:pPr>
            <a:r>
              <a:rPr lang="en-US"/>
              <a:t>Systems that contain sensitive data and have specific regulatory requirements, such as financial systems, are deployed in the local private cloud.</a:t>
            </a:r>
            <a:endParaRPr/>
          </a:p>
          <a:p>
            <a:pPr indent="-173037" lvl="1" marL="355600" rtl="0" algn="l">
              <a:spcBef>
                <a:spcPts val="0"/>
              </a:spcBef>
              <a:spcAft>
                <a:spcPts val="0"/>
              </a:spcAft>
              <a:buSzPts val="1000"/>
              <a:buChar char="■"/>
            </a:pPr>
            <a:r>
              <a:rPr lang="en-US"/>
              <a:t>Systems with low latency and high IOPS requirements, such as file servers, mail servers, etc., are deployed in the local private cloud.</a:t>
            </a:r>
            <a:endParaRPr/>
          </a:p>
          <a:p>
            <a:pPr indent="-173037" lvl="1" marL="355600" rtl="0" algn="l">
              <a:spcBef>
                <a:spcPts val="0"/>
              </a:spcBef>
              <a:spcAft>
                <a:spcPts val="0"/>
              </a:spcAft>
              <a:buSzPts val="1000"/>
              <a:buChar char="■"/>
            </a:pPr>
            <a:r>
              <a:rPr lang="en-US"/>
              <a:t>Some systems have no specific requirements, can be deployed on either public and private clouds.</a:t>
            </a:r>
            <a:endParaRPr/>
          </a:p>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31: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2" name="Google Shape;652;p31: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Scenario 1: The application provides external services and needs to deal with burst traffic</a:t>
            </a:r>
            <a:r>
              <a:rPr b="0" i="0" lang="en-US" sz="1000">
                <a:solidFill>
                  <a:schemeClr val="dk1"/>
                </a:solidFill>
              </a:rPr>
              <a:t> </a:t>
            </a:r>
            <a:endParaRPr b="0" i="0" sz="1000">
              <a:solidFill>
                <a:schemeClr val="dk1"/>
              </a:solidFill>
            </a:endParaRPr>
          </a:p>
          <a:p>
            <a:pPr indent="-173037" lvl="1" marL="355600" rtl="0" algn="l">
              <a:lnSpc>
                <a:spcPct val="150000"/>
              </a:lnSpc>
              <a:spcBef>
                <a:spcPts val="0"/>
              </a:spcBef>
              <a:spcAft>
                <a:spcPts val="0"/>
              </a:spcAft>
              <a:buClr>
                <a:schemeClr val="dk1"/>
              </a:buClr>
              <a:buSzPts val="1000"/>
              <a:buChar char="■"/>
            </a:pPr>
            <a:r>
              <a:rPr lang="en-US"/>
              <a:t>Workload planning: Put the web layer on the public cloud. Use load balancing to distribute traffic, elastic scaling, and improve access performance through CDN</a:t>
            </a:r>
            <a:r>
              <a:rPr b="0" i="0" lang="en-US" sz="1000">
                <a:solidFill>
                  <a:schemeClr val="dk1"/>
                </a:solidFill>
              </a:rPr>
              <a:t>。 </a:t>
            </a:r>
            <a:endParaRPr b="0" i="0" sz="1000">
              <a:solidFill>
                <a:schemeClr val="dk1"/>
              </a:solidFill>
            </a:endParaRPr>
          </a:p>
          <a:p>
            <a:pPr indent="-171450" lvl="0" marL="171450" rtl="0" algn="l">
              <a:lnSpc>
                <a:spcPct val="150000"/>
              </a:lnSpc>
              <a:spcBef>
                <a:spcPts val="0"/>
              </a:spcBef>
              <a:spcAft>
                <a:spcPts val="0"/>
              </a:spcAft>
              <a:buClr>
                <a:schemeClr val="dk1"/>
              </a:buClr>
              <a:buSzPts val="1000"/>
              <a:buChar char="🞐"/>
            </a:pPr>
            <a:r>
              <a:rPr lang="en-US"/>
              <a:t>Scenario 2: Having global business, non-core business software in branches, and strict control of web access permissions</a:t>
            </a:r>
            <a:endParaRPr b="0" i="0" sz="1000">
              <a:solidFill>
                <a:schemeClr val="dk1"/>
              </a:solidFill>
            </a:endParaRPr>
          </a:p>
          <a:p>
            <a:pPr indent="-173037" lvl="1" marL="355600" rtl="0" algn="l">
              <a:lnSpc>
                <a:spcPct val="150000"/>
              </a:lnSpc>
              <a:spcBef>
                <a:spcPts val="0"/>
              </a:spcBef>
              <a:spcAft>
                <a:spcPts val="0"/>
              </a:spcAft>
              <a:buClr>
                <a:schemeClr val="dk1"/>
              </a:buClr>
              <a:buSzPts val="1000"/>
              <a:buFont typeface="Noto Sans Symbols"/>
              <a:buChar char="■"/>
            </a:pPr>
            <a:r>
              <a:rPr lang="en-US"/>
              <a:t>Workload planning: Put the application layer and database into the public cloud, and put the web layer locally</a:t>
            </a:r>
            <a:endParaRPr b="0" i="0" sz="1000">
              <a:solidFill>
                <a:schemeClr val="dk1"/>
              </a:solidFill>
            </a:endParaRPr>
          </a:p>
          <a:p>
            <a:pPr indent="-171450" lvl="0" marL="171450" rtl="0" algn="l">
              <a:lnSpc>
                <a:spcPct val="150000"/>
              </a:lnSpc>
              <a:spcBef>
                <a:spcPts val="0"/>
              </a:spcBef>
              <a:spcAft>
                <a:spcPts val="0"/>
              </a:spcAft>
              <a:buClr>
                <a:schemeClr val="dk1"/>
              </a:buClr>
              <a:buSzPts val="1000"/>
              <a:buChar char="🞐"/>
            </a:pPr>
            <a:r>
              <a:rPr lang="en-US"/>
              <a:t>Scenario 3: The big data processing platform requires a large number of back-end processing nodes</a:t>
            </a:r>
            <a:endParaRPr b="0" i="0">
              <a:solidFill>
                <a:schemeClr val="dk1"/>
              </a:solidFill>
            </a:endParaRPr>
          </a:p>
          <a:p>
            <a:pPr indent="-171450" lvl="1" marL="355600" marR="0" rtl="0" algn="l">
              <a:lnSpc>
                <a:spcPct val="150000"/>
              </a:lnSpc>
              <a:spcBef>
                <a:spcPts val="0"/>
              </a:spcBef>
              <a:spcAft>
                <a:spcPts val="0"/>
              </a:spcAft>
              <a:buClr>
                <a:schemeClr val="dk1"/>
              </a:buClr>
              <a:buSzPts val="1000"/>
              <a:buFont typeface="Noto Sans Symbols"/>
              <a:buChar char="■"/>
            </a:pPr>
            <a:r>
              <a:rPr lang="en-US"/>
              <a:t>Workload planning: Put the application layer and database into the public cloud, and put the web layer locally</a:t>
            </a:r>
            <a:endParaRPr b="0" i="0" sz="1000">
              <a:solidFill>
                <a:schemeClr val="dk1"/>
              </a:solidFill>
            </a:endParaRPr>
          </a:p>
          <a:p>
            <a:pPr indent="-171450" lvl="0" marL="171450" marR="0" rtl="0" algn="l">
              <a:lnSpc>
                <a:spcPct val="150000"/>
              </a:lnSpc>
              <a:spcBef>
                <a:spcPts val="0"/>
              </a:spcBef>
              <a:spcAft>
                <a:spcPts val="0"/>
              </a:spcAft>
              <a:buClr>
                <a:schemeClr val="dk1"/>
              </a:buClr>
              <a:buSzPts val="1000"/>
              <a:buFont typeface="Noto Sans Symbols"/>
              <a:buChar char="🞐"/>
            </a:pPr>
            <a:r>
              <a:rPr lang="en-US"/>
              <a:t>Scenario 4: The application processing has the customer's core technology, and the database has core secrets</a:t>
            </a:r>
            <a:endParaRPr b="0" i="0" sz="1000">
              <a:solidFill>
                <a:schemeClr val="dk1"/>
              </a:solidFill>
            </a:endParaRPr>
          </a:p>
          <a:p>
            <a:pPr indent="-171450" lvl="1" marL="355600" marR="0" rtl="0" algn="l">
              <a:lnSpc>
                <a:spcPct val="150000"/>
              </a:lnSpc>
              <a:spcBef>
                <a:spcPts val="0"/>
              </a:spcBef>
              <a:spcAft>
                <a:spcPts val="0"/>
              </a:spcAft>
              <a:buClr>
                <a:schemeClr val="dk1"/>
              </a:buClr>
              <a:buSzPts val="1000"/>
              <a:buFont typeface="Noto Sans Symbols"/>
              <a:buChar char="■"/>
            </a:pPr>
            <a:r>
              <a:rPr lang="en-US"/>
              <a:t>Workload planning: Put the web layer in the public cloud, and put the application and database locally</a:t>
            </a:r>
            <a:endParaRPr b="0" i="0">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32: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2" name="Google Shape;672;p32: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Tencent Cloud offers private cloud solutions: CPM, TCE, TStack</a:t>
            </a:r>
            <a:endParaRPr b="0" i="0" sz="1000">
              <a:solidFill>
                <a:schemeClr val="dk1"/>
              </a:solidFill>
            </a:endParaRPr>
          </a:p>
          <a:p>
            <a:pPr indent="-171450" lvl="0" marL="171450" rtl="0" algn="l">
              <a:lnSpc>
                <a:spcPct val="150000"/>
              </a:lnSpc>
              <a:spcBef>
                <a:spcPts val="0"/>
              </a:spcBef>
              <a:spcAft>
                <a:spcPts val="0"/>
              </a:spcAft>
              <a:buClr>
                <a:schemeClr val="dk1"/>
              </a:buClr>
              <a:buSzPts val="1000"/>
              <a:buChar char="🞐"/>
            </a:pPr>
            <a:r>
              <a:rPr lang="en-US"/>
              <a:t>From the two dimensions of physical resources and technical resources, an Enterprise has options of building private clouds, the decision whether physical resources are owned by the enterprise or leased from Tencent Cloud, to build their own stack or use Tencent Cloud package offering</a:t>
            </a:r>
            <a:endParaRPr b="0" i="0" sz="1000">
              <a:solidFill>
                <a:schemeClr val="dk1"/>
              </a:solidFill>
            </a:endParaRPr>
          </a:p>
          <a:p>
            <a:pPr indent="-173037" lvl="1" marL="355600" rtl="0" algn="l">
              <a:lnSpc>
                <a:spcPct val="150000"/>
              </a:lnSpc>
              <a:spcBef>
                <a:spcPts val="0"/>
              </a:spcBef>
              <a:spcAft>
                <a:spcPts val="0"/>
              </a:spcAft>
              <a:buClr>
                <a:schemeClr val="dk1"/>
              </a:buClr>
              <a:buSzPts val="1000"/>
              <a:buChar char="■"/>
            </a:pPr>
            <a:r>
              <a:rPr lang="en-US"/>
              <a:t>CPM: (Cloud Physical Machine, CPM 2.0) is a bare metal cloud service with a monthly subscription, providing a exclusive-performance and isolated physical server cluster to the company. Using this service, the number of physical servers can be flexibly scaled according to specific business requirements, and the time to obtain physical servers will be shortened to the minute. Hand over capacity management and operation and maintenance work to Tencent Cloud</a:t>
            </a:r>
            <a:endParaRPr b="0" i="0" sz="1000">
              <a:solidFill>
                <a:schemeClr val="dk1"/>
              </a:solidFill>
            </a:endParaRPr>
          </a:p>
          <a:p>
            <a:pPr indent="-173037" lvl="1" marL="355600" rtl="0" algn="l">
              <a:lnSpc>
                <a:spcPct val="150000"/>
              </a:lnSpc>
              <a:spcBef>
                <a:spcPts val="0"/>
              </a:spcBef>
              <a:spcAft>
                <a:spcPts val="0"/>
              </a:spcAft>
              <a:buClr>
                <a:schemeClr val="dk1"/>
              </a:buClr>
              <a:buSzPts val="1000"/>
              <a:buChar char="■"/>
            </a:pPr>
            <a:r>
              <a:rPr lang="en-US"/>
              <a:t>TCE (based on Tencent Public cloud home-grown architecture): It is a full-stack cloud platform.  It provides IaaS/PaaS/SaaS full cloud product matrix for the private deployment, independent and controllable needs of enterprises, providing customers with easy-to-operate, and intelligent cloud services</a:t>
            </a:r>
            <a:endParaRPr b="0" i="0" sz="1000">
              <a:solidFill>
                <a:schemeClr val="dk1"/>
              </a:solidFill>
            </a:endParaRPr>
          </a:p>
          <a:p>
            <a:pPr indent="-173037" lvl="1" marL="355600" rtl="0" algn="l">
              <a:lnSpc>
                <a:spcPct val="150000"/>
              </a:lnSpc>
              <a:spcBef>
                <a:spcPts val="0"/>
              </a:spcBef>
              <a:spcAft>
                <a:spcPts val="0"/>
              </a:spcAft>
              <a:buClr>
                <a:schemeClr val="dk1"/>
              </a:buClr>
              <a:buSzPts val="1000"/>
              <a:buChar char="■"/>
            </a:pPr>
            <a:r>
              <a:rPr lang="en-US"/>
              <a:t>TStack (based on OpenStack and k8s): </a:t>
            </a:r>
            <a:r>
              <a:rPr lang="en-US" sz="1050">
                <a:solidFill>
                  <a:srgbClr val="666666"/>
                </a:solidFill>
                <a:latin typeface="Roboto"/>
                <a:ea typeface="Roboto"/>
                <a:cs typeface="Roboto"/>
                <a:sym typeface="Roboto"/>
              </a:rPr>
              <a:t>TStack is an enterprise-grade,</a:t>
            </a:r>
            <a:r>
              <a:rPr lang="en-US" sz="1050">
                <a:solidFill>
                  <a:srgbClr val="666666"/>
                </a:solidFill>
                <a:latin typeface="Roboto"/>
                <a:ea typeface="Roboto"/>
                <a:cs typeface="Roboto"/>
                <a:sym typeface="Roboto"/>
              </a:rPr>
              <a:t>full-stack,</a:t>
            </a:r>
            <a:r>
              <a:rPr lang="en-US" sz="1050">
                <a:solidFill>
                  <a:srgbClr val="666666"/>
                </a:solidFill>
                <a:latin typeface="Roboto"/>
                <a:ea typeface="Roboto"/>
                <a:cs typeface="Roboto"/>
                <a:sym typeface="Roboto"/>
              </a:rPr>
              <a:t> private cloud solution designed and refined by Tencent during the rapid development of its internet businesses. It is </a:t>
            </a:r>
            <a:r>
              <a:rPr lang="en-US"/>
              <a:t>based on open source </a:t>
            </a:r>
            <a:r>
              <a:rPr b="1" lang="en-US"/>
              <a:t>OpenStack and K8S</a:t>
            </a:r>
            <a:r>
              <a:rPr lang="en-US"/>
              <a:t>, integrates with Tencent’s rich product system. TStack </a:t>
            </a:r>
            <a:r>
              <a:rPr lang="en-US" sz="1050">
                <a:solidFill>
                  <a:srgbClr val="444444"/>
                </a:solidFill>
                <a:latin typeface="Roboto"/>
                <a:ea typeface="Roboto"/>
                <a:cs typeface="Roboto"/>
                <a:sym typeface="Roboto"/>
              </a:rPr>
              <a:t>offers open standard APIs for multi-cloud and hybrid cloud management.  It has been used/tested internally for over 8 years, hardware box + automated init script.  Tencent is </a:t>
            </a:r>
            <a:r>
              <a:rPr lang="en-US" sz="1350">
                <a:highlight>
                  <a:srgbClr val="FFFFFF"/>
                </a:highlight>
                <a:latin typeface="Roboto"/>
                <a:ea typeface="Roboto"/>
                <a:cs typeface="Roboto"/>
                <a:sym typeface="Roboto"/>
              </a:rPr>
              <a:t>OpenStack Platinum Member </a:t>
            </a:r>
            <a:r>
              <a:rPr lang="en-US" sz="1050">
                <a:solidFill>
                  <a:srgbClr val="444444"/>
                </a:solidFill>
                <a:latin typeface="Roboto"/>
                <a:ea typeface="Roboto"/>
                <a:cs typeface="Roboto"/>
                <a:sym typeface="Roboto"/>
              </a:rPr>
              <a:t> </a:t>
            </a:r>
            <a:r>
              <a:rPr lang="en-US"/>
              <a:t>[focus on government agencies]</a:t>
            </a:r>
            <a:endParaRPr/>
          </a:p>
          <a:p>
            <a:pPr indent="-173037" lvl="1" marL="355600" rtl="0" algn="l">
              <a:spcBef>
                <a:spcPts val="0"/>
              </a:spcBef>
              <a:spcAft>
                <a:spcPts val="0"/>
              </a:spcAft>
              <a:buSzPts val="1000"/>
              <a:buChar char="■"/>
            </a:pPr>
            <a:r>
              <a:rPr lang="en-US"/>
              <a:t>TCE and TStack, the two models are developed simultaneously for the different needs of different customers.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33: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2" name="Google Shape;702;p33: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en-US"/>
              <a:t>Enterprises can develop private cloud platforms through open source technology, or use Tencent Cloud technology solutions for private cloud deployment</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34: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3" name="Google Shape;713;p34: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User scenario</a:t>
            </a:r>
            <a:endParaRPr b="0" i="0" sz="1000">
              <a:solidFill>
                <a:schemeClr val="dk1"/>
              </a:solidFill>
            </a:endParaRPr>
          </a:p>
          <a:p>
            <a:pPr indent="-173037" lvl="1" marL="355600" rtl="0" algn="l">
              <a:lnSpc>
                <a:spcPct val="150000"/>
              </a:lnSpc>
              <a:spcBef>
                <a:spcPts val="0"/>
              </a:spcBef>
              <a:spcAft>
                <a:spcPts val="0"/>
              </a:spcAft>
              <a:buSzPts val="1000"/>
              <a:buChar char="■"/>
            </a:pPr>
            <a:r>
              <a:rPr lang="en-US"/>
              <a:t>Companies can create a private network on Tencent Cloud’s public cloud, that is, have their own high-performance physical machine. At the same time, because Blackstone’s private network and the internal network of Tencent Cloud’s public cloud can communicate with each other, the company can connect the core The architecture and data of ”are arbitrarily deployed between physical machines and virtual machines, and network bandwidth is completely free</a:t>
            </a:r>
            <a:endParaRPr/>
          </a:p>
          <a:p>
            <a:pPr indent="-173037" lvl="1" marL="355600" rtl="0" algn="l">
              <a:lnSpc>
                <a:spcPct val="150000"/>
              </a:lnSpc>
              <a:spcBef>
                <a:spcPts val="0"/>
              </a:spcBef>
              <a:spcAft>
                <a:spcPts val="0"/>
              </a:spcAft>
              <a:buSzPts val="1000"/>
              <a:buChar char="■"/>
            </a:pPr>
            <a:r>
              <a:rPr lang="en-US"/>
              <a:t>Blackstone hybrid cloud services have the dual advantages of IDC hosting exclusive physical servers and cloud computing flexibility. Specifically, compared with IDC hosting, Blackstone retains the original architecture of the physical server on the one hand, and on the other hand can provide elastic scaling, More cloud computing services such as load balancing, private network, virtualized API, cloud security and operation and maintenance guarantee.</a:t>
            </a:r>
            <a:endParaRPr/>
          </a:p>
          <a:p>
            <a:pPr indent="-173037" lvl="1" marL="355600" rtl="0" algn="l">
              <a:lnSpc>
                <a:spcPct val="150000"/>
              </a:lnSpc>
              <a:spcBef>
                <a:spcPts val="0"/>
              </a:spcBef>
              <a:spcAft>
                <a:spcPts val="0"/>
              </a:spcAft>
              <a:buSzPts val="1000"/>
              <a:buChar char="■"/>
            </a:pPr>
            <a:r>
              <a:rPr lang="en-US"/>
              <a:t>Tencent Cloud has launched private networks, custom servers, private clouds. These are the core services that hybrid cloud customers pay most attention to:</a:t>
            </a:r>
            <a:endParaRPr/>
          </a:p>
          <a:p>
            <a:pPr indent="-171450" lvl="2" marL="539750" rtl="0" algn="l">
              <a:lnSpc>
                <a:spcPct val="150000"/>
              </a:lnSpc>
              <a:spcBef>
                <a:spcPts val="0"/>
              </a:spcBef>
              <a:spcAft>
                <a:spcPts val="0"/>
              </a:spcAft>
              <a:buSzPts val="1000"/>
              <a:buChar char="•"/>
            </a:pPr>
            <a:r>
              <a:rPr lang="en-US"/>
              <a:t>Blackstone private network: Different from the general logical isolation method on the host, Blackstone is a logically isolated network space realized by switch SDN technology. It is a more secure isolation mode, and it is highly flexible, scalable, and self-contained. Defined network capabilities, users can customize network segmentation, IP address and routing strategy;</a:t>
            </a:r>
            <a:endParaRPr/>
          </a:p>
          <a:p>
            <a:pPr indent="-171450" lvl="2" marL="539750" rtl="0" algn="l">
              <a:lnSpc>
                <a:spcPct val="150000"/>
              </a:lnSpc>
              <a:spcBef>
                <a:spcPts val="0"/>
              </a:spcBef>
              <a:spcAft>
                <a:spcPts val="0"/>
              </a:spcAft>
              <a:buSzPts val="1000"/>
              <a:buChar char="•"/>
            </a:pPr>
            <a:r>
              <a:rPr lang="en-US"/>
              <a:t>Blackstone custom server: allows customers to define the server configuration according to their needs to meet individual needs. The scope of customization includes: CPU, memory, hard disk, GPU card, network card, etc.</a:t>
            </a:r>
            <a:endParaRPr/>
          </a:p>
          <a:p>
            <a:pPr indent="-171450" lvl="2" marL="539750" rtl="0" algn="l">
              <a:lnSpc>
                <a:spcPct val="150000"/>
              </a:lnSpc>
              <a:spcBef>
                <a:spcPts val="0"/>
              </a:spcBef>
              <a:spcAft>
                <a:spcPts val="0"/>
              </a:spcAft>
              <a:buSzPts val="1000"/>
              <a:buChar char="•"/>
            </a:pPr>
            <a:r>
              <a:rPr lang="en-US" strike="sngStrike"/>
              <a:t>Blackstone Private Cloud: Provides virtualization support, allowing customers to purchase Blackstone physical servers and build KVM and Docker virtualization platforms on top of them. At the same time, partners such as Tencent Cloud and Haiyun Jiexun have cooperated to form a private cloud solution based on Blackstone, which greatly shortens the delivery cycle of proprietary cloud projects in the industry. Customers only need to purchase Haiyun Jiexun’s proprietary cloud solution in the Tencent Cloud market, deploy in three steps and complete delivery within 2 to 3 days</a:t>
            </a:r>
            <a:endParaRPr strike="sngStrike"/>
          </a:p>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35: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8" name="Google Shape;738;p35: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TCE is an enterprise-level cloud platform launched based on the mature product system of Tencent’s public cloud. It supports privatized output. It has the characteristics of high availability, unified management and control, and industry compliance. It mainly provides professional and integrated private clouds for industry leaders and large group companies. solution</a:t>
            </a:r>
            <a:r>
              <a:rPr b="0" i="0" lang="en-US" sz="1000">
                <a:solidFill>
                  <a:schemeClr val="dk1"/>
                </a:solidFill>
              </a:rPr>
              <a:t>。</a:t>
            </a:r>
            <a:endParaRPr b="0" i="0" sz="1000">
              <a:solidFill>
                <a:schemeClr val="dk1"/>
              </a:solidFill>
            </a:endParaRPr>
          </a:p>
          <a:p>
            <a:pPr indent="-171450" lvl="0" marL="171450" rtl="0" algn="l">
              <a:lnSpc>
                <a:spcPct val="150000"/>
              </a:lnSpc>
              <a:spcBef>
                <a:spcPts val="0"/>
              </a:spcBef>
              <a:spcAft>
                <a:spcPts val="0"/>
              </a:spcAft>
              <a:buClr>
                <a:schemeClr val="dk1"/>
              </a:buClr>
              <a:buSzPts val="1000"/>
              <a:buChar char="🞐"/>
            </a:pPr>
            <a:r>
              <a:rPr lang="en-US"/>
              <a:t>For different usage scenarios, TCE has released the following versions</a:t>
            </a:r>
            <a:endParaRPr/>
          </a:p>
          <a:p>
            <a:pPr indent="-173037" lvl="1" marL="355600" rtl="0" algn="l">
              <a:lnSpc>
                <a:spcPct val="150000"/>
              </a:lnSpc>
              <a:spcBef>
                <a:spcPts val="0"/>
              </a:spcBef>
              <a:spcAft>
                <a:spcPts val="0"/>
              </a:spcAft>
              <a:buSzPts val="1000"/>
              <a:buChar char="■"/>
            </a:pPr>
            <a:r>
              <a:rPr lang="en-US"/>
              <a:t>Industry version: A full-stack cloud platform based on the Tencent Cloud's complete product system. Provide IaaS/PaaS/SaaS full cloud product matrix, provide multi-tenant, quota, metering and billing capabilities, and operation and maintenance capabilities that support multi-tenancy</a:t>
            </a:r>
            <a:endParaRPr/>
          </a:p>
          <a:p>
            <a:pPr indent="-173037" lvl="1" marL="355600" rtl="0" algn="l">
              <a:lnSpc>
                <a:spcPct val="150000"/>
              </a:lnSpc>
              <a:spcBef>
                <a:spcPts val="0"/>
              </a:spcBef>
              <a:spcAft>
                <a:spcPts val="0"/>
              </a:spcAft>
              <a:buSzPts val="1000"/>
              <a:buChar char="■"/>
            </a:pPr>
            <a:r>
              <a:rPr lang="en-US"/>
              <a:t>Enterprise Edition: TCE Enterprise Edition is a full-stack cloud platform based on the Tencent Cloud's complete product system. Provide IaaS/PaaS/SaaS full cloud product matrix for single tenant use.</a:t>
            </a:r>
            <a:endParaRPr/>
          </a:p>
          <a:p>
            <a:pPr indent="-173037" lvl="1" marL="355600" rtl="0" algn="l">
              <a:lnSpc>
                <a:spcPct val="150000"/>
              </a:lnSpc>
              <a:spcBef>
                <a:spcPts val="0"/>
              </a:spcBef>
              <a:spcAft>
                <a:spcPts val="0"/>
              </a:spcAft>
              <a:buSzPts val="1000"/>
              <a:buChar char="■"/>
            </a:pPr>
            <a:r>
              <a:rPr lang="en-US"/>
              <a:t>Big data version: a one-stop big data solution, including big data platforms, business analysis, data visualization, supporting private deployment</a:t>
            </a:r>
            <a:endParaRPr/>
          </a:p>
          <a:p>
            <a:pPr indent="-173037" lvl="1" marL="355600" rtl="0" algn="l">
              <a:lnSpc>
                <a:spcPct val="150000"/>
              </a:lnSpc>
              <a:spcBef>
                <a:spcPts val="0"/>
              </a:spcBef>
              <a:spcAft>
                <a:spcPts val="0"/>
              </a:spcAft>
              <a:buSzPts val="1000"/>
              <a:buChar char="■"/>
            </a:pPr>
            <a:r>
              <a:rPr lang="en-US"/>
              <a:t>AI version: A privatized artificial intelligence solution based on Tencent's ultra-large-scale machine learning platform and Youtu Lab's world-leading deep learning technology, covering applications in AI fields such as image, voice, and natural language, helping companies enhance their industry competitiveness.</a:t>
            </a:r>
            <a:endParaRPr/>
          </a:p>
          <a:p>
            <a:pPr indent="-173037" lvl="1" marL="355600" rtl="0" algn="l">
              <a:lnSpc>
                <a:spcPct val="150000"/>
              </a:lnSpc>
              <a:spcBef>
                <a:spcPts val="0"/>
              </a:spcBef>
              <a:spcAft>
                <a:spcPts val="0"/>
              </a:spcAft>
              <a:buSzPts val="1000"/>
              <a:buChar char="■"/>
            </a:pPr>
            <a:r>
              <a:rPr lang="en-US"/>
              <a:t>Agile version: A new generation of PaaS cloud platform oriented to microservice applications based on container technology and DevOps as the concept. Provide a distributed service framework based on Spring Cloud's deep optimization and a distributed database TDSQL compatible with Mysql protocol to help customers quickly build a lightweight cloud platform.</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36: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5" name="Google Shape;755;p36: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From the current situation, TStack is mainly in the government and public organizations, because there are usually open source requirements in the governments.</a:t>
            </a:r>
            <a:endParaRPr b="0" i="0" sz="1000">
              <a:solidFill>
                <a:schemeClr val="dk1"/>
              </a:solidFill>
            </a:endParaRPr>
          </a:p>
          <a:p>
            <a:pPr indent="-171450" lvl="0" marL="171450" rtl="0" algn="l">
              <a:lnSpc>
                <a:spcPct val="150000"/>
              </a:lnSpc>
              <a:spcBef>
                <a:spcPts val="0"/>
              </a:spcBef>
              <a:spcAft>
                <a:spcPts val="0"/>
              </a:spcAft>
              <a:buClr>
                <a:schemeClr val="dk1"/>
              </a:buClr>
              <a:buSzPts val="1000"/>
              <a:buChar char="🞐"/>
            </a:pPr>
            <a:r>
              <a:rPr lang="en-US"/>
              <a:t>TStack has 4 Deployment Modes</a:t>
            </a:r>
            <a:r>
              <a:rPr b="0" i="0" lang="en-US" sz="1000">
                <a:solidFill>
                  <a:schemeClr val="dk1"/>
                </a:solidFill>
              </a:rPr>
              <a:t>：</a:t>
            </a:r>
            <a:endParaRPr/>
          </a:p>
          <a:p>
            <a:pPr indent="-173037" lvl="1" marL="355600" rtl="0" algn="l">
              <a:spcBef>
                <a:spcPts val="0"/>
              </a:spcBef>
              <a:spcAft>
                <a:spcPts val="0"/>
              </a:spcAft>
              <a:buSzPts val="1000"/>
              <a:buChar char="■"/>
            </a:pPr>
            <a:r>
              <a:rPr lang="en-US" sz="1050">
                <a:latin typeface="Roboto"/>
                <a:ea typeface="Roboto"/>
                <a:cs typeface="Roboto"/>
                <a:sym typeface="Roboto"/>
              </a:rPr>
              <a:t>Local Deployment - </a:t>
            </a:r>
            <a:r>
              <a:rPr lang="en-US" sz="1050">
                <a:solidFill>
                  <a:srgbClr val="666666"/>
                </a:solidFill>
                <a:latin typeface="Roboto"/>
                <a:ea typeface="Roboto"/>
                <a:cs typeface="Roboto"/>
                <a:sym typeface="Roboto"/>
              </a:rPr>
              <a:t>Deployed in customer’s own data center with their resources. It guarantees data security and works with popular virtualization platforms and hardware devices.</a:t>
            </a:r>
            <a:endParaRPr sz="1050">
              <a:solidFill>
                <a:srgbClr val="666666"/>
              </a:solidFill>
              <a:latin typeface="Roboto"/>
              <a:ea typeface="Roboto"/>
              <a:cs typeface="Roboto"/>
              <a:sym typeface="Roboto"/>
            </a:endParaRPr>
          </a:p>
          <a:p>
            <a:pPr indent="-173037" lvl="1" marL="355600" rtl="0" algn="l">
              <a:spcBef>
                <a:spcPts val="0"/>
              </a:spcBef>
              <a:spcAft>
                <a:spcPts val="0"/>
              </a:spcAft>
              <a:buSzPts val="1000"/>
              <a:buChar char="■"/>
            </a:pPr>
            <a:r>
              <a:rPr lang="en-US" sz="1050">
                <a:latin typeface="Roboto"/>
                <a:ea typeface="Roboto"/>
                <a:cs typeface="Roboto"/>
                <a:sym typeface="Roboto"/>
              </a:rPr>
              <a:t>Integrated Cabinet - </a:t>
            </a:r>
            <a:r>
              <a:rPr lang="en-US" sz="1050">
                <a:solidFill>
                  <a:srgbClr val="666666"/>
                </a:solidFill>
                <a:latin typeface="Roboto"/>
                <a:ea typeface="Roboto"/>
                <a:cs typeface="Roboto"/>
                <a:sym typeface="Roboto"/>
              </a:rPr>
              <a:t>An integrated rack can be installed and deployed faster with both software and hardware bundled together, is ready-to-use when powered on. It can streamline hardware OPS.</a:t>
            </a:r>
            <a:endParaRPr sz="1050">
              <a:solidFill>
                <a:srgbClr val="666666"/>
              </a:solidFill>
              <a:latin typeface="Roboto"/>
              <a:ea typeface="Roboto"/>
              <a:cs typeface="Roboto"/>
              <a:sym typeface="Roboto"/>
            </a:endParaRPr>
          </a:p>
          <a:p>
            <a:pPr indent="-173037" lvl="1" marL="355600" rtl="0" algn="l">
              <a:spcBef>
                <a:spcPts val="0"/>
              </a:spcBef>
              <a:spcAft>
                <a:spcPts val="0"/>
              </a:spcAft>
              <a:buSzPts val="1000"/>
              <a:buChar char="■"/>
            </a:pPr>
            <a:r>
              <a:rPr lang="en-US" sz="1050">
                <a:latin typeface="Roboto"/>
                <a:ea typeface="Roboto"/>
                <a:cs typeface="Roboto"/>
                <a:sym typeface="Roboto"/>
              </a:rPr>
              <a:t>Cloud Physical Machine - Because </a:t>
            </a:r>
            <a:r>
              <a:rPr lang="en-US" sz="1050">
                <a:solidFill>
                  <a:srgbClr val="666666"/>
                </a:solidFill>
                <a:latin typeface="Roboto"/>
                <a:ea typeface="Roboto"/>
                <a:cs typeface="Roboto"/>
                <a:sym typeface="Roboto"/>
              </a:rPr>
              <a:t>CPM is a pay-as-you-go, on-demand service. Customer will have access to security capabilities of Tencent public cloud platform and 24/7 professional OPS support.</a:t>
            </a:r>
            <a:endParaRPr sz="1050">
              <a:solidFill>
                <a:srgbClr val="666666"/>
              </a:solidFill>
              <a:latin typeface="Roboto"/>
              <a:ea typeface="Roboto"/>
              <a:cs typeface="Roboto"/>
              <a:sym typeface="Roboto"/>
            </a:endParaRPr>
          </a:p>
          <a:p>
            <a:pPr indent="-173037" lvl="1" marL="355600" rtl="0" algn="l">
              <a:spcBef>
                <a:spcPts val="0"/>
              </a:spcBef>
              <a:spcAft>
                <a:spcPts val="0"/>
              </a:spcAft>
              <a:buSzPts val="1000"/>
              <a:buChar char="■"/>
            </a:pPr>
            <a:r>
              <a:rPr lang="en-US" sz="1050">
                <a:latin typeface="Roboto"/>
                <a:ea typeface="Roboto"/>
                <a:cs typeface="Roboto"/>
                <a:sym typeface="Roboto"/>
              </a:rPr>
              <a:t>Tencent Cloud VPC - </a:t>
            </a:r>
            <a:r>
              <a:rPr lang="en-US" sz="1050">
                <a:solidFill>
                  <a:srgbClr val="666666"/>
                </a:solidFill>
                <a:latin typeface="Roboto"/>
                <a:ea typeface="Roboto"/>
                <a:cs typeface="Roboto"/>
                <a:sym typeface="Roboto"/>
              </a:rPr>
              <a:t>VPC provides elastic scalability to reduce hardware costs. It can be connected to public clouds to further lower operating costs.</a:t>
            </a:r>
            <a:endParaRPr sz="1050">
              <a:solidFill>
                <a:srgbClr val="666666"/>
              </a:solidFill>
              <a:latin typeface="Roboto"/>
              <a:ea typeface="Roboto"/>
              <a:cs typeface="Roboto"/>
              <a:sym typeface="Roboto"/>
            </a:endParaRPr>
          </a:p>
          <a:p>
            <a:pPr indent="-173037" lvl="1" marL="355600" rtl="0" algn="l">
              <a:lnSpc>
                <a:spcPct val="150000"/>
              </a:lnSpc>
              <a:spcBef>
                <a:spcPts val="0"/>
              </a:spcBef>
              <a:spcAft>
                <a:spcPts val="0"/>
              </a:spcAft>
              <a:buSzPts val="1000"/>
              <a:buChar char="■"/>
            </a:pPr>
            <a:r>
              <a:t/>
            </a:r>
            <a:endParaRPr/>
          </a:p>
          <a:p>
            <a:pPr indent="-173037" lvl="1" marL="355600" rtl="0" algn="l">
              <a:lnSpc>
                <a:spcPct val="150000"/>
              </a:lnSpc>
              <a:spcBef>
                <a:spcPts val="0"/>
              </a:spcBef>
              <a:spcAft>
                <a:spcPts val="0"/>
              </a:spcAft>
              <a:buSzPts val="1000"/>
              <a:buChar char="■"/>
            </a:pPr>
            <a:r>
              <a:rPr lang="en-US"/>
              <a:t>Integrated</a:t>
            </a:r>
            <a:r>
              <a:rPr lang="en-US"/>
              <a:t> cabinet: standardized delivery form, strong versatility, adaptable to most scenarios, rapid deployment, efficient and convenient;</a:t>
            </a:r>
            <a:endParaRPr/>
          </a:p>
          <a:p>
            <a:pPr indent="-173037" lvl="1" marL="355600" rtl="0" algn="l">
              <a:lnSpc>
                <a:spcPct val="150000"/>
              </a:lnSpc>
              <a:spcBef>
                <a:spcPts val="0"/>
              </a:spcBef>
              <a:spcAft>
                <a:spcPts val="0"/>
              </a:spcAft>
              <a:buSzPts val="1000"/>
              <a:buChar char="■"/>
            </a:pPr>
            <a:r>
              <a:rPr lang="en-US"/>
              <a:t>Localization: It can be deployed in the user's own data center with proprietary resources; it provides safe and reliable data protection, is compatible with mainstream virtualization and hardware, and does not affect the existing IT management process;</a:t>
            </a:r>
            <a:endParaRPr/>
          </a:p>
          <a:p>
            <a:pPr indent="-173037" lvl="1" marL="355600" rtl="0" algn="l">
              <a:lnSpc>
                <a:spcPct val="150000"/>
              </a:lnSpc>
              <a:spcBef>
                <a:spcPts val="0"/>
              </a:spcBef>
              <a:spcAft>
                <a:spcPts val="0"/>
              </a:spcAft>
              <a:buSzPts val="1000"/>
              <a:buChar char="■"/>
            </a:pPr>
            <a:r>
              <a:rPr lang="en-US"/>
              <a:t>Blackstone: Buy on-demand, pay-as-you-go, enjoy the platform-level security capabilities of the public cloud, 7×24 hours of professional operation and maintenance support, and reduce operation and maintenance costs;</a:t>
            </a:r>
            <a:endParaRPr/>
          </a:p>
          <a:p>
            <a:pPr indent="-173037" lvl="1" marL="355600" rtl="0" algn="l">
              <a:lnSpc>
                <a:spcPct val="150000"/>
              </a:lnSpc>
              <a:spcBef>
                <a:spcPts val="0"/>
              </a:spcBef>
              <a:spcAft>
                <a:spcPts val="0"/>
              </a:spcAft>
              <a:buSzPts val="1000"/>
              <a:buChar char="■"/>
            </a:pPr>
            <a:r>
              <a:rPr lang="en-US"/>
              <a:t>Tencent Cloud VPC: Flexible expansion, saving hardware costs, connecting with public cloud capabilities, and reducing operating costs</a:t>
            </a:r>
            <a:endParaRPr b="0" i="0" sz="1000">
              <a:solidFill>
                <a:schemeClr val="dk1"/>
              </a:solidFill>
            </a:endParaRPr>
          </a:p>
          <a:p>
            <a:pPr indent="-171450" lvl="0" marL="171450" rtl="0" algn="l">
              <a:lnSpc>
                <a:spcPct val="150000"/>
              </a:lnSpc>
              <a:spcBef>
                <a:spcPts val="0"/>
              </a:spcBef>
              <a:spcAft>
                <a:spcPts val="0"/>
              </a:spcAft>
              <a:buClr>
                <a:schemeClr val="dk1"/>
              </a:buClr>
              <a:buSzPts val="1000"/>
              <a:buChar char="🞐"/>
            </a:pPr>
            <a:r>
              <a:rPr lang="en-US"/>
              <a:t>In actual deployment, when customers do not have the infrastructure conditions at all, such as city and county schools or hospitals and police stations, it is obviously unrealistic to build IDC from scratch. Users can directly purchase Tencent Cloud Blackstone TStack integrated cabinets.</a:t>
            </a:r>
            <a:r>
              <a:rPr b="0" i="0" lang="en-US" sz="1000">
                <a:solidFill>
                  <a:schemeClr val="dk1"/>
                </a:solidFill>
              </a:rPr>
              <a:t>。</a:t>
            </a:r>
            <a:endParaRPr/>
          </a:p>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37:notes"/>
          <p:cNvSpPr txBox="1"/>
          <p:nvPr>
            <p:ph idx="1" type="body"/>
          </p:nvPr>
        </p:nvSpPr>
        <p:spPr>
          <a:xfrm>
            <a:off x="467213" y="4412954"/>
            <a:ext cx="5759450" cy="4910137"/>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The hybrid cloud is complex and includes different IT environments. How to manage the resources of different clouds is a key issue that enterprises using hybrid cloud need to consider. </a:t>
            </a:r>
            <a:endParaRPr/>
          </a:p>
          <a:p>
            <a:pPr indent="-171450" lvl="0" marL="171450" rtl="0" algn="l">
              <a:lnSpc>
                <a:spcPct val="150000"/>
              </a:lnSpc>
              <a:spcBef>
                <a:spcPts val="0"/>
              </a:spcBef>
              <a:spcAft>
                <a:spcPts val="0"/>
              </a:spcAft>
              <a:buClr>
                <a:schemeClr val="dk1"/>
              </a:buClr>
              <a:buSzPts val="1000"/>
              <a:buChar char="🞐"/>
            </a:pPr>
            <a:r>
              <a:rPr lang="en-US"/>
              <a:t>This chapter introduces the functions of the CMP platform for hybrid cloud management, and analyzes the characteristics of the 3 cloud management platforms: Tstack, Awcloud, and EasyOps.</a:t>
            </a:r>
            <a:endParaRPr/>
          </a:p>
        </p:txBody>
      </p:sp>
      <p:sp>
        <p:nvSpPr>
          <p:cNvPr id="773" name="Google Shape;773;p37: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38: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2" name="Google Shape;792;p38: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39: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7" name="Google Shape;807;p39: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In order to better manage various resources, Gartner layered the cloud environment: cloud management layer, cloud architecture layer, and resource layer.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4: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Hybrid Cloud and key scenarios</a:t>
            </a:r>
            <a:endParaRPr/>
          </a:p>
          <a:p>
            <a:pPr indent="0" lvl="0" marL="0" rtl="0" algn="l">
              <a:lnSpc>
                <a:spcPct val="150000"/>
              </a:lnSpc>
              <a:spcBef>
                <a:spcPts val="0"/>
              </a:spcBef>
              <a:spcAft>
                <a:spcPts val="0"/>
              </a:spcAft>
              <a:buClr>
                <a:schemeClr val="dk1"/>
              </a:buClr>
              <a:buSzPts val="1000"/>
              <a:buNone/>
            </a:pPr>
            <a:r>
              <a:t/>
            </a:r>
            <a:endParaRPr/>
          </a:p>
        </p:txBody>
      </p:sp>
      <p:sp>
        <p:nvSpPr>
          <p:cNvPr id="87" name="Google Shape;87;p4: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40: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3" name="Google Shape;853;p40: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Gartner proposed that hybrid cloud management needs to provide five core functional domains (ie the core requirements of hybrid cloud management): </a:t>
            </a:r>
            <a:endParaRPr/>
          </a:p>
          <a:p>
            <a:pPr indent="-292100" lvl="0" marL="457200" rtl="0" algn="l">
              <a:lnSpc>
                <a:spcPct val="150000"/>
              </a:lnSpc>
              <a:spcBef>
                <a:spcPts val="0"/>
              </a:spcBef>
              <a:spcAft>
                <a:spcPts val="0"/>
              </a:spcAft>
              <a:buSzPts val="1000"/>
              <a:buAutoNum type="arabicPeriod"/>
            </a:pPr>
            <a:r>
              <a:rPr lang="en-US"/>
              <a:t>Service request management; </a:t>
            </a:r>
            <a:endParaRPr/>
          </a:p>
          <a:p>
            <a:pPr indent="-292100" lvl="0" marL="457200" rtl="0" algn="l">
              <a:lnSpc>
                <a:spcPct val="150000"/>
              </a:lnSpc>
              <a:spcBef>
                <a:spcPts val="0"/>
              </a:spcBef>
              <a:spcAft>
                <a:spcPts val="0"/>
              </a:spcAft>
              <a:buSzPts val="1000"/>
              <a:buAutoNum type="arabicPeriod"/>
            </a:pPr>
            <a:r>
              <a:rPr lang="en-US"/>
              <a:t>multi-cloud management and connectivity; </a:t>
            </a:r>
            <a:endParaRPr/>
          </a:p>
          <a:p>
            <a:pPr indent="-292100" lvl="0" marL="457200" rtl="0" algn="l">
              <a:lnSpc>
                <a:spcPct val="150000"/>
              </a:lnSpc>
              <a:spcBef>
                <a:spcPts val="0"/>
              </a:spcBef>
              <a:spcAft>
                <a:spcPts val="0"/>
              </a:spcAft>
              <a:buSzPts val="1000"/>
              <a:buAutoNum type="arabicPeriod"/>
            </a:pPr>
            <a:r>
              <a:rPr lang="en-US"/>
              <a:t>management and strategy; </a:t>
            </a:r>
            <a:endParaRPr/>
          </a:p>
          <a:p>
            <a:pPr indent="-292100" lvl="0" marL="457200" rtl="0" algn="l">
              <a:lnSpc>
                <a:spcPct val="150000"/>
              </a:lnSpc>
              <a:spcBef>
                <a:spcPts val="0"/>
              </a:spcBef>
              <a:spcAft>
                <a:spcPts val="0"/>
              </a:spcAft>
              <a:buSzPts val="1000"/>
              <a:buAutoNum type="arabicPeriod"/>
            </a:pPr>
            <a:r>
              <a:rPr lang="en-US"/>
              <a:t>Provision, orchestration and automation; </a:t>
            </a:r>
            <a:endParaRPr/>
          </a:p>
          <a:p>
            <a:pPr indent="-292100" lvl="0" marL="457200" rtl="0" algn="l">
              <a:lnSpc>
                <a:spcPct val="150000"/>
              </a:lnSpc>
              <a:spcBef>
                <a:spcPts val="0"/>
              </a:spcBef>
              <a:spcAft>
                <a:spcPts val="0"/>
              </a:spcAft>
              <a:buSzPts val="1000"/>
              <a:buAutoNum type="arabicPeriod"/>
            </a:pPr>
            <a:r>
              <a:rPr lang="en-US"/>
              <a:t>Monitoring and measurement; </a:t>
            </a:r>
            <a:endParaRPr/>
          </a:p>
          <a:p>
            <a:pPr indent="0" lvl="0" marL="0" rtl="0" algn="l">
              <a:lnSpc>
                <a:spcPct val="150000"/>
              </a:lnSpc>
              <a:spcBef>
                <a:spcPts val="0"/>
              </a:spcBef>
              <a:spcAft>
                <a:spcPts val="0"/>
              </a:spcAft>
              <a:buNone/>
            </a:pPr>
            <a:r>
              <a:rPr lang="en-US"/>
              <a:t>And six extended functions Domain: </a:t>
            </a:r>
            <a:endParaRPr/>
          </a:p>
          <a:p>
            <a:pPr indent="-292100" lvl="0" marL="457200" rtl="0" algn="l">
              <a:lnSpc>
                <a:spcPct val="150000"/>
              </a:lnSpc>
              <a:spcBef>
                <a:spcPts val="0"/>
              </a:spcBef>
              <a:spcAft>
                <a:spcPts val="0"/>
              </a:spcAft>
              <a:buSzPts val="1000"/>
              <a:buAutoNum type="arabicPeriod"/>
            </a:pPr>
            <a:r>
              <a:rPr lang="en-US"/>
              <a:t>Continuous configuration automation; </a:t>
            </a:r>
            <a:endParaRPr/>
          </a:p>
          <a:p>
            <a:pPr indent="-292100" lvl="0" marL="457200" rtl="0" algn="l">
              <a:lnSpc>
                <a:spcPct val="150000"/>
              </a:lnSpc>
              <a:spcBef>
                <a:spcPts val="0"/>
              </a:spcBef>
              <a:spcAft>
                <a:spcPts val="0"/>
              </a:spcAft>
              <a:buSzPts val="1000"/>
              <a:buAutoNum type="arabicPeriod"/>
            </a:pPr>
            <a:r>
              <a:rPr lang="en-US"/>
              <a:t>security and identification, </a:t>
            </a:r>
            <a:endParaRPr/>
          </a:p>
          <a:p>
            <a:pPr indent="-292100" lvl="0" marL="457200" rtl="0" algn="l">
              <a:lnSpc>
                <a:spcPct val="150000"/>
              </a:lnSpc>
              <a:spcBef>
                <a:spcPts val="0"/>
              </a:spcBef>
              <a:spcAft>
                <a:spcPts val="0"/>
              </a:spcAft>
              <a:buSzPts val="1000"/>
              <a:buAutoNum type="arabicPeriod"/>
            </a:pPr>
            <a:r>
              <a:rPr lang="en-US"/>
              <a:t>service level management, </a:t>
            </a:r>
            <a:endParaRPr/>
          </a:p>
          <a:p>
            <a:pPr indent="-292100" lvl="0" marL="457200" rtl="0" algn="l">
              <a:lnSpc>
                <a:spcPct val="150000"/>
              </a:lnSpc>
              <a:spcBef>
                <a:spcPts val="0"/>
              </a:spcBef>
              <a:spcAft>
                <a:spcPts val="0"/>
              </a:spcAft>
              <a:buSzPts val="1000"/>
              <a:buAutoNum type="arabicPeriod"/>
            </a:pPr>
            <a:r>
              <a:rPr lang="en-US"/>
              <a:t>cloud migration and disaster recovery, </a:t>
            </a:r>
            <a:endParaRPr/>
          </a:p>
          <a:p>
            <a:pPr indent="-292100" lvl="0" marL="457200" rtl="0" algn="l">
              <a:lnSpc>
                <a:spcPct val="150000"/>
              </a:lnSpc>
              <a:spcBef>
                <a:spcPts val="0"/>
              </a:spcBef>
              <a:spcAft>
                <a:spcPts val="0"/>
              </a:spcAft>
              <a:buSzPts val="1000"/>
              <a:buAutoNum type="arabicPeriod"/>
            </a:pPr>
            <a:r>
              <a:rPr lang="en-US"/>
              <a:t>capacity and resource planning, </a:t>
            </a:r>
            <a:endParaRPr/>
          </a:p>
          <a:p>
            <a:pPr indent="-292100" lvl="0" marL="457200" rtl="0" algn="l">
              <a:lnSpc>
                <a:spcPct val="150000"/>
              </a:lnSpc>
              <a:spcBef>
                <a:spcPts val="0"/>
              </a:spcBef>
              <a:spcAft>
                <a:spcPts val="0"/>
              </a:spcAft>
              <a:buSzPts val="1000"/>
              <a:buAutoNum type="arabicPeriod"/>
            </a:pPr>
            <a:r>
              <a:rPr lang="en-US"/>
              <a:t>cost transparency and optimization</a:t>
            </a:r>
            <a:endParaRPr b="0" i="0" sz="1000">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41: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1" name="Google Shape;861;p41: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At present, the common CMP (cloud management platform) on the market covers the five core functional areas of Gartner, but there are still considerable controversies in the six extended functional areas, especially cloud migration and disaster recovery and service level management, which are usually considered to be in the MSP. The scope of cloud service providers</a:t>
            </a:r>
            <a:r>
              <a:rPr b="0" i="0" lang="en-US" sz="1000">
                <a:solidFill>
                  <a:schemeClr val="dk1"/>
                </a:solidFill>
              </a:rPr>
              <a:t>。</a:t>
            </a:r>
            <a:endParaRPr b="0" i="0" sz="1000">
              <a:solidFill>
                <a:schemeClr val="dk1"/>
              </a:solidFill>
            </a:endParaRPr>
          </a:p>
          <a:p>
            <a:pPr indent="-171450" lvl="0" marL="171450" rtl="0" algn="l">
              <a:lnSpc>
                <a:spcPct val="150000"/>
              </a:lnSpc>
              <a:spcBef>
                <a:spcPts val="0"/>
              </a:spcBef>
              <a:spcAft>
                <a:spcPts val="0"/>
              </a:spcAft>
              <a:buClr>
                <a:schemeClr val="dk1"/>
              </a:buClr>
              <a:buSzPts val="1000"/>
              <a:buChar char="🞐"/>
            </a:pPr>
            <a:r>
              <a:rPr lang="en-US"/>
              <a:t>Hybrid cloud multi-cloud management capabilities are generally reflected in the following aspects</a:t>
            </a:r>
            <a:r>
              <a:rPr b="0" i="0" lang="en-US" sz="1000">
                <a:solidFill>
                  <a:schemeClr val="dk1"/>
                </a:solidFill>
              </a:rPr>
              <a:t>：</a:t>
            </a:r>
            <a:endParaRPr b="0" i="0" sz="1000">
              <a:solidFill>
                <a:schemeClr val="dk1"/>
              </a:solidFill>
            </a:endParaRPr>
          </a:p>
          <a:p>
            <a:pPr indent="-173037" lvl="1" marL="355600" rtl="0" algn="l">
              <a:lnSpc>
                <a:spcPct val="150000"/>
              </a:lnSpc>
              <a:spcBef>
                <a:spcPts val="0"/>
              </a:spcBef>
              <a:spcAft>
                <a:spcPts val="0"/>
              </a:spcAft>
              <a:buSzPts val="1000"/>
              <a:buChar char="■"/>
            </a:pPr>
            <a:r>
              <a:rPr lang="en-US"/>
              <a:t>Resource management: Construct physically dispersed resources into a logically unified cloud resource pool for unified management and monitoring of computing, storage, and network resources.</a:t>
            </a:r>
            <a:endParaRPr/>
          </a:p>
          <a:p>
            <a:pPr indent="-173037" lvl="1" marL="355600" rtl="0" algn="l">
              <a:lnSpc>
                <a:spcPct val="150000"/>
              </a:lnSpc>
              <a:spcBef>
                <a:spcPts val="0"/>
              </a:spcBef>
              <a:spcAft>
                <a:spcPts val="0"/>
              </a:spcAft>
              <a:buSzPts val="1000"/>
              <a:buChar char="■"/>
            </a:pPr>
            <a:r>
              <a:rPr lang="en-US"/>
              <a:t>Operation and maintenance management: Perform unified operation and maintenance of all data center resources, provide centralized alarms, log analysis and other fault location methods, and provide performance, report, dashboard and other monitoring methods.</a:t>
            </a:r>
            <a:endParaRPr/>
          </a:p>
          <a:p>
            <a:pPr indent="-173037" lvl="1" marL="355600" rtl="0" algn="l">
              <a:lnSpc>
                <a:spcPct val="150000"/>
              </a:lnSpc>
              <a:spcBef>
                <a:spcPts val="0"/>
              </a:spcBef>
              <a:spcAft>
                <a:spcPts val="0"/>
              </a:spcAft>
              <a:buSzPts val="1000"/>
              <a:buChar char="■"/>
            </a:pPr>
            <a:r>
              <a:rPr lang="en-US"/>
              <a:t>Service operation management: Package cloud resources into services, and provide a series of service operation support capabilities such as end-to-end service provisioning, service monitoring, and service metering based on service catalogs.</a:t>
            </a:r>
            <a:endParaRPr/>
          </a:p>
          <a:p>
            <a:pPr indent="-173037" lvl="1" marL="355600" rtl="0" algn="l">
              <a:lnSpc>
                <a:spcPct val="150000"/>
              </a:lnSpc>
              <a:spcBef>
                <a:spcPts val="0"/>
              </a:spcBef>
              <a:spcAft>
                <a:spcPts val="0"/>
              </a:spcAft>
              <a:buSzPts val="1000"/>
              <a:buChar char="■"/>
            </a:pPr>
            <a:r>
              <a:rPr lang="en-US"/>
              <a:t>Unified portal: The administrator portal provides a unified interface for resource management and operation and maintenance management, and performs unified management and maintenance of cloud resources, including unified management of virtual resources and physical resources. The self-service portal provides users with subscription to cloud services and manages existing virtualized assets, including the use and release of virtual resources, etc.</a:t>
            </a:r>
            <a:endParaRPr b="0" i="0" sz="1000">
              <a:solidFill>
                <a:schemeClr val="dk1"/>
              </a:solidFill>
            </a:endParaRPr>
          </a:p>
          <a:p>
            <a:pPr indent="-171450" lvl="0" marL="171450" rtl="0" algn="l">
              <a:lnSpc>
                <a:spcPct val="150000"/>
              </a:lnSpc>
              <a:spcBef>
                <a:spcPts val="0"/>
              </a:spcBef>
              <a:spcAft>
                <a:spcPts val="0"/>
              </a:spcAft>
              <a:buClr>
                <a:schemeClr val="dk1"/>
              </a:buClr>
              <a:buSzPts val="1000"/>
              <a:buChar char="🞐"/>
            </a:pPr>
            <a:r>
              <a:rPr b="0" i="0" lang="en-US" sz="1000">
                <a:solidFill>
                  <a:schemeClr val="dk1"/>
                </a:solidFill>
              </a:rPr>
              <a:t>资料来源：《混合云白皮书（2019 年）》，云计算开源产业联盟 </a:t>
            </a:r>
            <a:endParaRPr b="0" i="0" sz="1000">
              <a:solidFill>
                <a:schemeClr val="dk1"/>
              </a:solidFill>
            </a:endParaRPr>
          </a:p>
          <a:p>
            <a:pPr indent="0" lvl="3" marL="1371600" marR="0" rtl="0" algn="l">
              <a:lnSpc>
                <a:spcPct val="100000"/>
              </a:lnSpc>
              <a:spcBef>
                <a:spcPts val="0"/>
              </a:spcBef>
              <a:spcAft>
                <a:spcPts val="0"/>
              </a:spcAft>
              <a:buClr>
                <a:schemeClr val="dk1"/>
              </a:buClr>
              <a:buSzPts val="1200"/>
              <a:buFont typeface="Arial"/>
              <a:buNone/>
            </a:pPr>
            <a:r>
              <a:rPr b="0" i="0" lang="en-US">
                <a:solidFill>
                  <a:schemeClr val="dk1"/>
                </a:solidFill>
                <a:latin typeface="Arial"/>
                <a:ea typeface="Arial"/>
                <a:cs typeface="Arial"/>
                <a:sym typeface="Arial"/>
              </a:rPr>
              <a:t>	</a:t>
            </a:r>
            <a:endParaRPr b="0" i="0" sz="1200">
              <a:solidFill>
                <a:schemeClr val="dk1"/>
              </a:solidFill>
              <a:latin typeface="Arial"/>
              <a:ea typeface="Arial"/>
              <a:cs typeface="Arial"/>
              <a:sym typeface="Arial"/>
            </a:endParaRPr>
          </a:p>
          <a:p>
            <a:pPr indent="0" lvl="3" marL="1371600" rtl="0" algn="l">
              <a:spcBef>
                <a:spcPts val="0"/>
              </a:spcBef>
              <a:spcAft>
                <a:spcPts val="0"/>
              </a:spcAft>
              <a:buNone/>
            </a:pPr>
            <a:r>
              <a:rPr lang="en-US">
                <a:latin typeface="Arial"/>
                <a:ea typeface="Arial"/>
                <a:cs typeface="Arial"/>
                <a:sym typeface="Arial"/>
              </a:rPr>
              <a:t> </a:t>
            </a:r>
            <a:br>
              <a:rPr lang="en-US">
                <a:latin typeface="Arial"/>
                <a:ea typeface="Arial"/>
                <a:cs typeface="Arial"/>
                <a:sym typeface="Arial"/>
              </a:rPr>
            </a:br>
            <a:br>
              <a:rPr lang="en-US">
                <a:latin typeface="Arial"/>
                <a:ea typeface="Arial"/>
                <a:cs typeface="Arial"/>
                <a:sym typeface="Arial"/>
              </a:rPr>
            </a:br>
            <a:r>
              <a:rPr lang="en-US">
                <a:latin typeface="Arial"/>
                <a:ea typeface="Arial"/>
                <a:cs typeface="Arial"/>
                <a:sym typeface="Arial"/>
              </a:rPr>
              <a:t> </a:t>
            </a:r>
            <a:br>
              <a:rPr lang="en-US">
                <a:latin typeface="Arial"/>
                <a:ea typeface="Arial"/>
                <a:cs typeface="Arial"/>
                <a:sym typeface="Arial"/>
              </a:rPr>
            </a:br>
            <a:br>
              <a:rPr lang="en-US">
                <a:latin typeface="Arial"/>
                <a:ea typeface="Arial"/>
                <a:cs typeface="Arial"/>
                <a:sym typeface="Arial"/>
              </a:rPr>
            </a:br>
            <a:endParaRPr>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p42: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9" name="Google Shape;869;p42: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spcBef>
                <a:spcPts val="0"/>
              </a:spcBef>
              <a:spcAft>
                <a:spcPts val="0"/>
              </a:spcAft>
              <a:buSzPts val="1000"/>
              <a:buChar char="🞐"/>
            </a:pPr>
            <a:r>
              <a:rPr lang="en-US"/>
              <a:t>At present, the common CMP (cloud management platform) on the market covers the five core functional areas of Gartner, but there are still considerable controversies in the six extended functional areas, especially cloud migration and disaster recovery and service level management, which are usually considered to be in the MSP. The scope of cloud service providers</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p43: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3" name="Google Shape;883;p43: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Use Tencent TStack private cloud products to use its cloud management function</a:t>
            </a:r>
            <a:r>
              <a:rPr lang="en-US"/>
              <a:t>。</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p44: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4" name="Google Shape;934;p44: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TStack offers management functions</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p45: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6" name="Google Shape;1056;p45: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In addition to Tencent Cloud and TStack's own resources, TStack also supports a variety of virtualization technologies and can manage multiple heterogeneous cloud platforms</a:t>
            </a:r>
            <a:r>
              <a:rPr lang="en-US"/>
              <a:t>。</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2" name="Shape 1062"/>
        <p:cNvGrpSpPr/>
        <p:nvPr/>
      </p:nvGrpSpPr>
      <p:grpSpPr>
        <a:xfrm>
          <a:off x="0" y="0"/>
          <a:ext cx="0" cy="0"/>
          <a:chOff x="0" y="0"/>
          <a:chExt cx="0" cy="0"/>
        </a:xfrm>
      </p:grpSpPr>
      <p:sp>
        <p:nvSpPr>
          <p:cNvPr id="1063" name="Google Shape;1063;p46: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4" name="Google Shape;1064;p46: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0" lvl="0" marL="0" rtl="0" algn="l">
              <a:lnSpc>
                <a:spcPct val="150000"/>
              </a:lnSpc>
              <a:spcBef>
                <a:spcPts val="0"/>
              </a:spcBef>
              <a:spcAft>
                <a:spcPts val="0"/>
              </a:spcAft>
              <a:buClr>
                <a:schemeClr val="dk1"/>
              </a:buClr>
              <a:buSzPts val="1000"/>
              <a:buNone/>
            </a:pPr>
            <a:r>
              <a:t/>
            </a:r>
            <a:endParaRPr b="1" i="0" sz="1000">
              <a:solidFill>
                <a:schemeClr val="dk1"/>
              </a:solidFill>
            </a:endParaRPr>
          </a:p>
          <a:p>
            <a:pPr indent="-171450" lvl="0" marL="171450" rtl="0" algn="l">
              <a:lnSpc>
                <a:spcPct val="150000"/>
              </a:lnSpc>
              <a:spcBef>
                <a:spcPts val="0"/>
              </a:spcBef>
              <a:spcAft>
                <a:spcPts val="0"/>
              </a:spcAft>
              <a:buClr>
                <a:schemeClr val="dk1"/>
              </a:buClr>
              <a:buSzPts val="1000"/>
              <a:buChar char="🞐"/>
            </a:pPr>
            <a:r>
              <a:rPr b="1" lang="en-US"/>
              <a:t>AWCloud, the product of Tencent's partners, is more focused on the connection of resources, mainly for operation and maintenance work</a:t>
            </a:r>
            <a:endParaRPr b="1" i="0" sz="1000">
              <a:solidFill>
                <a:schemeClr val="dk1"/>
              </a:solidFill>
            </a:endParaRPr>
          </a:p>
          <a:p>
            <a:pPr indent="-171450" lvl="0" marL="171450" rtl="0" algn="l">
              <a:lnSpc>
                <a:spcPct val="150000"/>
              </a:lnSpc>
              <a:spcBef>
                <a:spcPts val="0"/>
              </a:spcBef>
              <a:spcAft>
                <a:spcPts val="0"/>
              </a:spcAft>
              <a:buSzPts val="1000"/>
              <a:buChar char="🞐"/>
            </a:pPr>
            <a:r>
              <a:rPr lang="en-US"/>
              <a:t>AWCloud hybrid cloud management platform: Provides openstack private cloud services based on Tencent Cloud Blackstone physical computing, and can uniformly manage all resources of Tencent's public cloud, proprietary cloud and private cloud for you. AWCloud hybrid cloud management platform helps your business flexibly span vmware, openstack and Tencent Cloud's multiple cloud platforms, compatible with heterogeneous computing frameworks such as CPU/GPU/FPGA</a:t>
            </a:r>
            <a:endParaRPr/>
          </a:p>
          <a:p>
            <a:pPr indent="-171450" lvl="0" marL="171450" rtl="0" algn="l">
              <a:lnSpc>
                <a:spcPct val="150000"/>
              </a:lnSpc>
              <a:spcBef>
                <a:spcPts val="0"/>
              </a:spcBef>
              <a:spcAft>
                <a:spcPts val="0"/>
              </a:spcAft>
              <a:buSzPts val="1000"/>
              <a:buChar char="🞐"/>
            </a:pPr>
            <a:r>
              <a:rPr lang="en-US"/>
              <a:t>Unified management of hybrid cloud: The AWCloud hybrid cloud management platform has pre-connected with Tencent Cloud's API for multiple cloud resources, and is compatible with the vmware and openstack interfaces of the traditional private cloud environment, allowing you to uniformly operate and manage public and private clouds through a set of interfaces Access all IT resources.</a:t>
            </a:r>
            <a:endParaRPr/>
          </a:p>
          <a:p>
            <a:pPr indent="-171450" lvl="0" marL="171450" rtl="0" algn="l">
              <a:lnSpc>
                <a:spcPct val="150000"/>
              </a:lnSpc>
              <a:spcBef>
                <a:spcPts val="0"/>
              </a:spcBef>
              <a:spcAft>
                <a:spcPts val="0"/>
              </a:spcAft>
              <a:buSzPts val="1000"/>
              <a:buChar char="🞐"/>
            </a:pPr>
            <a:r>
              <a:rPr lang="en-US"/>
              <a:t>Blackstone proprietary cloud management platform: highly integrated with Blackstone bare metal cloud services, seamlessly docking with Blackstone hardware SDN interfaces, and providing exclusive openstack cloud services customized for Blackstone.</a:t>
            </a:r>
            <a:endParaRPr/>
          </a:p>
          <a:p>
            <a:pPr indent="-171450" lvl="0" marL="171450" rtl="0" algn="l">
              <a:lnSpc>
                <a:spcPct val="150000"/>
              </a:lnSpc>
              <a:spcBef>
                <a:spcPts val="0"/>
              </a:spcBef>
              <a:spcAft>
                <a:spcPts val="0"/>
              </a:spcAft>
              <a:buSzPts val="1000"/>
              <a:buChar char="🞐"/>
            </a:pPr>
            <a:r>
              <a:rPr lang="en-US"/>
              <a:t>Meet the business needs of the enterprise: With enterprise-level management functions, you can perform various cloud resource activation, process approval, and user authority assignment operations based on the AWCloud portal.</a:t>
            </a:r>
            <a:endParaRPr/>
          </a:p>
          <a:p>
            <a:pPr indent="-171450" lvl="0" marL="171450" rtl="0" algn="l">
              <a:lnSpc>
                <a:spcPct val="150000"/>
              </a:lnSpc>
              <a:spcBef>
                <a:spcPts val="0"/>
              </a:spcBef>
              <a:spcAft>
                <a:spcPts val="0"/>
              </a:spcAft>
              <a:buSzPts val="1000"/>
              <a:buChar char="🞐"/>
            </a:pPr>
            <a:r>
              <a:rPr lang="en-US"/>
              <a:t>Open and compatible: Provide standard OpenStack API, which can be well supported and easily docked with various software, hardware and applications.</a:t>
            </a:r>
            <a:endParaRPr/>
          </a:p>
          <a:p>
            <a:pPr indent="-171450" lvl="0" marL="171450" rtl="0" algn="l">
              <a:lnSpc>
                <a:spcPct val="150000"/>
              </a:lnSpc>
              <a:spcBef>
                <a:spcPts val="0"/>
              </a:spcBef>
              <a:spcAft>
                <a:spcPts val="0"/>
              </a:spcAft>
              <a:buSzPts val="1000"/>
              <a:buChar char="🞐"/>
            </a:pPr>
            <a:r>
              <a:rPr lang="en-US"/>
              <a:t>Fast delivery: rapid deployment and implementation, integrated delivery with Blackstone, simple selection and configuration can be used within a few hours.</a:t>
            </a:r>
            <a:endParaRPr/>
          </a:p>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5" name="Shape 1105"/>
        <p:cNvGrpSpPr/>
        <p:nvPr/>
      </p:nvGrpSpPr>
      <p:grpSpPr>
        <a:xfrm>
          <a:off x="0" y="0"/>
          <a:ext cx="0" cy="0"/>
          <a:chOff x="0" y="0"/>
          <a:chExt cx="0" cy="0"/>
        </a:xfrm>
      </p:grpSpPr>
      <p:sp>
        <p:nvSpPr>
          <p:cNvPr id="1106" name="Google Shape;1106;p47: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7" name="Google Shape;1107;p47: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b="1" lang="en-US"/>
              <a:t>Tencent Cloud’s partner product EasyOps not only solves the problem of resource management, but also integrates the DevOps process</a:t>
            </a:r>
            <a:r>
              <a:rPr b="1" i="0" lang="en-US" sz="1000">
                <a:solidFill>
                  <a:schemeClr val="dk1"/>
                </a:solidFill>
              </a:rPr>
              <a:t>。</a:t>
            </a:r>
            <a:endParaRPr b="1" i="0" sz="1000">
              <a:solidFill>
                <a:schemeClr val="dk1"/>
              </a:solidFill>
            </a:endParaRPr>
          </a:p>
          <a:p>
            <a:pPr indent="-171450" lvl="0" marL="171450" rtl="0" algn="l">
              <a:lnSpc>
                <a:spcPct val="150000"/>
              </a:lnSpc>
              <a:spcBef>
                <a:spcPts val="0"/>
              </a:spcBef>
              <a:spcAft>
                <a:spcPts val="0"/>
              </a:spcAft>
              <a:buSzPts val="1000"/>
              <a:buChar char="🞐"/>
            </a:pPr>
            <a:r>
              <a:rPr lang="en-US"/>
              <a:t>The EasyOps one-stop DEVOPS operation and maintenance solution provides a unified operation and maintenance service portal, manages cloud resources, and realizes resource management, continuous delivery, intelligent monitoring and IT operation analysis. Youwei's automated operation and maintenance platform relies on the orchestration capabilities of the atomic operation platform and task scheduling center, supplemented by the online scene store that can be imported with one click, and is ready to use out of the box to meet the various daily operation and maintenance scenarios, resources, and application delivery scenarios of the enterprise , At the same time, it provides convenient secondary development interfaces and services to meet the needs of almost all operation and maintenance scenarios of enterprises.</a:t>
            </a:r>
            <a:endParaRPr/>
          </a:p>
          <a:p>
            <a:pPr indent="-171450" lvl="0" marL="171450" rtl="0" algn="l">
              <a:lnSpc>
                <a:spcPct val="150000"/>
              </a:lnSpc>
              <a:spcBef>
                <a:spcPts val="0"/>
              </a:spcBef>
              <a:spcAft>
                <a:spcPts val="0"/>
              </a:spcAft>
              <a:buSzPts val="1000"/>
              <a:buChar char="🞐"/>
            </a:pPr>
            <a:r>
              <a:rPr lang="en-US"/>
              <a:t>Dynamic and static IT resource management: View resources from an application perspective, and provide infrastructure-oriented and business-oriented model management. Support dynamic CMDB automatic discovery in hybrid cloud scenarios, eliminating manual changes. The open full API design ensures in-depth external interaction and provides resource support for business needs.</a:t>
            </a:r>
            <a:endParaRPr/>
          </a:p>
          <a:p>
            <a:pPr indent="-171450" lvl="0" marL="171450" rtl="0" algn="l">
              <a:lnSpc>
                <a:spcPct val="150000"/>
              </a:lnSpc>
              <a:spcBef>
                <a:spcPts val="0"/>
              </a:spcBef>
              <a:spcAft>
                <a:spcPts val="0"/>
              </a:spcAft>
              <a:buSzPts val="1000"/>
              <a:buChar char="🞐"/>
            </a:pPr>
            <a:r>
              <a:rPr lang="en-US"/>
              <a:t>Continuous delivery and operation and maintenance automation: support application lifecycle management and process management. Emphasize automation capabilities and pipeline delivery capabilities. At the same time, a set of DEVOPS capability models are constructed for the work platform, scheduling platform, and timing tasks.</a:t>
            </a:r>
            <a:endParaRPr/>
          </a:p>
          <a:p>
            <a:pPr indent="-171450" lvl="0" marL="171450" rtl="0" algn="l">
              <a:lnSpc>
                <a:spcPct val="150000"/>
              </a:lnSpc>
              <a:spcBef>
                <a:spcPts val="0"/>
              </a:spcBef>
              <a:spcAft>
                <a:spcPts val="0"/>
              </a:spcAft>
              <a:buSzPts val="1000"/>
              <a:buChar char="🞐"/>
            </a:pPr>
            <a:r>
              <a:rPr lang="en-US"/>
              <a:t>End-to-end advanced monitoring system: By mobilizing a multi-dimensional, business log-oriented end-to-end advanced monitoring system, the DashBoard large screen is visually displayed and application health is tracked in real time. Eventually, a closed loop of monitoring, alarm discovery, and fault self-healing capabilities is formed.</a:t>
            </a:r>
            <a:endParaRPr/>
          </a:p>
          <a:p>
            <a:pPr indent="-171450" lvl="0" marL="171450" rtl="0" algn="l">
              <a:lnSpc>
                <a:spcPct val="150000"/>
              </a:lnSpc>
              <a:spcBef>
                <a:spcPts val="0"/>
              </a:spcBef>
              <a:spcAft>
                <a:spcPts val="0"/>
              </a:spcAft>
              <a:buSzPts val="1000"/>
              <a:buChar char="🞐"/>
            </a:pPr>
            <a:r>
              <a:rPr lang="en-US"/>
              <a:t>Diversified IT mathematical analysis: operation and maintenance big data collection and analysis, application-oriented capacity analysis, availability analysis, performance analysis, continuity analysis, provide data support for IT decision-making.</a:t>
            </a:r>
            <a:endParaRPr/>
          </a:p>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 name="Shape 1112"/>
        <p:cNvGrpSpPr/>
        <p:nvPr/>
      </p:nvGrpSpPr>
      <p:grpSpPr>
        <a:xfrm>
          <a:off x="0" y="0"/>
          <a:ext cx="0" cy="0"/>
          <a:chOff x="0" y="0"/>
          <a:chExt cx="0" cy="0"/>
        </a:xfrm>
      </p:grpSpPr>
      <p:sp>
        <p:nvSpPr>
          <p:cNvPr id="1113" name="Google Shape;1113;p48: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4" name="Google Shape;1114;p48: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Choose according to the company's own IT scale and needs</a:t>
            </a:r>
            <a:endParaRPr/>
          </a:p>
          <a:p>
            <a:pPr indent="-173037" lvl="1" marL="355600" rtl="0" algn="l">
              <a:spcBef>
                <a:spcPts val="0"/>
              </a:spcBef>
              <a:spcAft>
                <a:spcPts val="0"/>
              </a:spcAft>
              <a:buSzPts val="1000"/>
              <a:buChar char="■"/>
            </a:pPr>
            <a:r>
              <a:rPr lang="en-US"/>
              <a:t>If you have used TStack private cloud, you can directly use TStack to achieve hybrid cloud management</a:t>
            </a:r>
            <a:endParaRPr/>
          </a:p>
          <a:p>
            <a:pPr indent="-173037" lvl="1" marL="355600" rtl="0" algn="l">
              <a:spcBef>
                <a:spcPts val="0"/>
              </a:spcBef>
              <a:spcAft>
                <a:spcPts val="0"/>
              </a:spcAft>
              <a:buSzPts val="1000"/>
              <a:buChar char="■"/>
            </a:pPr>
            <a:r>
              <a:rPr lang="en-US"/>
              <a:t>Awcloud is mainly used for the unified management of hybrid cloud resources. There is no need to pay by Agent, and the charge is relatively low. It is deployed based on Tencent Cloud Blackstone physical server and can be seamlessly accessed.</a:t>
            </a:r>
            <a:endParaRPr/>
          </a:p>
          <a:p>
            <a:pPr indent="-173037" lvl="1" marL="355600" rtl="0" algn="l">
              <a:spcBef>
                <a:spcPts val="0"/>
              </a:spcBef>
              <a:spcAft>
                <a:spcPts val="0"/>
              </a:spcAft>
              <a:buSzPts val="1000"/>
              <a:buChar char="■"/>
            </a:pPr>
            <a:r>
              <a:rPr lang="en-US"/>
              <a:t>EasyOps includes more functions for DevOps and enterprise IT service processes. It is paid by Agent and the charges are relatively high.</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9" name="Shape 1119"/>
        <p:cNvGrpSpPr/>
        <p:nvPr/>
      </p:nvGrpSpPr>
      <p:grpSpPr>
        <a:xfrm>
          <a:off x="0" y="0"/>
          <a:ext cx="0" cy="0"/>
          <a:chOff x="0" y="0"/>
          <a:chExt cx="0" cy="0"/>
        </a:xfrm>
      </p:grpSpPr>
      <p:sp>
        <p:nvSpPr>
          <p:cNvPr id="1120" name="Google Shape;1120;p49:notes"/>
          <p:cNvSpPr txBox="1"/>
          <p:nvPr>
            <p:ph idx="1" type="body"/>
          </p:nvPr>
        </p:nvSpPr>
        <p:spPr>
          <a:xfrm>
            <a:off x="467213" y="4412954"/>
            <a:ext cx="5759450" cy="4910137"/>
          </a:xfrm>
          <a:prstGeom prst="rect">
            <a:avLst/>
          </a:prstGeom>
          <a:noFill/>
          <a:ln>
            <a:noFill/>
          </a:ln>
        </p:spPr>
        <p:txBody>
          <a:bodyPr anchorCtr="0" anchor="t" bIns="47775" lIns="95550" spcFirstLastPara="1" rIns="95550" wrap="square" tIns="47775">
            <a:noAutofit/>
          </a:bodyPr>
          <a:lstStyle/>
          <a:p>
            <a:pPr indent="-171450" lvl="0" marL="171450" marR="0" rtl="0" algn="l">
              <a:lnSpc>
                <a:spcPct val="150000"/>
              </a:lnSpc>
              <a:spcBef>
                <a:spcPts val="0"/>
              </a:spcBef>
              <a:spcAft>
                <a:spcPts val="0"/>
              </a:spcAft>
              <a:buClr>
                <a:schemeClr val="dk1"/>
              </a:buClr>
              <a:buSzPts val="1000"/>
              <a:buFont typeface="Noto Sans Symbols"/>
              <a:buChar char="🞐"/>
            </a:pPr>
            <a:r>
              <a:rPr lang="en-US"/>
              <a:t>Tencent’s own IT environment is also a hybrid cloud architecture. There are lessons that we can learn from.</a:t>
            </a:r>
            <a:endParaRPr/>
          </a:p>
          <a:p>
            <a:pPr indent="-107950" lvl="0" marL="171450" rtl="0" algn="l">
              <a:lnSpc>
                <a:spcPct val="150000"/>
              </a:lnSpc>
              <a:spcBef>
                <a:spcPts val="0"/>
              </a:spcBef>
              <a:spcAft>
                <a:spcPts val="0"/>
              </a:spcAft>
              <a:buClr>
                <a:schemeClr val="dk1"/>
              </a:buClr>
              <a:buSzPts val="1000"/>
              <a:buNone/>
            </a:pPr>
            <a:r>
              <a:t/>
            </a:r>
            <a:endParaRPr/>
          </a:p>
        </p:txBody>
      </p:sp>
      <p:sp>
        <p:nvSpPr>
          <p:cNvPr id="1121" name="Google Shape;1121;p49: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txBox="1"/>
          <p:nvPr>
            <p:ph idx="1" type="body"/>
          </p:nvPr>
        </p:nvSpPr>
        <p:spPr>
          <a:xfrm>
            <a:off x="473197" y="4413348"/>
            <a:ext cx="5759450" cy="4835428"/>
          </a:xfrm>
          <a:prstGeom prst="rect">
            <a:avLst/>
          </a:prstGeom>
          <a:noFill/>
          <a:ln>
            <a:noFill/>
          </a:ln>
        </p:spPr>
        <p:txBody>
          <a:bodyPr anchorCtr="0" anchor="t" bIns="47775" lIns="95550" spcFirstLastPara="1" rIns="95550" wrap="square" tIns="47775">
            <a:noAutofit/>
          </a:bodyPr>
          <a:lstStyle/>
          <a:p>
            <a:pPr indent="-171450" lvl="0" marL="171450" marR="0" rtl="0" algn="l">
              <a:lnSpc>
                <a:spcPct val="150000"/>
              </a:lnSpc>
              <a:spcBef>
                <a:spcPts val="0"/>
              </a:spcBef>
              <a:spcAft>
                <a:spcPts val="0"/>
              </a:spcAft>
              <a:buClr>
                <a:schemeClr val="dk1"/>
              </a:buClr>
              <a:buSzPts val="1000"/>
              <a:buChar char="🞐"/>
            </a:pPr>
            <a:r>
              <a:rPr lang="en-US"/>
              <a:t>Cloud computing has been evolving.</a:t>
            </a:r>
            <a:endParaRPr/>
          </a:p>
          <a:p>
            <a:pPr indent="-171450" lvl="0" marL="171450" marR="0" rtl="0" algn="l">
              <a:lnSpc>
                <a:spcPct val="150000"/>
              </a:lnSpc>
              <a:spcBef>
                <a:spcPts val="0"/>
              </a:spcBef>
              <a:spcAft>
                <a:spcPts val="0"/>
              </a:spcAft>
              <a:buClr>
                <a:schemeClr val="dk1"/>
              </a:buClr>
              <a:buSzPts val="1000"/>
              <a:buChar char="🞐"/>
            </a:pPr>
            <a:r>
              <a:rPr lang="en-US">
                <a:solidFill>
                  <a:srgbClr val="666666"/>
                </a:solidFill>
                <a:highlight>
                  <a:srgbClr val="FFFFFF"/>
                </a:highlight>
                <a:latin typeface="Roboto"/>
                <a:ea typeface="Roboto"/>
                <a:cs typeface="Roboto"/>
                <a:sym typeface="Roboto"/>
              </a:rPr>
              <a:t>Definition: A hybrid IT environment allows traditional on-site data center infrastructure to live side-by-side with cloud environments </a:t>
            </a:r>
            <a:r>
              <a:rPr lang="en-US"/>
              <a:t>(public cloud, private cloud)</a:t>
            </a:r>
            <a:r>
              <a:rPr lang="en-US"/>
              <a:t> </a:t>
            </a:r>
            <a:endParaRPr/>
          </a:p>
          <a:p>
            <a:pPr indent="-171450" lvl="0" marL="171450" marR="0" rtl="0" algn="l">
              <a:lnSpc>
                <a:spcPct val="150000"/>
              </a:lnSpc>
              <a:spcBef>
                <a:spcPts val="0"/>
              </a:spcBef>
              <a:spcAft>
                <a:spcPts val="0"/>
              </a:spcAft>
              <a:buClr>
                <a:schemeClr val="dk1"/>
              </a:buClr>
              <a:buSzPts val="1000"/>
              <a:buChar char="🞐"/>
            </a:pPr>
            <a:r>
              <a:rPr lang="en-US"/>
              <a:t>Many companies still operate and manage services in on-site data centers due to issues such as:</a:t>
            </a:r>
            <a:endParaRPr/>
          </a:p>
          <a:p>
            <a:pPr indent="-173037" lvl="1" marL="355600" marR="0" rtl="0" algn="l">
              <a:lnSpc>
                <a:spcPct val="150000"/>
              </a:lnSpc>
              <a:spcBef>
                <a:spcPts val="0"/>
              </a:spcBef>
              <a:spcAft>
                <a:spcPts val="0"/>
              </a:spcAft>
              <a:buClr>
                <a:schemeClr val="dk1"/>
              </a:buClr>
              <a:buSzPts val="1000"/>
              <a:buChar char="■"/>
            </a:pPr>
            <a:r>
              <a:rPr lang="en-US"/>
              <a:t>Security</a:t>
            </a:r>
            <a:endParaRPr/>
          </a:p>
          <a:p>
            <a:pPr indent="-173037" lvl="1" marL="355600" marR="0" rtl="0" algn="l">
              <a:lnSpc>
                <a:spcPct val="150000"/>
              </a:lnSpc>
              <a:spcBef>
                <a:spcPts val="0"/>
              </a:spcBef>
              <a:spcAft>
                <a:spcPts val="0"/>
              </a:spcAft>
              <a:buClr>
                <a:schemeClr val="dk1"/>
              </a:buClr>
              <a:buSzPts val="1000"/>
              <a:buChar char="■"/>
            </a:pPr>
            <a:r>
              <a:rPr lang="en-US"/>
              <a:t>Compliance</a:t>
            </a:r>
            <a:endParaRPr/>
          </a:p>
          <a:p>
            <a:pPr indent="-173037" lvl="1" marL="355600" marR="0" rtl="0" algn="l">
              <a:lnSpc>
                <a:spcPct val="150000"/>
              </a:lnSpc>
              <a:spcBef>
                <a:spcPts val="0"/>
              </a:spcBef>
              <a:spcAft>
                <a:spcPts val="0"/>
              </a:spcAft>
              <a:buClr>
                <a:schemeClr val="dk1"/>
              </a:buClr>
              <a:buSzPts val="1000"/>
              <a:buChar char="■"/>
            </a:pPr>
            <a:r>
              <a:rPr lang="en-US"/>
              <a:t>Interdependencies with legacy systems</a:t>
            </a:r>
            <a:endParaRPr/>
          </a:p>
          <a:p>
            <a:pPr indent="-173037" lvl="1" marL="355600" marR="0" rtl="0" algn="l">
              <a:lnSpc>
                <a:spcPct val="150000"/>
              </a:lnSpc>
              <a:spcBef>
                <a:spcPts val="0"/>
              </a:spcBef>
              <a:spcAft>
                <a:spcPts val="0"/>
              </a:spcAft>
              <a:buClr>
                <a:schemeClr val="dk1"/>
              </a:buClr>
              <a:buSzPts val="1000"/>
              <a:buChar char="■"/>
            </a:pPr>
            <a:r>
              <a:rPr lang="en-US"/>
              <a:t>Cost of migration</a:t>
            </a:r>
            <a:endParaRPr/>
          </a:p>
          <a:p>
            <a:pPr indent="0" lvl="0" marL="0" marR="0" rtl="0" algn="l">
              <a:lnSpc>
                <a:spcPct val="150000"/>
              </a:lnSpc>
              <a:spcBef>
                <a:spcPts val="0"/>
              </a:spcBef>
              <a:spcAft>
                <a:spcPts val="0"/>
              </a:spcAft>
              <a:buNone/>
            </a:pPr>
            <a:r>
              <a:t/>
            </a:r>
            <a:endParaRPr/>
          </a:p>
          <a:p>
            <a:pPr indent="-158750" lvl="0" marL="171450" marR="0" rtl="0" algn="l">
              <a:lnSpc>
                <a:spcPct val="150000"/>
              </a:lnSpc>
              <a:spcBef>
                <a:spcPts val="0"/>
              </a:spcBef>
              <a:spcAft>
                <a:spcPts val="0"/>
              </a:spcAft>
              <a:buClr>
                <a:schemeClr val="dk1"/>
              </a:buClr>
              <a:buSzPts val="800"/>
              <a:buChar char="🞐"/>
            </a:pPr>
            <a:r>
              <a:rPr lang="en-US">
                <a:solidFill>
                  <a:srgbClr val="202124"/>
                </a:solidFill>
                <a:highlight>
                  <a:srgbClr val="FFFFFF"/>
                </a:highlight>
              </a:rPr>
              <a:t>The hybrid cloud refers to </a:t>
            </a:r>
            <a:r>
              <a:rPr b="1" lang="en-US">
                <a:solidFill>
                  <a:srgbClr val="202124"/>
                </a:solidFill>
                <a:highlight>
                  <a:srgbClr val="FFFFFF"/>
                </a:highlight>
              </a:rPr>
              <a:t>a mixed computing, storage, and services environment made</a:t>
            </a:r>
            <a:r>
              <a:rPr lang="en-US">
                <a:solidFill>
                  <a:srgbClr val="202124"/>
                </a:solidFill>
                <a:highlight>
                  <a:srgbClr val="FFFFFF"/>
                </a:highlight>
              </a:rPr>
              <a:t> up of on-premises infrastructure, private cloud services, and a public cloud—with orchestration among the various platforms.</a:t>
            </a:r>
            <a:endParaRPr>
              <a:solidFill>
                <a:srgbClr val="202124"/>
              </a:solidFill>
              <a:highlight>
                <a:srgbClr val="FFFFFF"/>
              </a:highlight>
            </a:endParaRPr>
          </a:p>
          <a:p>
            <a:pPr indent="0" lvl="0" marL="0" marR="0" rtl="0" algn="l">
              <a:lnSpc>
                <a:spcPct val="150000"/>
              </a:lnSpc>
              <a:spcBef>
                <a:spcPts val="0"/>
              </a:spcBef>
              <a:spcAft>
                <a:spcPts val="0"/>
              </a:spcAft>
              <a:buNone/>
            </a:pPr>
            <a:r>
              <a:rPr lang="en-US" sz="1200">
                <a:solidFill>
                  <a:srgbClr val="202124"/>
                </a:solidFill>
                <a:highlight>
                  <a:srgbClr val="FFFFFF"/>
                </a:highlight>
              </a:rPr>
              <a:t>(END)</a:t>
            </a:r>
            <a:endParaRPr/>
          </a:p>
          <a:p>
            <a:pPr indent="-107950" lvl="0" marL="171450" marR="0" rtl="0" algn="l">
              <a:lnSpc>
                <a:spcPct val="150000"/>
              </a:lnSpc>
              <a:spcBef>
                <a:spcPts val="0"/>
              </a:spcBef>
              <a:spcAft>
                <a:spcPts val="0"/>
              </a:spcAft>
              <a:buClr>
                <a:schemeClr val="dk1"/>
              </a:buClr>
              <a:buSzPts val="1000"/>
              <a:buNone/>
            </a:pPr>
            <a:r>
              <a:t/>
            </a:r>
            <a:endParaRPr/>
          </a:p>
          <a:p>
            <a:pPr indent="0" lvl="0" marL="0" marR="0" rtl="0" algn="l">
              <a:lnSpc>
                <a:spcPct val="150000"/>
              </a:lnSpc>
              <a:spcBef>
                <a:spcPts val="0"/>
              </a:spcBef>
              <a:spcAft>
                <a:spcPts val="0"/>
              </a:spcAft>
              <a:buClr>
                <a:schemeClr val="dk1"/>
              </a:buClr>
              <a:buSzPts val="1000"/>
              <a:buNone/>
            </a:pPr>
            <a:r>
              <a:rPr lang="en-US"/>
              <a:t>                                                                                                                                                                                  </a:t>
            </a:r>
            <a:br>
              <a:rPr lang="en-US"/>
            </a:br>
            <a:br>
              <a:rPr lang="en-US"/>
            </a:br>
            <a:endParaRPr/>
          </a:p>
        </p:txBody>
      </p:sp>
      <p:sp>
        <p:nvSpPr>
          <p:cNvPr id="109" name="Google Shape;109;p5: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8" name="Shape 1138"/>
        <p:cNvGrpSpPr/>
        <p:nvPr/>
      </p:nvGrpSpPr>
      <p:grpSpPr>
        <a:xfrm>
          <a:off x="0" y="0"/>
          <a:ext cx="0" cy="0"/>
          <a:chOff x="0" y="0"/>
          <a:chExt cx="0" cy="0"/>
        </a:xfrm>
      </p:grpSpPr>
      <p:sp>
        <p:nvSpPr>
          <p:cNvPr id="1139" name="Google Shape;1139;p50: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0" name="Google Shape;1140;p50: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Since 2013, Tencent has started building TStack, with the purpose of providing cloud computing for the internal IT environments. In the initial stage of the establishment of the cloud computing platform, it is necessary to build a private cloud environment in different places. The main problems are</a:t>
            </a:r>
            <a:r>
              <a:rPr lang="en-US"/>
              <a:t>：</a:t>
            </a:r>
            <a:endParaRPr/>
          </a:p>
          <a:p>
            <a:pPr indent="-173037" lvl="1" marL="355600" rtl="0" algn="l">
              <a:lnSpc>
                <a:spcPct val="150000"/>
              </a:lnSpc>
              <a:spcBef>
                <a:spcPts val="0"/>
              </a:spcBef>
              <a:spcAft>
                <a:spcPts val="0"/>
              </a:spcAft>
              <a:buSzPts val="1000"/>
              <a:buChar char="■"/>
            </a:pPr>
            <a:r>
              <a:rPr lang="en-US"/>
              <a:t>With the existence of information silo, it is difficult to communicate and share data with each other;</a:t>
            </a:r>
            <a:endParaRPr/>
          </a:p>
          <a:p>
            <a:pPr indent="-173037" lvl="1" marL="355600" rtl="0" algn="l">
              <a:lnSpc>
                <a:spcPct val="150000"/>
              </a:lnSpc>
              <a:spcBef>
                <a:spcPts val="0"/>
              </a:spcBef>
              <a:spcAft>
                <a:spcPts val="0"/>
              </a:spcAft>
              <a:buSzPts val="1000"/>
              <a:buChar char="■"/>
            </a:pPr>
            <a:r>
              <a:rPr lang="en-US"/>
              <a:t>Resource scheduling problem, it is difficult for major private cloud data centers to perform unified scheduling;</a:t>
            </a:r>
            <a:endParaRPr/>
          </a:p>
          <a:p>
            <a:pPr indent="-173037" lvl="1" marL="355600" rtl="0" algn="l">
              <a:lnSpc>
                <a:spcPct val="150000"/>
              </a:lnSpc>
              <a:spcBef>
                <a:spcPts val="0"/>
              </a:spcBef>
              <a:spcAft>
                <a:spcPts val="0"/>
              </a:spcAft>
              <a:buSzPts val="1000"/>
              <a:buChar char="■"/>
            </a:pPr>
            <a:r>
              <a:rPr lang="en-US"/>
              <a:t>Cost issues. In some areas with few employees, especially overseas offices, it is costly to build a data center</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7" name="Shape 1157"/>
        <p:cNvGrpSpPr/>
        <p:nvPr/>
      </p:nvGrpSpPr>
      <p:grpSpPr>
        <a:xfrm>
          <a:off x="0" y="0"/>
          <a:ext cx="0" cy="0"/>
          <a:chOff x="0" y="0"/>
          <a:chExt cx="0" cy="0"/>
        </a:xfrm>
      </p:grpSpPr>
      <p:sp>
        <p:nvSpPr>
          <p:cNvPr id="1158" name="Google Shape;1158;p51: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9" name="Google Shape;1159;p51: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en-US"/>
              <a:t>Tencent Enterprise Hybrid Cloud contains more than 12,000 virtual machines, 2,000 public cloud servers, and private cloud covering 8 IDCs. mixing the capabilities of Tencent's public cloud, it serves 40,000 users of Tencent and hundreds of thousands of group companies worldwide.</a:t>
            </a:r>
            <a:endParaRPr/>
          </a:p>
          <a:p>
            <a:pPr indent="-171450" lvl="0" marL="171450" rtl="0" algn="l">
              <a:lnSpc>
                <a:spcPct val="150000"/>
              </a:lnSpc>
              <a:spcBef>
                <a:spcPts val="0"/>
              </a:spcBef>
              <a:spcAft>
                <a:spcPts val="0"/>
              </a:spcAft>
              <a:buSzPts val="1000"/>
              <a:buChar char="🞐"/>
            </a:pPr>
            <a:r>
              <a:rPr lang="en-US" strike="sngStrike"/>
              <a:t>The functions used in the public cloud mainly include: cloud server, blackstone server, cloud hard disk, object storage, auto scaling, load balancing, private network, private line access VPN connection, live broadcast, database</a:t>
            </a:r>
            <a:endParaRPr strike="sngStrike"/>
          </a:p>
          <a:p>
            <a:pPr indent="-171450" lvl="0" marL="171450" rtl="0" algn="l">
              <a:lnSpc>
                <a:spcPct val="150000"/>
              </a:lnSpc>
              <a:spcBef>
                <a:spcPts val="0"/>
              </a:spcBef>
              <a:spcAft>
                <a:spcPts val="0"/>
              </a:spcAft>
              <a:buSzPts val="1000"/>
              <a:buChar char="🞐"/>
            </a:pPr>
            <a:r>
              <a:rPr lang="en-US" strike="sngStrike"/>
              <a:t>The functions used by the private cloud mainly include: cloud server, host high availability, host QoS, online migration, cloud hard disk, object storage, elastic scaling, load balancing, private network, NAT gateway</a:t>
            </a:r>
            <a:endParaRPr strike="sngStrike"/>
          </a:p>
          <a:p>
            <a:pPr indent="-171450" lvl="0" marL="171450" rtl="0" algn="l">
              <a:lnSpc>
                <a:spcPct val="150000"/>
              </a:lnSpc>
              <a:spcBef>
                <a:spcPts val="0"/>
              </a:spcBef>
              <a:spcAft>
                <a:spcPts val="0"/>
              </a:spcAft>
              <a:buSzPts val="1000"/>
              <a:buChar char="🞐"/>
            </a:pPr>
            <a:r>
              <a:rPr lang="en-US"/>
              <a:t>Private cloud currently carries more than 300 services including OA certification, WeChat gateway, RTX, email, administrative video surveillance, internal security, functional management, and ERP. This includes a large number of core businesses. For example, the mail system built on the TStack cloud platform provides 40,000 users of Tencent and hundreds of thousands of users of group companies with 7x24 hours of uninterrupted services. The development and testing environment built on Tencent's hybrid cloud provides a continuous and deliverable CI/CD environment for nearly 20,000 Tencent developers; it also supports stress testing of the company's large-scale applications (such as QQ, WeChat), and provides large-scale The stress test environment can carry more than 100 million concurrent access tests at the same time.</a:t>
            </a:r>
            <a:endParaRPr/>
          </a:p>
          <a:p>
            <a:pPr indent="-171450" lvl="0" marL="171450" rtl="0" algn="l">
              <a:lnSpc>
                <a:spcPct val="150000"/>
              </a:lnSpc>
              <a:spcBef>
                <a:spcPts val="0"/>
              </a:spcBef>
              <a:spcAft>
                <a:spcPts val="0"/>
              </a:spcAft>
              <a:buSzPts val="1000"/>
              <a:buChar char="🞐"/>
            </a:pPr>
            <a:r>
              <a:rPr lang="en-US"/>
              <a:t>In the construction of hybrid cloud by Tencent, the private cloud part uses OpenStack as the infrastructure, and has been deeply customized and optimized. It has completed a seamless connection with Tencent public cloud and made a lot of technological innovations, as follows</a:t>
            </a:r>
            <a:r>
              <a:rPr lang="en-US"/>
              <a:t>：</a:t>
            </a:r>
            <a:endParaRPr/>
          </a:p>
          <a:p>
            <a:pPr indent="-173037" lvl="1" marL="355600" rtl="0" algn="l">
              <a:lnSpc>
                <a:spcPct val="150000"/>
              </a:lnSpc>
              <a:spcBef>
                <a:spcPts val="0"/>
              </a:spcBef>
              <a:spcAft>
                <a:spcPts val="0"/>
              </a:spcAft>
              <a:buSzPts val="1000"/>
              <a:buChar char="■"/>
            </a:pPr>
            <a:r>
              <a:rPr lang="en-US"/>
              <a:t>Real-time speed limit function, strictly control CPU usage time, guarantee virtual machine QoS, especially under the premise of tight platform resource usage;</a:t>
            </a:r>
            <a:endParaRPr/>
          </a:p>
          <a:p>
            <a:pPr indent="-173037" lvl="1" marL="355600" rtl="0" algn="l">
              <a:lnSpc>
                <a:spcPct val="150000"/>
              </a:lnSpc>
              <a:spcBef>
                <a:spcPts val="0"/>
              </a:spcBef>
              <a:spcAft>
                <a:spcPts val="0"/>
              </a:spcAft>
              <a:buSzPts val="1000"/>
              <a:buChar char="■"/>
            </a:pPr>
            <a:r>
              <a:rPr lang="en-US"/>
              <a:t>OpenStack will have bottlenecks in large-scale deployments, such as message queues, Keystone, etc. Through extensive tuning, a single Region can support more than 1,000 computing nodes.</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p52:notes"/>
          <p:cNvSpPr txBox="1"/>
          <p:nvPr>
            <p:ph idx="1" type="body"/>
          </p:nvPr>
        </p:nvSpPr>
        <p:spPr>
          <a:xfrm>
            <a:off x="519892" y="787400"/>
            <a:ext cx="5758671" cy="4910824"/>
          </a:xfrm>
          <a:prstGeom prst="rect">
            <a:avLst/>
          </a:prstGeom>
          <a:noFill/>
          <a:ln>
            <a:noFill/>
          </a:ln>
        </p:spPr>
        <p:txBody>
          <a:bodyPr anchorCtr="0" anchor="t" bIns="47775" lIns="95550" spcFirstLastPara="1" rIns="95550" wrap="square" tIns="47775">
            <a:noAutofit/>
          </a:bodyPr>
          <a:lstStyle/>
          <a:p>
            <a:pPr indent="-292100" lvl="0" marL="457200" rtl="0" algn="l">
              <a:lnSpc>
                <a:spcPct val="150000"/>
              </a:lnSpc>
              <a:spcBef>
                <a:spcPts val="0"/>
              </a:spcBef>
              <a:spcAft>
                <a:spcPts val="0"/>
              </a:spcAft>
              <a:buSzPts val="1000"/>
              <a:buChar char="🞐"/>
            </a:pPr>
            <a:r>
              <a:rPr lang="en-US"/>
              <a:t>Online resize function, realize the adjustment of the virtual machine without interruption to the virtual machine;</a:t>
            </a:r>
            <a:endParaRPr/>
          </a:p>
          <a:p>
            <a:pPr indent="-292100" lvl="0" marL="457200" rtl="0" algn="l">
              <a:lnSpc>
                <a:spcPct val="150000"/>
              </a:lnSpc>
              <a:spcBef>
                <a:spcPts val="0"/>
              </a:spcBef>
              <a:spcAft>
                <a:spcPts val="0"/>
              </a:spcAft>
              <a:buSzPts val="1000"/>
              <a:buChar char="🞐"/>
            </a:pPr>
            <a:r>
              <a:rPr lang="en-US"/>
              <a:t>In a hybrid cloud environment, virtual machines often need to be migrated, but large memory virtual machines take a long time to migrate. By implanting adaptive compression technology, the virtual machine migration time is reduced by 50%;</a:t>
            </a:r>
            <a:endParaRPr/>
          </a:p>
          <a:p>
            <a:pPr indent="-292100" lvl="0" marL="457200" rtl="0" algn="l">
              <a:lnSpc>
                <a:spcPct val="150000"/>
              </a:lnSpc>
              <a:spcBef>
                <a:spcPts val="0"/>
              </a:spcBef>
              <a:spcAft>
                <a:spcPts val="0"/>
              </a:spcAft>
              <a:buSzPts val="1000"/>
              <a:buChar char="🞐"/>
            </a:pPr>
            <a:r>
              <a:rPr lang="en-US"/>
              <a:t>Hybrid cloud access relies heavily on VxLAN technology, but under large-scale deployment, the performance of VxLAN is the bottleneck. Develop multi-vendor SDN compatible technologies, integrate software and hardware SDN solutions from multiple vendors, and support heterogeneous network SDN controllers, which can realize the management of traditional networks, SDN, and NFV, and realize VxLAN acceleration. ;</a:t>
            </a:r>
            <a:endParaRPr/>
          </a:p>
          <a:p>
            <a:pPr indent="-292100" lvl="0" marL="457200" rtl="0" algn="l">
              <a:lnSpc>
                <a:spcPct val="150000"/>
              </a:lnSpc>
              <a:spcBef>
                <a:spcPts val="0"/>
              </a:spcBef>
              <a:spcAft>
                <a:spcPts val="0"/>
              </a:spcAft>
              <a:buSzPts val="1000"/>
              <a:buChar char="🞐"/>
            </a:pPr>
            <a:r>
              <a:rPr lang="en-US"/>
              <a:t>There are a large number of different types of existing virtual machines in Tencent, such as XEN and KVM. How to seamlessly integrate these virtual machines into the cloud platform is a huge challenge. The TStack team has developed a set of tools to realize the management of the existing heterogeneous virtualization platform without service interruption;</a:t>
            </a:r>
            <a:endParaRPr/>
          </a:p>
          <a:p>
            <a:pPr indent="-292100" lvl="0" marL="457200" rtl="0" algn="l">
              <a:lnSpc>
                <a:spcPct val="150000"/>
              </a:lnSpc>
              <a:spcBef>
                <a:spcPts val="0"/>
              </a:spcBef>
              <a:spcAft>
                <a:spcPts val="0"/>
              </a:spcAft>
              <a:buSzPts val="1000"/>
              <a:buChar char="🞐"/>
            </a:pPr>
            <a:r>
              <a:rPr lang="en-US"/>
              <a:t>Provide complete hybrid cloud security services based on Tencent's public cloud security technology;</a:t>
            </a:r>
            <a:endParaRPr/>
          </a:p>
          <a:p>
            <a:pPr indent="-292100" lvl="0" marL="457200" rtl="0" algn="l">
              <a:lnSpc>
                <a:spcPct val="150000"/>
              </a:lnSpc>
              <a:spcBef>
                <a:spcPts val="0"/>
              </a:spcBef>
              <a:spcAft>
                <a:spcPts val="0"/>
              </a:spcAft>
              <a:buSzPts val="1000"/>
              <a:buChar char="🞐"/>
            </a:pPr>
            <a:r>
              <a:rPr lang="en-US"/>
              <a:t>Can perform unified management of hybrid clouds such as OpenStack-based private clouds, public clouds, and VMware;</a:t>
            </a:r>
            <a:endParaRPr/>
          </a:p>
        </p:txBody>
      </p:sp>
      <p:sp>
        <p:nvSpPr>
          <p:cNvPr id="1167" name="Google Shape;1167;p52:notes"/>
          <p:cNvSpPr/>
          <p:nvPr>
            <p:ph idx="2" type="sldImg"/>
          </p:nvPr>
        </p:nvSpPr>
        <p:spPr>
          <a:xfrm>
            <a:off x="519502" y="786854"/>
            <a:ext cx="5758671" cy="324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0" name="Shape 1170"/>
        <p:cNvGrpSpPr/>
        <p:nvPr/>
      </p:nvGrpSpPr>
      <p:grpSpPr>
        <a:xfrm>
          <a:off x="0" y="0"/>
          <a:ext cx="0" cy="0"/>
          <a:chOff x="0" y="0"/>
          <a:chExt cx="0" cy="0"/>
        </a:xfrm>
      </p:grpSpPr>
      <p:sp>
        <p:nvSpPr>
          <p:cNvPr id="1171" name="Google Shape;1171;p53: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2" name="Google Shape;1172;p53: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SzPts val="1000"/>
              <a:buChar char="🞐"/>
            </a:pPr>
            <a:r>
              <a:rPr lang="en-US"/>
              <a:t>Tencent Hybrid Cloud manages distributed and heterogeneous resources, saving 30% of server costs, reducing operation and maintenance management costs by 55%, and saving the company hundreds of millions of dollars each year.</a:t>
            </a:r>
            <a:endParaRPr/>
          </a:p>
          <a:p>
            <a:pPr indent="-171450" lvl="0" marL="171450" rtl="0" algn="l">
              <a:lnSpc>
                <a:spcPct val="150000"/>
              </a:lnSpc>
              <a:spcBef>
                <a:spcPts val="0"/>
              </a:spcBef>
              <a:spcAft>
                <a:spcPts val="0"/>
              </a:spcAft>
              <a:buSzPts val="1000"/>
              <a:buChar char="🞐"/>
            </a:pPr>
            <a:r>
              <a:rPr lang="en-US"/>
              <a:t>Based on Tencent Enterprise Hybrid Cloud to build all the company's application development and testing environments, the resource delivery cycle was shortened from 2 weeks to 0.5 hours, shortening the development iteration cycle of applications (QQ, WeChat, games, etc.)</a:t>
            </a:r>
            <a:endParaRPr/>
          </a:p>
          <a:p>
            <a:pPr indent="-171450" lvl="0" marL="171450" rtl="0" algn="l">
              <a:lnSpc>
                <a:spcPct val="150000"/>
              </a:lnSpc>
              <a:spcBef>
                <a:spcPts val="0"/>
              </a:spcBef>
              <a:spcAft>
                <a:spcPts val="0"/>
              </a:spcAft>
              <a:buSzPts val="1000"/>
              <a:buChar char="🞐"/>
            </a:pPr>
            <a:r>
              <a:rPr lang="en-US"/>
              <a:t>Tencent Enterprise Hybrid Cloud optimizes global resource scheduling and improves user experience. For example: Reduce the deployment time of the global mail system from 10 days to 1 day</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p54: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7" name="Google Shape;1197;p54: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问题一：根据业务特性，数据量，机敏性等因素做全盘考虑</a:t>
            </a:r>
            <a:endParaRPr/>
          </a:p>
          <a:p>
            <a:pPr indent="-171450" lvl="0" marL="171450" rtl="0" algn="l">
              <a:lnSpc>
                <a:spcPct val="150000"/>
              </a:lnSpc>
              <a:spcBef>
                <a:spcPts val="0"/>
              </a:spcBef>
              <a:spcAft>
                <a:spcPts val="0"/>
              </a:spcAft>
              <a:buClr>
                <a:schemeClr val="dk1"/>
              </a:buClr>
              <a:buSzPts val="1000"/>
              <a:buChar char="🞐"/>
            </a:pPr>
            <a:r>
              <a:rPr lang="en-US"/>
              <a:t>问题二：SD-WAN即软件定义广域网，可以统筹规划管理专线和VPN</a:t>
            </a:r>
            <a:endParaRPr/>
          </a:p>
          <a:p>
            <a:pPr indent="-171450" lvl="0" marL="171450" rtl="0" algn="l">
              <a:lnSpc>
                <a:spcPct val="150000"/>
              </a:lnSpc>
              <a:spcBef>
                <a:spcPts val="0"/>
              </a:spcBef>
              <a:spcAft>
                <a:spcPts val="0"/>
              </a:spcAft>
              <a:buClr>
                <a:schemeClr val="dk1"/>
              </a:buClr>
              <a:buSzPts val="1000"/>
              <a:buChar char="🞐"/>
            </a:pPr>
            <a:r>
              <a:rPr lang="en-US"/>
              <a:t>问题三：打通资源统一管理；持续交付/持续集成的DevOps实践</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2" name="Shape 1202"/>
        <p:cNvGrpSpPr/>
        <p:nvPr/>
      </p:nvGrpSpPr>
      <p:grpSpPr>
        <a:xfrm>
          <a:off x="0" y="0"/>
          <a:ext cx="0" cy="0"/>
          <a:chOff x="0" y="0"/>
          <a:chExt cx="0" cy="0"/>
        </a:xfrm>
      </p:grpSpPr>
      <p:sp>
        <p:nvSpPr>
          <p:cNvPr id="1203" name="Google Shape;1203;p55: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4" name="Google Shape;1204;p55: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9" name="Shape 1209"/>
        <p:cNvGrpSpPr/>
        <p:nvPr/>
      </p:nvGrpSpPr>
      <p:grpSpPr>
        <a:xfrm>
          <a:off x="0" y="0"/>
          <a:ext cx="0" cy="0"/>
          <a:chOff x="0" y="0"/>
          <a:chExt cx="0" cy="0"/>
        </a:xfrm>
      </p:grpSpPr>
      <p:sp>
        <p:nvSpPr>
          <p:cNvPr id="1210" name="Google Shape;1210;p56: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a:p>
            <a:pPr indent="-107950" lvl="0" marL="171450" rtl="0" algn="l">
              <a:lnSpc>
                <a:spcPct val="150000"/>
              </a:lnSpc>
              <a:spcBef>
                <a:spcPts val="0"/>
              </a:spcBef>
              <a:spcAft>
                <a:spcPts val="0"/>
              </a:spcAft>
              <a:buClr>
                <a:schemeClr val="dk1"/>
              </a:buClr>
              <a:buSzPts val="1000"/>
              <a:buNone/>
            </a:pPr>
            <a:r>
              <a:t/>
            </a:r>
            <a:endParaRPr/>
          </a:p>
        </p:txBody>
      </p:sp>
      <p:sp>
        <p:nvSpPr>
          <p:cNvPr id="1211" name="Google Shape;1211;p56: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marR="0" rtl="0" algn="l">
              <a:lnSpc>
                <a:spcPct val="150000"/>
              </a:lnSpc>
              <a:spcBef>
                <a:spcPts val="0"/>
              </a:spcBef>
              <a:spcAft>
                <a:spcPts val="0"/>
              </a:spcAft>
              <a:buClr>
                <a:schemeClr val="dk1"/>
              </a:buClr>
              <a:buSzPts val="1000"/>
              <a:buFont typeface="Times New Roman"/>
              <a:buChar char="🞐"/>
            </a:pPr>
            <a:r>
              <a:rPr lang="en-US" sz="1100">
                <a:latin typeface="Times New Roman"/>
                <a:ea typeface="Times New Roman"/>
                <a:cs typeface="Times New Roman"/>
                <a:sym typeface="Times New Roman"/>
              </a:rPr>
              <a:t>According to many surveys, t</a:t>
            </a:r>
            <a:r>
              <a:rPr lang="en-US" sz="1100">
                <a:latin typeface="Times New Roman"/>
                <a:ea typeface="Times New Roman"/>
                <a:cs typeface="Times New Roman"/>
                <a:sym typeface="Times New Roman"/>
              </a:rPr>
              <a:t>he adoption of hybrid cloud in enterprises is increasing</a:t>
            </a:r>
            <a:r>
              <a:rPr lang="en-US">
                <a:latin typeface="Times New Roman"/>
                <a:ea typeface="Times New Roman"/>
                <a:cs typeface="Times New Roman"/>
                <a:sym typeface="Times New Roman"/>
              </a:rPr>
              <a:t>.</a:t>
            </a:r>
            <a:endParaRPr>
              <a:latin typeface="Times New Roman"/>
              <a:ea typeface="Times New Roman"/>
              <a:cs typeface="Times New Roman"/>
              <a:sym typeface="Times New Roman"/>
            </a:endParaRPr>
          </a:p>
          <a:p>
            <a:pPr indent="-171450" lvl="0" marL="171450" marR="0" rtl="0" algn="l">
              <a:lnSpc>
                <a:spcPct val="150000"/>
              </a:lnSpc>
              <a:spcBef>
                <a:spcPts val="0"/>
              </a:spcBef>
              <a:spcAft>
                <a:spcPts val="0"/>
              </a:spcAft>
              <a:buClr>
                <a:schemeClr val="dk1"/>
              </a:buClr>
              <a:buSzPts val="1000"/>
              <a:buFont typeface="Times New Roman"/>
              <a:buChar char="🞐"/>
            </a:pPr>
            <a:r>
              <a:rPr lang="en-US">
                <a:latin typeface="Times New Roman"/>
                <a:ea typeface="Times New Roman"/>
                <a:cs typeface="Times New Roman"/>
                <a:sym typeface="Times New Roman"/>
              </a:rPr>
              <a:t>The </a:t>
            </a:r>
            <a:r>
              <a:rPr lang="en-US" sz="1200">
                <a:latin typeface="Times New Roman"/>
                <a:ea typeface="Times New Roman"/>
                <a:cs typeface="Times New Roman"/>
                <a:sym typeface="Times New Roman"/>
              </a:rPr>
              <a:t>RightScale's report on cloud usage status in 2019, 84% of surveyed enterprises adopted a multi-cloud strategy.  Among them, the proportion of enterprises using hybrid cloud is more than half.</a:t>
            </a:r>
            <a:endParaRPr sz="400"/>
          </a:p>
          <a:p>
            <a:pPr indent="0" lvl="0" marL="171450" marR="0" rtl="0" algn="l">
              <a:lnSpc>
                <a:spcPct val="150000"/>
              </a:lnSpc>
              <a:spcBef>
                <a:spcPts val="0"/>
              </a:spcBef>
              <a:spcAft>
                <a:spcPts val="0"/>
              </a:spcAft>
              <a:buNone/>
            </a:pPr>
            <a:r>
              <a:t/>
            </a:r>
            <a:endParaRPr sz="400"/>
          </a:p>
          <a:p>
            <a:pPr indent="-171450" lvl="0" marL="171450" marR="0" rtl="0" algn="l">
              <a:lnSpc>
                <a:spcPct val="150000"/>
              </a:lnSpc>
              <a:spcBef>
                <a:spcPts val="0"/>
              </a:spcBef>
              <a:spcAft>
                <a:spcPts val="0"/>
              </a:spcAft>
              <a:buClr>
                <a:schemeClr val="dk1"/>
              </a:buClr>
              <a:buSzPts val="1000"/>
              <a:buFont typeface="Noto Sans Symbols"/>
              <a:buChar char="🞐"/>
            </a:pPr>
            <a:r>
              <a:rPr b="1" lang="en-US"/>
              <a:t>Source</a:t>
            </a:r>
            <a:r>
              <a:rPr lang="en-US"/>
              <a:t>: "China Hybrid Cloud Development Survey Report", China Academy of Information and Communications Technology</a:t>
            </a:r>
            <a:endParaRPr/>
          </a:p>
        </p:txBody>
      </p:sp>
      <p:sp>
        <p:nvSpPr>
          <p:cNvPr id="117" name="Google Shape;117;p6: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84150" lvl="0" marL="171450" rtl="0" algn="l">
              <a:lnSpc>
                <a:spcPct val="100000"/>
              </a:lnSpc>
              <a:spcBef>
                <a:spcPts val="0"/>
              </a:spcBef>
              <a:spcAft>
                <a:spcPts val="0"/>
              </a:spcAft>
              <a:buSzPts val="1200"/>
              <a:buFont typeface="Times New Roman"/>
              <a:buChar char="🞐"/>
            </a:pPr>
            <a:r>
              <a:rPr lang="en-US" sz="1200">
                <a:latin typeface="Times New Roman"/>
                <a:ea typeface="Times New Roman"/>
                <a:cs typeface="Times New Roman"/>
                <a:sym typeface="Times New Roman"/>
              </a:rPr>
              <a:t>W</a:t>
            </a:r>
            <a:r>
              <a:rPr lang="en-US" sz="1200">
                <a:latin typeface="Times New Roman"/>
                <a:ea typeface="Times New Roman"/>
                <a:cs typeface="Times New Roman"/>
                <a:sym typeface="Times New Roman"/>
              </a:rPr>
              <a:t>hy enterprises choose hybrid cloud? The 2 major reasons are </a:t>
            </a:r>
            <a:r>
              <a:rPr lang="en-US" sz="1200">
                <a:solidFill>
                  <a:srgbClr val="4B9DCA"/>
                </a:solidFill>
                <a:latin typeface="Times New Roman"/>
                <a:ea typeface="Times New Roman"/>
                <a:cs typeface="Times New Roman"/>
                <a:sym typeface="Times New Roman"/>
              </a:rPr>
              <a:t>Reduced investment in infrastructure</a:t>
            </a:r>
            <a:r>
              <a:rPr lang="en-US" sz="1200">
                <a:latin typeface="Times New Roman"/>
                <a:ea typeface="Times New Roman"/>
                <a:cs typeface="Times New Roman"/>
                <a:sym typeface="Times New Roman"/>
              </a:rPr>
              <a:t> and </a:t>
            </a:r>
            <a:r>
              <a:rPr lang="en-US" sz="1200">
                <a:solidFill>
                  <a:srgbClr val="4B9DCA"/>
                </a:solidFill>
                <a:latin typeface="Times New Roman"/>
                <a:ea typeface="Times New Roman"/>
                <a:cs typeface="Times New Roman"/>
                <a:sym typeface="Times New Roman"/>
              </a:rPr>
              <a:t>fast resource scaling</a:t>
            </a:r>
            <a:endParaRPr sz="1200">
              <a:solidFill>
                <a:srgbClr val="4B9DCA"/>
              </a:solidFill>
              <a:latin typeface="Times New Roman"/>
              <a:ea typeface="Times New Roman"/>
              <a:cs typeface="Times New Roman"/>
              <a:sym typeface="Times New Roman"/>
            </a:endParaRPr>
          </a:p>
          <a:p>
            <a:pPr indent="0" lvl="0" marL="171450" rtl="0" algn="l">
              <a:lnSpc>
                <a:spcPct val="100000"/>
              </a:lnSpc>
              <a:spcBef>
                <a:spcPts val="0"/>
              </a:spcBef>
              <a:spcAft>
                <a:spcPts val="0"/>
              </a:spcAft>
              <a:buNone/>
            </a:pPr>
            <a:r>
              <a:t/>
            </a:r>
            <a:endParaRPr sz="1200">
              <a:solidFill>
                <a:srgbClr val="4B9DCA"/>
              </a:solidFill>
              <a:latin typeface="Times New Roman"/>
              <a:ea typeface="Times New Roman"/>
              <a:cs typeface="Times New Roman"/>
              <a:sym typeface="Times New Roman"/>
            </a:endParaRPr>
          </a:p>
          <a:p>
            <a:pPr indent="-171450" lvl="0" marL="171450" marR="0" rtl="0" algn="l">
              <a:lnSpc>
                <a:spcPct val="150000"/>
              </a:lnSpc>
              <a:spcBef>
                <a:spcPts val="0"/>
              </a:spcBef>
              <a:spcAft>
                <a:spcPts val="0"/>
              </a:spcAft>
              <a:buClr>
                <a:schemeClr val="dk1"/>
              </a:buClr>
              <a:buSzPts val="1000"/>
              <a:buFont typeface="Noto Sans Symbols"/>
              <a:buChar char="🞐"/>
            </a:pPr>
            <a:r>
              <a:rPr lang="en-US"/>
              <a:t>Source: "China Hybrid Cloud Development Survey Report", China Academy of Information and Communications Technology</a:t>
            </a:r>
            <a:endParaRPr/>
          </a:p>
        </p:txBody>
      </p:sp>
      <p:sp>
        <p:nvSpPr>
          <p:cNvPr id="128" name="Google Shape;128;p7: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8: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8: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304800" lvl="0" marL="457200" rtl="0" algn="l">
              <a:spcBef>
                <a:spcPts val="0"/>
              </a:spcBef>
              <a:spcAft>
                <a:spcPts val="0"/>
              </a:spcAft>
              <a:buSzPts val="1200"/>
              <a:buFont typeface="Times New Roman"/>
              <a:buChar char="🞐"/>
            </a:pPr>
            <a:r>
              <a:rPr lang="en-US" sz="1200">
                <a:latin typeface="Times New Roman"/>
                <a:ea typeface="Times New Roman"/>
                <a:cs typeface="Times New Roman"/>
                <a:sym typeface="Times New Roman"/>
              </a:rPr>
              <a:t>The 3 key business cases of hybrid cloud are </a:t>
            </a:r>
            <a:r>
              <a:rPr b="1" lang="en-US" sz="1200">
                <a:solidFill>
                  <a:srgbClr val="4B9DCA"/>
                </a:solidFill>
                <a:latin typeface="Times New Roman"/>
                <a:ea typeface="Times New Roman"/>
                <a:cs typeface="Times New Roman"/>
                <a:sym typeface="Times New Roman"/>
              </a:rPr>
              <a:t>Disaster Recovery, Data Backup, </a:t>
            </a:r>
            <a:r>
              <a:rPr lang="en-US" sz="1200">
                <a:latin typeface="Times New Roman"/>
                <a:ea typeface="Times New Roman"/>
                <a:cs typeface="Times New Roman"/>
                <a:sym typeface="Times New Roman"/>
              </a:rPr>
              <a:t>and </a:t>
            </a:r>
            <a:r>
              <a:rPr b="1" lang="en-US" sz="1200">
                <a:solidFill>
                  <a:srgbClr val="4B9DCA"/>
                </a:solidFill>
                <a:latin typeface="Times New Roman"/>
                <a:ea typeface="Times New Roman"/>
                <a:cs typeface="Times New Roman"/>
                <a:sym typeface="Times New Roman"/>
              </a:rPr>
              <a:t>Load Scaling</a:t>
            </a:r>
            <a:endParaRPr sz="1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9: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9: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292100" lvl="0" marL="457200" rtl="0" algn="l">
              <a:lnSpc>
                <a:spcPct val="150000"/>
              </a:lnSpc>
              <a:spcBef>
                <a:spcPts val="0"/>
              </a:spcBef>
              <a:spcAft>
                <a:spcPts val="0"/>
              </a:spcAft>
              <a:buSzPts val="1000"/>
              <a:buChar char="🞐"/>
            </a:pPr>
            <a:r>
              <a:rPr lang="en-US"/>
              <a:t>Apart from the 3 use cases, businesses also use hybrid cloud for deployments of different applications and deployment of different env. Let’s look into all these different use cases. [NEXT]</a:t>
            </a:r>
            <a:endParaRPr/>
          </a:p>
        </p:txBody>
      </p:sp>
      <p:pic>
        <p:nvPicPr>
          <p:cNvPr id="147" name="Google Shape;147;p9:notes"/>
          <p:cNvPicPr preferRelativeResize="0"/>
          <p:nvPr/>
        </p:nvPicPr>
        <p:blipFill rotWithShape="1">
          <a:blip r:embed="rId2">
            <a:alphaModFix/>
          </a:blip>
          <a:srcRect b="0" l="0" r="0" t="0"/>
          <a:stretch/>
        </p:blipFill>
        <p:spPr>
          <a:xfrm>
            <a:off x="986569" y="1366044"/>
            <a:ext cx="4608512" cy="2269658"/>
          </a:xfrm>
          <a:prstGeom prst="rect">
            <a:avLst/>
          </a:prstGeom>
          <a:noFill/>
          <a:ln>
            <a:noFill/>
          </a:ln>
        </p:spPr>
      </p:pic>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p:cSld name="标题幻灯片">
    <p:spTree>
      <p:nvGrpSpPr>
        <p:cNvPr id="14" name="Shape 14"/>
        <p:cNvGrpSpPr/>
        <p:nvPr/>
      </p:nvGrpSpPr>
      <p:grpSpPr>
        <a:xfrm>
          <a:off x="0" y="0"/>
          <a:ext cx="0" cy="0"/>
          <a:chOff x="0" y="0"/>
          <a:chExt cx="0" cy="0"/>
        </a:xfrm>
      </p:grpSpPr>
      <p:grpSp>
        <p:nvGrpSpPr>
          <p:cNvPr id="15" name="Google Shape;15;p58"/>
          <p:cNvGrpSpPr/>
          <p:nvPr/>
        </p:nvGrpSpPr>
        <p:grpSpPr>
          <a:xfrm>
            <a:off x="-31750" y="-14288"/>
            <a:ext cx="12226925" cy="6872288"/>
            <a:chOff x="0" y="0"/>
            <a:chExt cx="38578" cy="21702"/>
          </a:xfrm>
        </p:grpSpPr>
        <p:pic>
          <p:nvPicPr>
            <p:cNvPr descr="E:\5月\五月PPT\腾讯云相关课程模板(待确认版)\腾讯云课程.jpg腾讯云课程" id="16" name="Google Shape;16;p58"/>
            <p:cNvPicPr preferRelativeResize="0"/>
            <p:nvPr/>
          </p:nvPicPr>
          <p:blipFill rotWithShape="1">
            <a:blip r:embed="rId2">
              <a:alphaModFix/>
            </a:blip>
            <a:srcRect b="0" l="0" r="0" t="0"/>
            <a:stretch/>
          </p:blipFill>
          <p:spPr>
            <a:xfrm>
              <a:off x="0" y="0"/>
              <a:ext cx="38578" cy="21702"/>
            </a:xfrm>
            <a:prstGeom prst="rect">
              <a:avLst/>
            </a:prstGeom>
            <a:noFill/>
            <a:ln>
              <a:noFill/>
            </a:ln>
          </p:spPr>
        </p:pic>
        <p:pic>
          <p:nvPicPr>
            <p:cNvPr id="17" name="Google Shape;17;p58"/>
            <p:cNvPicPr preferRelativeResize="0"/>
            <p:nvPr/>
          </p:nvPicPr>
          <p:blipFill rotWithShape="1">
            <a:blip r:embed="rId3">
              <a:alphaModFix/>
            </a:blip>
            <a:srcRect b="0" l="0" r="0" t="0"/>
            <a:stretch/>
          </p:blipFill>
          <p:spPr>
            <a:xfrm>
              <a:off x="16559" y="3649"/>
              <a:ext cx="5132" cy="1373"/>
            </a:xfrm>
            <a:prstGeom prst="rect">
              <a:avLst/>
            </a:prstGeom>
            <a:noFill/>
            <a:ln>
              <a:noFill/>
            </a:ln>
          </p:spPr>
        </p:pic>
      </p:grpSp>
      <p:sp>
        <p:nvSpPr>
          <p:cNvPr id="18" name="Google Shape;18;p58"/>
          <p:cNvSpPr txBox="1"/>
          <p:nvPr>
            <p:ph idx="1" type="body"/>
          </p:nvPr>
        </p:nvSpPr>
        <p:spPr>
          <a:xfrm>
            <a:off x="1415481" y="2576032"/>
            <a:ext cx="9361040" cy="74136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0"/>
              </a:spcBef>
              <a:spcAft>
                <a:spcPts val="0"/>
              </a:spcAft>
              <a:buClr>
                <a:srgbClr val="FFFFFF"/>
              </a:buClr>
              <a:buSzPts val="4800"/>
              <a:buFont typeface="Arial"/>
              <a:buNone/>
              <a:defRPr b="1" sz="4800">
                <a:solidFill>
                  <a:srgbClr val="FFFFF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58"/>
          <p:cNvSpPr txBox="1"/>
          <p:nvPr>
            <p:ph idx="10" type="dt"/>
          </p:nvPr>
        </p:nvSpPr>
        <p:spPr>
          <a:xfrm>
            <a:off x="838200" y="6482667"/>
            <a:ext cx="2743200" cy="3667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8"/>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58"/>
          <p:cNvSpPr txBox="1"/>
          <p:nvPr>
            <p:ph idx="12" type="sldNum"/>
          </p:nvPr>
        </p:nvSpPr>
        <p:spPr>
          <a:xfrm>
            <a:off x="8610600" y="6482667"/>
            <a:ext cx="2743200" cy="36671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3840">
          <p15:clr>
            <a:srgbClr val="FBAE40"/>
          </p15:clr>
        </p15:guide>
        <p15:guide id="2"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分级内容" type="obj">
  <p:cSld name="OBJECT">
    <p:spTree>
      <p:nvGrpSpPr>
        <p:cNvPr id="22" name="Shape 22"/>
        <p:cNvGrpSpPr/>
        <p:nvPr/>
      </p:nvGrpSpPr>
      <p:grpSpPr>
        <a:xfrm>
          <a:off x="0" y="0"/>
          <a:ext cx="0" cy="0"/>
          <a:chOff x="0" y="0"/>
          <a:chExt cx="0" cy="0"/>
        </a:xfrm>
      </p:grpSpPr>
      <p:sp>
        <p:nvSpPr>
          <p:cNvPr id="23" name="Google Shape;23;p59"/>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1" sz="3600">
                <a:solidFill>
                  <a:srgbClr val="00A4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4" name="Google Shape;24;p59"/>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lvl1pPr indent="-381000" lvl="0" marL="457200" algn="l">
              <a:lnSpc>
                <a:spcPct val="150000"/>
              </a:lnSpc>
              <a:spcBef>
                <a:spcPts val="0"/>
              </a:spcBef>
              <a:spcAft>
                <a:spcPts val="0"/>
              </a:spcAft>
              <a:buClr>
                <a:schemeClr val="accent1"/>
              </a:buClr>
              <a:buSzPts val="2400"/>
              <a:buFont typeface="Noto Sans Symbols"/>
              <a:buChar char="●"/>
              <a:defRPr sz="2400">
                <a:latin typeface="Arial"/>
                <a:ea typeface="Arial"/>
                <a:cs typeface="Arial"/>
                <a:sym typeface="Arial"/>
              </a:defRPr>
            </a:lvl1pPr>
            <a:lvl2pPr indent="-355600" lvl="1" marL="914400" algn="l">
              <a:lnSpc>
                <a:spcPct val="150000"/>
              </a:lnSpc>
              <a:spcBef>
                <a:spcPts val="500"/>
              </a:spcBef>
              <a:spcAft>
                <a:spcPts val="0"/>
              </a:spcAft>
              <a:buClr>
                <a:schemeClr val="accent1"/>
              </a:buClr>
              <a:buSzPts val="2000"/>
              <a:buFont typeface="Noto Sans Symbols"/>
              <a:buChar char="■"/>
              <a:defRPr sz="2000">
                <a:latin typeface="Arial"/>
                <a:ea typeface="Arial"/>
                <a:cs typeface="Arial"/>
                <a:sym typeface="Arial"/>
              </a:defRPr>
            </a:lvl2pPr>
            <a:lvl3pPr indent="-342900" lvl="2" marL="1371600" algn="l">
              <a:lnSpc>
                <a:spcPct val="150000"/>
              </a:lnSpc>
              <a:spcBef>
                <a:spcPts val="500"/>
              </a:spcBef>
              <a:spcAft>
                <a:spcPts val="0"/>
              </a:spcAft>
              <a:buClr>
                <a:schemeClr val="accent1"/>
              </a:buClr>
              <a:buSzPts val="1800"/>
              <a:buFont typeface="Noto Sans Symbols"/>
              <a:buChar char="✔"/>
              <a:defRPr sz="1800">
                <a:latin typeface="Arial"/>
                <a:ea typeface="Arial"/>
                <a:cs typeface="Arial"/>
                <a:sym typeface="Arial"/>
              </a:defRPr>
            </a:lvl3pPr>
            <a:lvl4pPr indent="-330200" lvl="3" marL="1828800" algn="l">
              <a:lnSpc>
                <a:spcPct val="150000"/>
              </a:lnSpc>
              <a:spcBef>
                <a:spcPts val="500"/>
              </a:spcBef>
              <a:spcAft>
                <a:spcPts val="0"/>
              </a:spcAft>
              <a:buClr>
                <a:schemeClr val="accent1"/>
              </a:buClr>
              <a:buSzPts val="1600"/>
              <a:buChar char="•"/>
              <a:defRPr sz="1600">
                <a:latin typeface="Arial"/>
                <a:ea typeface="Arial"/>
                <a:cs typeface="Arial"/>
                <a:sym typeface="Arial"/>
              </a:defRPr>
            </a:lvl4pPr>
            <a:lvl5pPr indent="-317500" lvl="4" marL="2286000" algn="l">
              <a:lnSpc>
                <a:spcPct val="150000"/>
              </a:lnSpc>
              <a:spcBef>
                <a:spcPts val="500"/>
              </a:spcBef>
              <a:spcAft>
                <a:spcPts val="0"/>
              </a:spcAft>
              <a:buClr>
                <a:schemeClr val="accent1"/>
              </a:buClr>
              <a:buSzPts val="1400"/>
              <a:buChar char="•"/>
              <a:defRPr sz="1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59"/>
          <p:cNvSpPr txBox="1"/>
          <p:nvPr>
            <p:ph idx="10" type="dt"/>
          </p:nvPr>
        </p:nvSpPr>
        <p:spPr>
          <a:xfrm>
            <a:off x="838200" y="6482667"/>
            <a:ext cx="2743200" cy="3667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9"/>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9"/>
          <p:cNvSpPr txBox="1"/>
          <p:nvPr>
            <p:ph idx="12" type="sldNum"/>
          </p:nvPr>
        </p:nvSpPr>
        <p:spPr>
          <a:xfrm>
            <a:off x="8610600" y="6482667"/>
            <a:ext cx="2743200" cy="36671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guide id="3" pos="529">
          <p15:clr>
            <a:srgbClr val="FBAE40"/>
          </p15:clr>
        </p15:guide>
        <p15:guide id="4" pos="7242">
          <p15:clr>
            <a:srgbClr val="FBAE40"/>
          </p15:clr>
        </p15:guide>
        <p15:guide id="5" orient="horz" pos="397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单标题">
  <p:cSld name="单标题">
    <p:spTree>
      <p:nvGrpSpPr>
        <p:cNvPr id="28" name="Shape 28"/>
        <p:cNvGrpSpPr/>
        <p:nvPr/>
      </p:nvGrpSpPr>
      <p:grpSpPr>
        <a:xfrm>
          <a:off x="0" y="0"/>
          <a:ext cx="0" cy="0"/>
          <a:chOff x="0" y="0"/>
          <a:chExt cx="0" cy="0"/>
        </a:xfrm>
      </p:grpSpPr>
      <p:sp>
        <p:nvSpPr>
          <p:cNvPr id="29" name="Google Shape;29;p60"/>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1" sz="3600">
                <a:solidFill>
                  <a:srgbClr val="00A4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0" name="Google Shape;30;p60"/>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文本内容">
  <p:cSld name="标题和文本内容">
    <p:spTree>
      <p:nvGrpSpPr>
        <p:cNvPr id="31" name="Shape 31"/>
        <p:cNvGrpSpPr/>
        <p:nvPr/>
      </p:nvGrpSpPr>
      <p:grpSpPr>
        <a:xfrm>
          <a:off x="0" y="0"/>
          <a:ext cx="0" cy="0"/>
          <a:chOff x="0" y="0"/>
          <a:chExt cx="0" cy="0"/>
        </a:xfrm>
      </p:grpSpPr>
      <p:sp>
        <p:nvSpPr>
          <p:cNvPr id="32" name="Google Shape;32;p61"/>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1" sz="3600">
                <a:solidFill>
                  <a:srgbClr val="00A4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3" name="Google Shape;33;p61"/>
          <p:cNvSpPr txBox="1"/>
          <p:nvPr>
            <p:ph idx="1" type="body"/>
          </p:nvPr>
        </p:nvSpPr>
        <p:spPr>
          <a:xfrm>
            <a:off x="838201" y="1268760"/>
            <a:ext cx="10658399" cy="5040559"/>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0"/>
              </a:spcBef>
              <a:spcAft>
                <a:spcPts val="0"/>
              </a:spcAft>
              <a:buClr>
                <a:schemeClr val="accent1"/>
              </a:buClr>
              <a:buSzPts val="2400"/>
              <a:buFont typeface="Noto Sans Symbols"/>
              <a:buNone/>
              <a:defRPr sz="2400">
                <a:latin typeface="Arial"/>
                <a:ea typeface="Arial"/>
                <a:cs typeface="Arial"/>
                <a:sym typeface="Arial"/>
              </a:defRPr>
            </a:lvl1pPr>
            <a:lvl2pPr indent="-355600" lvl="1" marL="914400" algn="l">
              <a:lnSpc>
                <a:spcPct val="150000"/>
              </a:lnSpc>
              <a:spcBef>
                <a:spcPts val="500"/>
              </a:spcBef>
              <a:spcAft>
                <a:spcPts val="0"/>
              </a:spcAft>
              <a:buClr>
                <a:schemeClr val="accent1"/>
              </a:buClr>
              <a:buSzPts val="2000"/>
              <a:buFont typeface="Noto Sans Symbols"/>
              <a:buChar char="■"/>
              <a:defRPr>
                <a:latin typeface="Microsoft Yahei"/>
                <a:ea typeface="Microsoft Yahei"/>
                <a:cs typeface="Microsoft Yahei"/>
                <a:sym typeface="Microsoft Yahei"/>
              </a:defRPr>
            </a:lvl2pPr>
            <a:lvl3pPr indent="-228600" lvl="2" marL="1371600" algn="l">
              <a:lnSpc>
                <a:spcPct val="150000"/>
              </a:lnSpc>
              <a:spcBef>
                <a:spcPts val="500"/>
              </a:spcBef>
              <a:spcAft>
                <a:spcPts val="0"/>
              </a:spcAft>
              <a:buClr>
                <a:schemeClr val="accent1"/>
              </a:buClr>
              <a:buSzPts val="1800"/>
              <a:buFont typeface="Microsoft Yahei"/>
              <a:buNone/>
              <a:defRPr>
                <a:latin typeface="Microsoft Yahei"/>
                <a:ea typeface="Microsoft Yahei"/>
                <a:cs typeface="Microsoft Yahei"/>
                <a:sym typeface="Microsoft Yahei"/>
              </a:defRPr>
            </a:lvl3pPr>
            <a:lvl4pPr indent="-330200" lvl="3" marL="1828800" algn="l">
              <a:lnSpc>
                <a:spcPct val="150000"/>
              </a:lnSpc>
              <a:spcBef>
                <a:spcPts val="500"/>
              </a:spcBef>
              <a:spcAft>
                <a:spcPts val="0"/>
              </a:spcAft>
              <a:buClr>
                <a:schemeClr val="accent1"/>
              </a:buClr>
              <a:buSzPts val="1600"/>
              <a:buChar char="•"/>
              <a:defRPr>
                <a:latin typeface="Microsoft Yahei"/>
                <a:ea typeface="Microsoft Yahei"/>
                <a:cs typeface="Microsoft Yahei"/>
                <a:sym typeface="Microsoft Yahei"/>
              </a:defRPr>
            </a:lvl4pPr>
            <a:lvl5pPr indent="-317500" lvl="4" marL="2286000" algn="l">
              <a:lnSpc>
                <a:spcPct val="150000"/>
              </a:lnSpc>
              <a:spcBef>
                <a:spcPts val="500"/>
              </a:spcBef>
              <a:spcAft>
                <a:spcPts val="0"/>
              </a:spcAft>
              <a:buClr>
                <a:schemeClr val="accent1"/>
              </a:buClr>
              <a:buSzPts val="1400"/>
              <a:buChar char="•"/>
              <a:defRPr>
                <a:latin typeface="Microsoft Yahei"/>
                <a:ea typeface="Microsoft Yahei"/>
                <a:cs typeface="Microsoft Yahei"/>
                <a:sym typeface="Microsoft Yahe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61"/>
          <p:cNvSpPr txBox="1"/>
          <p:nvPr>
            <p:ph idx="10" type="dt"/>
          </p:nvPr>
        </p:nvSpPr>
        <p:spPr>
          <a:xfrm>
            <a:off x="838200" y="6482667"/>
            <a:ext cx="2743200" cy="3667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1"/>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61"/>
          <p:cNvSpPr txBox="1"/>
          <p:nvPr>
            <p:ph idx="12" type="sldNum"/>
          </p:nvPr>
        </p:nvSpPr>
        <p:spPr>
          <a:xfrm>
            <a:off x="8610600" y="6482667"/>
            <a:ext cx="2743200" cy="36671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标题幻灯片">
  <p:cSld name="3_标题幻灯片">
    <p:spTree>
      <p:nvGrpSpPr>
        <p:cNvPr id="37" name="Shape 37"/>
        <p:cNvGrpSpPr/>
        <p:nvPr/>
      </p:nvGrpSpPr>
      <p:grpSpPr>
        <a:xfrm>
          <a:off x="0" y="0"/>
          <a:ext cx="0" cy="0"/>
          <a:chOff x="0" y="0"/>
          <a:chExt cx="0" cy="0"/>
        </a:xfrm>
      </p:grpSpPr>
      <p:grpSp>
        <p:nvGrpSpPr>
          <p:cNvPr id="38" name="Google Shape;38;p62"/>
          <p:cNvGrpSpPr/>
          <p:nvPr/>
        </p:nvGrpSpPr>
        <p:grpSpPr>
          <a:xfrm>
            <a:off x="-31750" y="-14288"/>
            <a:ext cx="12226925" cy="6872288"/>
            <a:chOff x="0" y="0"/>
            <a:chExt cx="38578" cy="21702"/>
          </a:xfrm>
        </p:grpSpPr>
        <p:pic>
          <p:nvPicPr>
            <p:cNvPr descr="E:\5月\五月PPT\腾讯云相关课程模板(待确认版)\腾讯云课程.jpg腾讯云课程" id="39" name="Google Shape;39;p62"/>
            <p:cNvPicPr preferRelativeResize="0"/>
            <p:nvPr/>
          </p:nvPicPr>
          <p:blipFill rotWithShape="1">
            <a:blip r:embed="rId2">
              <a:alphaModFix/>
            </a:blip>
            <a:srcRect b="0" l="0" r="0" t="0"/>
            <a:stretch/>
          </p:blipFill>
          <p:spPr>
            <a:xfrm>
              <a:off x="0" y="0"/>
              <a:ext cx="38578" cy="21702"/>
            </a:xfrm>
            <a:prstGeom prst="rect">
              <a:avLst/>
            </a:prstGeom>
            <a:noFill/>
            <a:ln>
              <a:noFill/>
            </a:ln>
          </p:spPr>
        </p:pic>
        <p:pic>
          <p:nvPicPr>
            <p:cNvPr id="40" name="Google Shape;40;p62"/>
            <p:cNvPicPr preferRelativeResize="0"/>
            <p:nvPr/>
          </p:nvPicPr>
          <p:blipFill rotWithShape="1">
            <a:blip r:embed="rId3">
              <a:alphaModFix/>
            </a:blip>
            <a:srcRect b="0" l="0" r="0" t="0"/>
            <a:stretch/>
          </p:blipFill>
          <p:spPr>
            <a:xfrm>
              <a:off x="16559" y="3649"/>
              <a:ext cx="5132" cy="1373"/>
            </a:xfrm>
            <a:prstGeom prst="rect">
              <a:avLst/>
            </a:prstGeom>
            <a:noFill/>
            <a:ln>
              <a:noFill/>
            </a:ln>
          </p:spPr>
        </p:pic>
      </p:grpSp>
      <p:sp>
        <p:nvSpPr>
          <p:cNvPr id="41" name="Google Shape;41;p62"/>
          <p:cNvSpPr txBox="1"/>
          <p:nvPr/>
        </p:nvSpPr>
        <p:spPr>
          <a:xfrm>
            <a:off x="3436155" y="2608710"/>
            <a:ext cx="5319690" cy="1189909"/>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US" sz="7200" cap="none" strike="noStrike">
                <a:solidFill>
                  <a:srgbClr val="FFFFFF"/>
                </a:solidFill>
                <a:latin typeface="Times New Roman"/>
                <a:ea typeface="Times New Roman"/>
                <a:cs typeface="Times New Roman"/>
                <a:sym typeface="Times New Roman"/>
              </a:rPr>
              <a:t>Thank you!</a:t>
            </a:r>
            <a:endParaRPr/>
          </a:p>
        </p:txBody>
      </p:sp>
      <p:sp>
        <p:nvSpPr>
          <p:cNvPr id="42" name="Google Shape;42;p62"/>
          <p:cNvSpPr txBox="1"/>
          <p:nvPr>
            <p:ph idx="10" type="dt"/>
          </p:nvPr>
        </p:nvSpPr>
        <p:spPr>
          <a:xfrm>
            <a:off x="838200" y="6482667"/>
            <a:ext cx="2743200" cy="3667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2"/>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2"/>
          <p:cNvSpPr txBox="1"/>
          <p:nvPr>
            <p:ph idx="12" type="sldNum"/>
          </p:nvPr>
        </p:nvSpPr>
        <p:spPr>
          <a:xfrm>
            <a:off x="8610600" y="6482667"/>
            <a:ext cx="2743200" cy="36671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标题和分级内容">
  <p:cSld name="1_标题和分级内容">
    <p:spTree>
      <p:nvGrpSpPr>
        <p:cNvPr id="45" name="Shape 45"/>
        <p:cNvGrpSpPr/>
        <p:nvPr/>
      </p:nvGrpSpPr>
      <p:grpSpPr>
        <a:xfrm>
          <a:off x="0" y="0"/>
          <a:ext cx="0" cy="0"/>
          <a:chOff x="0" y="0"/>
          <a:chExt cx="0" cy="0"/>
        </a:xfrm>
      </p:grpSpPr>
      <p:sp>
        <p:nvSpPr>
          <p:cNvPr id="46" name="Google Shape;46;p63"/>
          <p:cNvSpPr txBox="1"/>
          <p:nvPr>
            <p:ph type="title"/>
          </p:nvPr>
        </p:nvSpPr>
        <p:spPr>
          <a:xfrm>
            <a:off x="838201" y="229215"/>
            <a:ext cx="8498159" cy="90773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1" sz="3600">
                <a:solidFill>
                  <a:srgbClr val="00A4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7" name="Google Shape;47;p63"/>
          <p:cNvSpPr txBox="1"/>
          <p:nvPr>
            <p:ph idx="10" type="dt"/>
          </p:nvPr>
        </p:nvSpPr>
        <p:spPr>
          <a:xfrm>
            <a:off x="838200" y="6482667"/>
            <a:ext cx="2743200" cy="36671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3"/>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3"/>
          <p:cNvSpPr txBox="1"/>
          <p:nvPr>
            <p:ph idx="12" type="sldNum"/>
          </p:nvPr>
        </p:nvSpPr>
        <p:spPr>
          <a:xfrm>
            <a:off x="8610600" y="6482667"/>
            <a:ext cx="2743200" cy="36671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50" name="Google Shape;50;p63"/>
          <p:cNvGrpSpPr/>
          <p:nvPr/>
        </p:nvGrpSpPr>
        <p:grpSpPr>
          <a:xfrm>
            <a:off x="9440779" y="373599"/>
            <a:ext cx="1125312" cy="428097"/>
            <a:chOff x="9440779" y="373599"/>
            <a:chExt cx="1125312" cy="428097"/>
          </a:xfrm>
        </p:grpSpPr>
        <p:pic>
          <p:nvPicPr>
            <p:cNvPr id="51" name="Google Shape;51;p63"/>
            <p:cNvPicPr preferRelativeResize="0"/>
            <p:nvPr/>
          </p:nvPicPr>
          <p:blipFill rotWithShape="1">
            <a:blip r:embed="rId2">
              <a:alphaModFix/>
            </a:blip>
            <a:srcRect b="0" l="7270" r="0" t="12200"/>
            <a:stretch/>
          </p:blipFill>
          <p:spPr>
            <a:xfrm>
              <a:off x="9440779" y="373599"/>
              <a:ext cx="1125312" cy="428097"/>
            </a:xfrm>
            <a:prstGeom prst="rect">
              <a:avLst/>
            </a:prstGeom>
            <a:noFill/>
            <a:ln>
              <a:noFill/>
            </a:ln>
          </p:spPr>
        </p:pic>
        <p:cxnSp>
          <p:nvCxnSpPr>
            <p:cNvPr id="52" name="Google Shape;52;p63"/>
            <p:cNvCxnSpPr/>
            <p:nvPr/>
          </p:nvCxnSpPr>
          <p:spPr>
            <a:xfrm>
              <a:off x="10566091" y="392890"/>
              <a:ext cx="0" cy="290190"/>
            </a:xfrm>
            <a:prstGeom prst="straightConnector1">
              <a:avLst/>
            </a:prstGeom>
            <a:noFill/>
            <a:ln cap="flat" cmpd="sng" w="9525">
              <a:solidFill>
                <a:srgbClr val="16ABE2"/>
              </a:solidFill>
              <a:prstDash val="solid"/>
              <a:round/>
              <a:headEnd len="sm" w="sm" type="none"/>
              <a:tailEnd len="sm" w="sm" type="none"/>
            </a:ln>
          </p:spPr>
        </p:cxnSp>
      </p:grpSp>
    </p:spTree>
  </p:cSld>
  <p:clrMapOvr>
    <a:masterClrMapping/>
  </p:clrMapOvr>
  <p:extLst>
    <p:ext uri="{DCECCB84-F9BA-43D5-87BE-67443E8EF086}">
      <p15:sldGuideLst>
        <p15:guide id="1" orient="horz" pos="2160">
          <p15:clr>
            <a:srgbClr val="FBAE40"/>
          </p15:clr>
        </p15:guide>
        <p15:guide id="2" pos="3840">
          <p15:clr>
            <a:srgbClr val="FBAE40"/>
          </p15:clr>
        </p15:guide>
        <p15:guide id="3" pos="529">
          <p15:clr>
            <a:srgbClr val="FBAE40"/>
          </p15:clr>
        </p15:guide>
        <p15:guide id="4" pos="7242">
          <p15:clr>
            <a:srgbClr val="FBAE40"/>
          </p15:clr>
        </p15:guide>
        <p15:guide id="5" orient="horz" pos="3974">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xml"/><Relationship Id="rId10" Type="http://schemas.openxmlformats.org/officeDocument/2006/relationships/theme" Target="../theme/theme1.xml"/><Relationship Id="rId9" Type="http://schemas.openxmlformats.org/officeDocument/2006/relationships/slideLayout" Target="../slideLayouts/slideLayout6.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id="6" name="Google Shape;6;p57"/>
          <p:cNvPicPr preferRelativeResize="0"/>
          <p:nvPr/>
        </p:nvPicPr>
        <p:blipFill rotWithShape="1">
          <a:blip r:embed="rId1">
            <a:alphaModFix/>
          </a:blip>
          <a:srcRect b="0" l="0" r="0" t="0"/>
          <a:stretch/>
        </p:blipFill>
        <p:spPr>
          <a:xfrm>
            <a:off x="0" y="1"/>
            <a:ext cx="12192000" cy="6858000"/>
          </a:xfrm>
          <a:prstGeom prst="rect">
            <a:avLst/>
          </a:prstGeom>
          <a:noFill/>
          <a:ln>
            <a:noFill/>
          </a:ln>
        </p:spPr>
      </p:pic>
      <p:sp>
        <p:nvSpPr>
          <p:cNvPr id="7" name="Google Shape;7;p57"/>
          <p:cNvSpPr txBox="1"/>
          <p:nvPr>
            <p:ph type="title"/>
          </p:nvPr>
        </p:nvSpPr>
        <p:spPr>
          <a:xfrm>
            <a:off x="838200" y="363538"/>
            <a:ext cx="10515600" cy="132715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3600" u="none" cap="none" strike="noStrike">
                <a:solidFill>
                  <a:schemeClr val="dk1"/>
                </a:solidFill>
                <a:latin typeface="Arial"/>
                <a:ea typeface="Arial"/>
                <a:cs typeface="Arial"/>
                <a:sym typeface="Arial"/>
              </a:defRPr>
            </a:lvl1pPr>
            <a:lvl2pPr lvl="1"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2pPr>
            <a:lvl3pPr lvl="2"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3pPr>
            <a:lvl4pPr lvl="3"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4pPr>
            <a:lvl5pPr lvl="4"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5pPr>
            <a:lvl6pPr lvl="5"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6pPr>
            <a:lvl7pPr lvl="6"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7pPr>
            <a:lvl8pPr lvl="7"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8pPr>
            <a:lvl9pPr lvl="8"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9pPr>
          </a:lstStyle>
          <a:p/>
        </p:txBody>
      </p:sp>
      <p:sp>
        <p:nvSpPr>
          <p:cNvPr id="8" name="Google Shape;8;p57"/>
          <p:cNvSpPr txBox="1"/>
          <p:nvPr>
            <p:ph idx="1" type="body"/>
          </p:nvPr>
        </p:nvSpPr>
        <p:spPr>
          <a:xfrm>
            <a:off x="838200" y="1824038"/>
            <a:ext cx="10515600" cy="435292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38645" lvl="5" marL="2743200" marR="0" rtl="0" algn="l">
              <a:lnSpc>
                <a:spcPct val="90000"/>
              </a:lnSpc>
              <a:spcBef>
                <a:spcPts val="500"/>
              </a:spcBef>
              <a:spcAft>
                <a:spcPts val="0"/>
              </a:spcAft>
              <a:buClr>
                <a:schemeClr val="dk1"/>
              </a:buClr>
              <a:buSzPts val="1733"/>
              <a:buFont typeface="Arial"/>
              <a:buChar char="•"/>
              <a:defRPr b="0" i="0" sz="1733" u="none" cap="none" strike="noStrike">
                <a:solidFill>
                  <a:schemeClr val="dk1"/>
                </a:solidFill>
                <a:latin typeface="Arial"/>
                <a:ea typeface="Arial"/>
                <a:cs typeface="Arial"/>
                <a:sym typeface="Arial"/>
              </a:defRPr>
            </a:lvl6pPr>
            <a:lvl7pPr indent="-338645" lvl="6" marL="3200400" marR="0" rtl="0" algn="l">
              <a:lnSpc>
                <a:spcPct val="90000"/>
              </a:lnSpc>
              <a:spcBef>
                <a:spcPts val="500"/>
              </a:spcBef>
              <a:spcAft>
                <a:spcPts val="0"/>
              </a:spcAft>
              <a:buClr>
                <a:schemeClr val="dk1"/>
              </a:buClr>
              <a:buSzPts val="1733"/>
              <a:buFont typeface="Arial"/>
              <a:buChar char="•"/>
              <a:defRPr b="0" i="0" sz="1733" u="none" cap="none" strike="noStrike">
                <a:solidFill>
                  <a:schemeClr val="dk1"/>
                </a:solidFill>
                <a:latin typeface="Arial"/>
                <a:ea typeface="Arial"/>
                <a:cs typeface="Arial"/>
                <a:sym typeface="Arial"/>
              </a:defRPr>
            </a:lvl7pPr>
            <a:lvl8pPr indent="-338645" lvl="7" marL="3657600" marR="0" rtl="0" algn="l">
              <a:lnSpc>
                <a:spcPct val="90000"/>
              </a:lnSpc>
              <a:spcBef>
                <a:spcPts val="500"/>
              </a:spcBef>
              <a:spcAft>
                <a:spcPts val="0"/>
              </a:spcAft>
              <a:buClr>
                <a:schemeClr val="dk1"/>
              </a:buClr>
              <a:buSzPts val="1733"/>
              <a:buFont typeface="Arial"/>
              <a:buChar char="•"/>
              <a:defRPr b="0" i="0" sz="1733" u="none" cap="none" strike="noStrike">
                <a:solidFill>
                  <a:schemeClr val="dk1"/>
                </a:solidFill>
                <a:latin typeface="Arial"/>
                <a:ea typeface="Arial"/>
                <a:cs typeface="Arial"/>
                <a:sym typeface="Arial"/>
              </a:defRPr>
            </a:lvl8pPr>
            <a:lvl9pPr indent="-338645" lvl="8" marL="4114800" marR="0" rtl="0" algn="l">
              <a:lnSpc>
                <a:spcPct val="90000"/>
              </a:lnSpc>
              <a:spcBef>
                <a:spcPts val="500"/>
              </a:spcBef>
              <a:spcAft>
                <a:spcPts val="0"/>
              </a:spcAft>
              <a:buClr>
                <a:schemeClr val="dk1"/>
              </a:buClr>
              <a:buSzPts val="1733"/>
              <a:buFont typeface="Arial"/>
              <a:buChar char="•"/>
              <a:defRPr b="0" i="0" sz="1733" u="none" cap="none" strike="noStrike">
                <a:solidFill>
                  <a:schemeClr val="dk1"/>
                </a:solidFill>
                <a:latin typeface="Arial"/>
                <a:ea typeface="Arial"/>
                <a:cs typeface="Arial"/>
                <a:sym typeface="Arial"/>
              </a:defRPr>
            </a:lvl9pPr>
          </a:lstStyle>
          <a:p/>
        </p:txBody>
      </p:sp>
      <p:sp>
        <p:nvSpPr>
          <p:cNvPr id="9" name="Google Shape;9;p57"/>
          <p:cNvSpPr txBox="1"/>
          <p:nvPr>
            <p:ph idx="10" type="dt"/>
          </p:nvPr>
        </p:nvSpPr>
        <p:spPr>
          <a:xfrm>
            <a:off x="838200" y="6482667"/>
            <a:ext cx="2743200" cy="36671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57"/>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 name="Google Shape;11;p57"/>
          <p:cNvSpPr txBox="1"/>
          <p:nvPr>
            <p:ph idx="12" type="sldNum"/>
          </p:nvPr>
        </p:nvSpPr>
        <p:spPr>
          <a:xfrm>
            <a:off x="8610600" y="6482667"/>
            <a:ext cx="2743200" cy="36671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98989"/>
                </a:solidFill>
                <a:latin typeface="Arial"/>
                <a:ea typeface="Arial"/>
                <a:cs typeface="Arial"/>
                <a:sym typeface="Arial"/>
              </a:defRPr>
            </a:lvl1pPr>
            <a:lvl2pPr indent="0" lvl="1" marL="0" marR="0" rtl="0" algn="r">
              <a:spcBef>
                <a:spcPts val="0"/>
              </a:spcBef>
              <a:buNone/>
              <a:defRPr b="0" i="0" sz="1200" u="none" cap="none" strike="noStrike">
                <a:solidFill>
                  <a:srgbClr val="898989"/>
                </a:solidFill>
                <a:latin typeface="Arial"/>
                <a:ea typeface="Arial"/>
                <a:cs typeface="Arial"/>
                <a:sym typeface="Arial"/>
              </a:defRPr>
            </a:lvl2pPr>
            <a:lvl3pPr indent="0" lvl="2" marL="0" marR="0" rtl="0" algn="r">
              <a:spcBef>
                <a:spcPts val="0"/>
              </a:spcBef>
              <a:buNone/>
              <a:defRPr b="0" i="0" sz="1200" u="none" cap="none" strike="noStrike">
                <a:solidFill>
                  <a:srgbClr val="898989"/>
                </a:solidFill>
                <a:latin typeface="Arial"/>
                <a:ea typeface="Arial"/>
                <a:cs typeface="Arial"/>
                <a:sym typeface="Arial"/>
              </a:defRPr>
            </a:lvl3pPr>
            <a:lvl4pPr indent="0" lvl="3" marL="0" marR="0" rtl="0" algn="r">
              <a:spcBef>
                <a:spcPts val="0"/>
              </a:spcBef>
              <a:buNone/>
              <a:defRPr b="0" i="0" sz="1200" u="none" cap="none" strike="noStrike">
                <a:solidFill>
                  <a:srgbClr val="898989"/>
                </a:solidFill>
                <a:latin typeface="Arial"/>
                <a:ea typeface="Arial"/>
                <a:cs typeface="Arial"/>
                <a:sym typeface="Arial"/>
              </a:defRPr>
            </a:lvl4pPr>
            <a:lvl5pPr indent="0" lvl="4" marL="0" marR="0" rtl="0" algn="r">
              <a:spcBef>
                <a:spcPts val="0"/>
              </a:spcBef>
              <a:buNone/>
              <a:defRPr b="0" i="0" sz="1200" u="none" cap="none" strike="noStrike">
                <a:solidFill>
                  <a:srgbClr val="898989"/>
                </a:solidFill>
                <a:latin typeface="Arial"/>
                <a:ea typeface="Arial"/>
                <a:cs typeface="Arial"/>
                <a:sym typeface="Arial"/>
              </a:defRPr>
            </a:lvl5pPr>
            <a:lvl6pPr indent="0" lvl="5" marL="0" marR="0" rtl="0" algn="r">
              <a:spcBef>
                <a:spcPts val="0"/>
              </a:spcBef>
              <a:buNone/>
              <a:defRPr b="0" i="0" sz="1200" u="none" cap="none" strike="noStrike">
                <a:solidFill>
                  <a:srgbClr val="898989"/>
                </a:solidFill>
                <a:latin typeface="Arial"/>
                <a:ea typeface="Arial"/>
                <a:cs typeface="Arial"/>
                <a:sym typeface="Arial"/>
              </a:defRPr>
            </a:lvl6pPr>
            <a:lvl7pPr indent="0" lvl="6" marL="0" marR="0" rtl="0" algn="r">
              <a:spcBef>
                <a:spcPts val="0"/>
              </a:spcBef>
              <a:buNone/>
              <a:defRPr b="0" i="0" sz="1200" u="none" cap="none" strike="noStrike">
                <a:solidFill>
                  <a:srgbClr val="898989"/>
                </a:solidFill>
                <a:latin typeface="Arial"/>
                <a:ea typeface="Arial"/>
                <a:cs typeface="Arial"/>
                <a:sym typeface="Arial"/>
              </a:defRPr>
            </a:lvl7pPr>
            <a:lvl8pPr indent="0" lvl="7" marL="0" marR="0" rtl="0" algn="r">
              <a:spcBef>
                <a:spcPts val="0"/>
              </a:spcBef>
              <a:buNone/>
              <a:defRPr b="0" i="0" sz="1200" u="none" cap="none" strike="noStrike">
                <a:solidFill>
                  <a:srgbClr val="898989"/>
                </a:solidFill>
                <a:latin typeface="Arial"/>
                <a:ea typeface="Arial"/>
                <a:cs typeface="Arial"/>
                <a:sym typeface="Arial"/>
              </a:defRPr>
            </a:lvl8pPr>
            <a:lvl9pPr indent="0" lvl="8" marL="0" marR="0" rtl="0" algn="r">
              <a:spcBef>
                <a:spcPts val="0"/>
              </a:spcBef>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2" name="Google Shape;12;p57"/>
          <p:cNvPicPr preferRelativeResize="0"/>
          <p:nvPr/>
        </p:nvPicPr>
        <p:blipFill rotWithShape="1">
          <a:blip r:embed="rId2">
            <a:alphaModFix/>
          </a:blip>
          <a:srcRect b="0" l="0" r="0" t="0"/>
          <a:stretch/>
        </p:blipFill>
        <p:spPr>
          <a:xfrm>
            <a:off x="10680700" y="406400"/>
            <a:ext cx="950913" cy="254000"/>
          </a:xfrm>
          <a:prstGeom prst="rect">
            <a:avLst/>
          </a:prstGeom>
          <a:noFill/>
          <a:ln>
            <a:noFill/>
          </a:ln>
        </p:spPr>
      </p:pic>
      <p:pic>
        <p:nvPicPr>
          <p:cNvPr id="13" name="Google Shape;13;p57"/>
          <p:cNvPicPr preferRelativeResize="0"/>
          <p:nvPr/>
        </p:nvPicPr>
        <p:blipFill rotWithShape="1">
          <a:blip r:embed="rId3">
            <a:alphaModFix/>
          </a:blip>
          <a:srcRect b="0" l="0" r="0" t="0"/>
          <a:stretch/>
        </p:blipFill>
        <p:spPr>
          <a:xfrm rot="5400000">
            <a:off x="10532394" y="1944335"/>
            <a:ext cx="4298019" cy="40935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799">
          <p15:clr>
            <a:srgbClr val="F26B43"/>
          </p15:clr>
        </p15:guide>
        <p15:guide id="2" pos="529">
          <p15:clr>
            <a:srgbClr val="F26B43"/>
          </p15:clr>
        </p15:guide>
        <p15:guide id="3" pos="7242">
          <p15:clr>
            <a:srgbClr val="F26B43"/>
          </p15:clr>
        </p15:guide>
        <p15:guide id="4" orient="horz" pos="3974">
          <p15:clr>
            <a:srgbClr val="F26B43"/>
          </p15:clr>
        </p15:guide>
        <p15:guide id="5" orient="horz" pos="11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18.png"/><Relationship Id="rId13" Type="http://schemas.openxmlformats.org/officeDocument/2006/relationships/image" Target="../media/image21.png"/><Relationship Id="rId12"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25.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9.png"/></Relationships>
</file>

<file path=ppt/slides/_rels/slide11.xml.rels><?xml version="1.0" encoding="UTF-8" standalone="yes"?><Relationships xmlns="http://schemas.openxmlformats.org/package/2006/relationships"><Relationship Id="rId10"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24.png"/><Relationship Id="rId9" Type="http://schemas.openxmlformats.org/officeDocument/2006/relationships/image" Target="../media/image12.png"/><Relationship Id="rId5" Type="http://schemas.openxmlformats.org/officeDocument/2006/relationships/image" Target="../media/image23.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 Id="rId5" Type="http://schemas.openxmlformats.org/officeDocument/2006/relationships/image" Target="../media/image23.png"/><Relationship Id="rId6" Type="http://schemas.openxmlformats.org/officeDocument/2006/relationships/image" Target="../media/image30.png"/><Relationship Id="rId7" Type="http://schemas.openxmlformats.org/officeDocument/2006/relationships/image" Target="../media/image15.png"/><Relationship Id="rId8"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24.png"/><Relationship Id="rId5" Type="http://schemas.openxmlformats.org/officeDocument/2006/relationships/image" Target="../media/image23.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7.png"/><Relationship Id="rId4" Type="http://schemas.openxmlformats.org/officeDocument/2006/relationships/image" Target="../media/image36.png"/><Relationship Id="rId5"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18.png"/><Relationship Id="rId13" Type="http://schemas.openxmlformats.org/officeDocument/2006/relationships/image" Target="../media/image21.png"/><Relationship Id="rId12"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25.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5.png"/><Relationship Id="rId4" Type="http://schemas.openxmlformats.org/officeDocument/2006/relationships/image" Target="../media/image44.png"/><Relationship Id="rId5"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2.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3.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0.png"/><Relationship Id="rId4" Type="http://schemas.openxmlformats.org/officeDocument/2006/relationships/image" Target="../media/image42.png"/><Relationship Id="rId5" Type="http://schemas.openxmlformats.org/officeDocument/2006/relationships/image" Target="../media/image48.png"/><Relationship Id="rId6" Type="http://schemas.openxmlformats.org/officeDocument/2006/relationships/image" Target="../media/image41.png"/><Relationship Id="rId7" Type="http://schemas.openxmlformats.org/officeDocument/2006/relationships/image" Target="../media/image4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5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52.png"/><Relationship Id="rId4" Type="http://schemas.openxmlformats.org/officeDocument/2006/relationships/image" Target="../media/image57.png"/><Relationship Id="rId5" Type="http://schemas.openxmlformats.org/officeDocument/2006/relationships/image" Target="../media/image59.png"/><Relationship Id="rId6" Type="http://schemas.openxmlformats.org/officeDocument/2006/relationships/image" Target="../media/image5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6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5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6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5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
          <p:cNvSpPr txBox="1"/>
          <p:nvPr>
            <p:ph idx="1" type="body"/>
          </p:nvPr>
        </p:nvSpPr>
        <p:spPr>
          <a:xfrm>
            <a:off x="1415481" y="2576032"/>
            <a:ext cx="9361040" cy="7413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FFFF"/>
              </a:buClr>
              <a:buSzPts val="4800"/>
              <a:buFont typeface="Times New Roman"/>
              <a:buNone/>
            </a:pPr>
            <a:r>
              <a:rPr b="1" i="0" lang="en-US" sz="4800" cap="none" strike="noStrike">
                <a:solidFill>
                  <a:srgbClr val="FFFFFF"/>
                </a:solidFill>
                <a:latin typeface="Times New Roman"/>
                <a:ea typeface="Times New Roman"/>
                <a:cs typeface="Times New Roman"/>
                <a:sym typeface="Times New Roman"/>
              </a:rPr>
              <a:t>Building Hybrid Cloud</a:t>
            </a:r>
            <a:endParaRPr/>
          </a:p>
        </p:txBody>
      </p:sp>
      <p:sp>
        <p:nvSpPr>
          <p:cNvPr id="58" name="Google Shape;58;p1"/>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0"/>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1.3.1 Load </a:t>
            </a:r>
            <a:r>
              <a:rPr lang="en-US">
                <a:latin typeface="Times New Roman"/>
                <a:ea typeface="Times New Roman"/>
                <a:cs typeface="Times New Roman"/>
                <a:sym typeface="Times New Roman"/>
              </a:rPr>
              <a:t>S</a:t>
            </a:r>
            <a:r>
              <a:rPr b="1" i="0" lang="en-US" sz="3600" cap="none" strike="noStrike">
                <a:solidFill>
                  <a:srgbClr val="00A4FF"/>
                </a:solidFill>
                <a:latin typeface="Times New Roman"/>
                <a:ea typeface="Times New Roman"/>
                <a:cs typeface="Times New Roman"/>
                <a:sym typeface="Times New Roman"/>
              </a:rPr>
              <a:t>caling</a:t>
            </a:r>
            <a:endParaRPr/>
          </a:p>
        </p:txBody>
      </p:sp>
      <p:sp>
        <p:nvSpPr>
          <p:cNvPr id="178" name="Google Shape;178;p10"/>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sp>
        <p:nvSpPr>
          <p:cNvPr id="179" name="Google Shape;179;p10"/>
          <p:cNvSpPr txBox="1"/>
          <p:nvPr/>
        </p:nvSpPr>
        <p:spPr>
          <a:xfrm>
            <a:off x="838201" y="1261189"/>
            <a:ext cx="10838419" cy="732081"/>
          </a:xfrm>
          <a:prstGeom prst="rect">
            <a:avLst/>
          </a:prstGeom>
          <a:noFill/>
          <a:ln>
            <a:noFill/>
          </a:ln>
        </p:spPr>
        <p:txBody>
          <a:bodyPr anchorCtr="0" anchor="t" bIns="45700" lIns="91425" spcFirstLastPara="1" rIns="91425" wrap="square" tIns="45700">
            <a:noAutofit/>
          </a:bodyPr>
          <a:lstStyle/>
          <a:p>
            <a:pPr indent="-480471" lvl="0" marL="480471" marR="0" rtl="0" algn="l">
              <a:lnSpc>
                <a:spcPct val="100000"/>
              </a:lnSpc>
              <a:spcBef>
                <a:spcPts val="0"/>
              </a:spcBef>
              <a:spcAft>
                <a:spcPts val="0"/>
              </a:spcAft>
              <a:buClr>
                <a:schemeClr val="accent1"/>
              </a:buClr>
              <a:buSzPts val="2000"/>
              <a:buFont typeface="Noto Sans Symbols"/>
              <a:buChar char="●"/>
            </a:pPr>
            <a:r>
              <a:rPr b="0" i="0" lang="en-US" sz="2000" cap="none" strike="noStrike">
                <a:solidFill>
                  <a:srgbClr val="000000"/>
                </a:solidFill>
                <a:latin typeface="Times New Roman"/>
                <a:ea typeface="Times New Roman"/>
                <a:cs typeface="Times New Roman"/>
                <a:sym typeface="Times New Roman"/>
              </a:rPr>
              <a:t>The private cloud handles regular traffic, while the public cloud sustains peak access traffic</a:t>
            </a:r>
            <a:endParaRPr sz="2000">
              <a:solidFill>
                <a:schemeClr val="dk1"/>
              </a:solidFill>
              <a:latin typeface="Arial"/>
              <a:ea typeface="Arial"/>
              <a:cs typeface="Arial"/>
              <a:sym typeface="Arial"/>
            </a:endParaRPr>
          </a:p>
        </p:txBody>
      </p:sp>
      <p:grpSp>
        <p:nvGrpSpPr>
          <p:cNvPr id="180" name="Google Shape;180;p10"/>
          <p:cNvGrpSpPr/>
          <p:nvPr/>
        </p:nvGrpSpPr>
        <p:grpSpPr>
          <a:xfrm>
            <a:off x="3230303" y="1844824"/>
            <a:ext cx="4999332" cy="4451158"/>
            <a:chOff x="3174090" y="1818309"/>
            <a:chExt cx="4999332" cy="4451158"/>
          </a:xfrm>
        </p:grpSpPr>
        <p:sp>
          <p:nvSpPr>
            <p:cNvPr id="181" name="Google Shape;181;p10"/>
            <p:cNvSpPr/>
            <p:nvPr/>
          </p:nvSpPr>
          <p:spPr>
            <a:xfrm>
              <a:off x="3211666" y="3716400"/>
              <a:ext cx="1794711" cy="2553067"/>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2" name="Google Shape;182;p10"/>
            <p:cNvSpPr/>
            <p:nvPr/>
          </p:nvSpPr>
          <p:spPr>
            <a:xfrm>
              <a:off x="5627948" y="3716400"/>
              <a:ext cx="2545474" cy="2553067"/>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计算与网络" id="183" name="Google Shape;183;p10"/>
            <p:cNvPicPr preferRelativeResize="0"/>
            <p:nvPr/>
          </p:nvPicPr>
          <p:blipFill rotWithShape="1">
            <a:blip r:embed="rId3">
              <a:alphaModFix/>
            </a:blip>
            <a:srcRect b="0" l="0" r="0" t="0"/>
            <a:stretch/>
          </p:blipFill>
          <p:spPr>
            <a:xfrm>
              <a:off x="6267084" y="4813702"/>
              <a:ext cx="478386" cy="440158"/>
            </a:xfrm>
            <a:prstGeom prst="rect">
              <a:avLst/>
            </a:prstGeom>
            <a:noFill/>
            <a:ln>
              <a:noFill/>
            </a:ln>
          </p:spPr>
        </p:pic>
        <p:pic>
          <p:nvPicPr>
            <p:cNvPr id="184" name="Google Shape;184;p10"/>
            <p:cNvPicPr preferRelativeResize="0"/>
            <p:nvPr/>
          </p:nvPicPr>
          <p:blipFill rotWithShape="1">
            <a:blip r:embed="rId4">
              <a:alphaModFix/>
            </a:blip>
            <a:srcRect b="0" l="0" r="0" t="0"/>
            <a:stretch/>
          </p:blipFill>
          <p:spPr>
            <a:xfrm>
              <a:off x="4996498" y="2411112"/>
              <a:ext cx="594124" cy="440158"/>
            </a:xfrm>
            <a:prstGeom prst="rect">
              <a:avLst/>
            </a:prstGeom>
            <a:noFill/>
            <a:ln>
              <a:noFill/>
            </a:ln>
          </p:spPr>
        </p:pic>
        <p:sp>
          <p:nvSpPr>
            <p:cNvPr id="185" name="Google Shape;185;p10"/>
            <p:cNvSpPr/>
            <p:nvPr/>
          </p:nvSpPr>
          <p:spPr>
            <a:xfrm>
              <a:off x="6075990" y="4026748"/>
              <a:ext cx="1794711" cy="1932369"/>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6" name="Google Shape;186;p10"/>
            <p:cNvSpPr/>
            <p:nvPr/>
          </p:nvSpPr>
          <p:spPr>
            <a:xfrm>
              <a:off x="3892728" y="4802807"/>
              <a:ext cx="411375" cy="377446"/>
            </a:xfrm>
            <a:custGeom>
              <a:rect b="b" l="l" r="r" t="t"/>
              <a:pathLst>
                <a:path extrusionOk="0" h="453389" w="454659">
                  <a:moveTo>
                    <a:pt x="454152" y="234950"/>
                  </a:moveTo>
                  <a:lnTo>
                    <a:pt x="0" y="234950"/>
                  </a:lnTo>
                  <a:lnTo>
                    <a:pt x="0" y="336550"/>
                  </a:lnTo>
                  <a:lnTo>
                    <a:pt x="11430" y="336550"/>
                  </a:lnTo>
                  <a:lnTo>
                    <a:pt x="14605" y="340360"/>
                  </a:lnTo>
                  <a:lnTo>
                    <a:pt x="14605" y="347980"/>
                  </a:lnTo>
                  <a:lnTo>
                    <a:pt x="11430" y="351790"/>
                  </a:lnTo>
                  <a:lnTo>
                    <a:pt x="0" y="351790"/>
                  </a:lnTo>
                  <a:lnTo>
                    <a:pt x="0" y="453390"/>
                  </a:lnTo>
                  <a:lnTo>
                    <a:pt x="454152" y="453390"/>
                  </a:lnTo>
                  <a:lnTo>
                    <a:pt x="454152" y="439420"/>
                  </a:lnTo>
                  <a:lnTo>
                    <a:pt x="14605" y="439420"/>
                  </a:lnTo>
                  <a:lnTo>
                    <a:pt x="14605" y="364490"/>
                  </a:lnTo>
                  <a:lnTo>
                    <a:pt x="20496" y="361950"/>
                  </a:lnTo>
                  <a:lnTo>
                    <a:pt x="25161" y="356870"/>
                  </a:lnTo>
                  <a:lnTo>
                    <a:pt x="28231" y="350520"/>
                  </a:lnTo>
                  <a:lnTo>
                    <a:pt x="29337" y="344170"/>
                  </a:lnTo>
                  <a:lnTo>
                    <a:pt x="28231" y="337820"/>
                  </a:lnTo>
                  <a:lnTo>
                    <a:pt x="25161" y="331470"/>
                  </a:lnTo>
                  <a:lnTo>
                    <a:pt x="20496" y="326390"/>
                  </a:lnTo>
                  <a:lnTo>
                    <a:pt x="14605" y="323850"/>
                  </a:lnTo>
                  <a:lnTo>
                    <a:pt x="14605" y="248920"/>
                  </a:lnTo>
                  <a:lnTo>
                    <a:pt x="454152" y="248920"/>
                  </a:lnTo>
                  <a:lnTo>
                    <a:pt x="454152" y="234950"/>
                  </a:lnTo>
                  <a:close/>
                </a:path>
                <a:path extrusionOk="0" h="453389" w="454659">
                  <a:moveTo>
                    <a:pt x="454152" y="248920"/>
                  </a:moveTo>
                  <a:lnTo>
                    <a:pt x="439547" y="248920"/>
                  </a:lnTo>
                  <a:lnTo>
                    <a:pt x="439547" y="323850"/>
                  </a:lnTo>
                  <a:lnTo>
                    <a:pt x="431038" y="326390"/>
                  </a:lnTo>
                  <a:lnTo>
                    <a:pt x="424942" y="335280"/>
                  </a:lnTo>
                  <a:lnTo>
                    <a:pt x="424942" y="354330"/>
                  </a:lnTo>
                  <a:lnTo>
                    <a:pt x="431038" y="361950"/>
                  </a:lnTo>
                  <a:lnTo>
                    <a:pt x="439547" y="364490"/>
                  </a:lnTo>
                  <a:lnTo>
                    <a:pt x="439547" y="439420"/>
                  </a:lnTo>
                  <a:lnTo>
                    <a:pt x="454152" y="439420"/>
                  </a:lnTo>
                  <a:lnTo>
                    <a:pt x="454152" y="351790"/>
                  </a:lnTo>
                  <a:lnTo>
                    <a:pt x="442849" y="351790"/>
                  </a:lnTo>
                  <a:lnTo>
                    <a:pt x="439547" y="347980"/>
                  </a:lnTo>
                  <a:lnTo>
                    <a:pt x="439547" y="340360"/>
                  </a:lnTo>
                  <a:lnTo>
                    <a:pt x="442849" y="336550"/>
                  </a:lnTo>
                  <a:lnTo>
                    <a:pt x="454152" y="336550"/>
                  </a:lnTo>
                  <a:lnTo>
                    <a:pt x="454152" y="248920"/>
                  </a:lnTo>
                  <a:close/>
                </a:path>
                <a:path extrusionOk="0" h="453389" w="454659">
                  <a:moveTo>
                    <a:pt x="43942" y="264160"/>
                  </a:moveTo>
                  <a:lnTo>
                    <a:pt x="29337" y="264160"/>
                  </a:lnTo>
                  <a:lnTo>
                    <a:pt x="29337" y="425450"/>
                  </a:lnTo>
                  <a:lnTo>
                    <a:pt x="43942" y="425450"/>
                  </a:lnTo>
                  <a:lnTo>
                    <a:pt x="43942" y="264160"/>
                  </a:lnTo>
                  <a:close/>
                </a:path>
                <a:path extrusionOk="0" h="453389" w="454659">
                  <a:moveTo>
                    <a:pt x="424815" y="264160"/>
                  </a:moveTo>
                  <a:lnTo>
                    <a:pt x="410210" y="264160"/>
                  </a:lnTo>
                  <a:lnTo>
                    <a:pt x="410210" y="425450"/>
                  </a:lnTo>
                  <a:lnTo>
                    <a:pt x="424815" y="425450"/>
                  </a:lnTo>
                  <a:lnTo>
                    <a:pt x="424815" y="264160"/>
                  </a:lnTo>
                  <a:close/>
                </a:path>
                <a:path extrusionOk="0" h="453389" w="454659">
                  <a:moveTo>
                    <a:pt x="219710" y="351790"/>
                  </a:moveTo>
                  <a:lnTo>
                    <a:pt x="58547" y="351790"/>
                  </a:lnTo>
                  <a:lnTo>
                    <a:pt x="58547" y="424180"/>
                  </a:lnTo>
                  <a:lnTo>
                    <a:pt x="219710" y="424180"/>
                  </a:lnTo>
                  <a:lnTo>
                    <a:pt x="219710" y="410210"/>
                  </a:lnTo>
                  <a:lnTo>
                    <a:pt x="73279" y="410210"/>
                  </a:lnTo>
                  <a:lnTo>
                    <a:pt x="73279" y="365760"/>
                  </a:lnTo>
                  <a:lnTo>
                    <a:pt x="219710" y="365760"/>
                  </a:lnTo>
                  <a:lnTo>
                    <a:pt x="219710" y="351790"/>
                  </a:lnTo>
                  <a:close/>
                </a:path>
                <a:path extrusionOk="0" h="453389" w="454659">
                  <a:moveTo>
                    <a:pt x="395605" y="351790"/>
                  </a:moveTo>
                  <a:lnTo>
                    <a:pt x="234442" y="351790"/>
                  </a:lnTo>
                  <a:lnTo>
                    <a:pt x="234442" y="424180"/>
                  </a:lnTo>
                  <a:lnTo>
                    <a:pt x="395605" y="424180"/>
                  </a:lnTo>
                  <a:lnTo>
                    <a:pt x="395605" y="410210"/>
                  </a:lnTo>
                  <a:lnTo>
                    <a:pt x="249047" y="410210"/>
                  </a:lnTo>
                  <a:lnTo>
                    <a:pt x="249047" y="365760"/>
                  </a:lnTo>
                  <a:lnTo>
                    <a:pt x="395605" y="365760"/>
                  </a:lnTo>
                  <a:lnTo>
                    <a:pt x="395605" y="351790"/>
                  </a:lnTo>
                  <a:close/>
                </a:path>
                <a:path extrusionOk="0" h="453389" w="454659">
                  <a:moveTo>
                    <a:pt x="182880" y="365760"/>
                  </a:moveTo>
                  <a:lnTo>
                    <a:pt x="153797" y="365760"/>
                  </a:lnTo>
                  <a:lnTo>
                    <a:pt x="162319" y="368300"/>
                  </a:lnTo>
                  <a:lnTo>
                    <a:pt x="169306" y="372110"/>
                  </a:lnTo>
                  <a:lnTo>
                    <a:pt x="174031" y="379730"/>
                  </a:lnTo>
                  <a:lnTo>
                    <a:pt x="175768" y="388620"/>
                  </a:lnTo>
                  <a:lnTo>
                    <a:pt x="174031" y="396240"/>
                  </a:lnTo>
                  <a:lnTo>
                    <a:pt x="169306" y="403860"/>
                  </a:lnTo>
                  <a:lnTo>
                    <a:pt x="162319" y="408940"/>
                  </a:lnTo>
                  <a:lnTo>
                    <a:pt x="153797" y="410210"/>
                  </a:lnTo>
                  <a:lnTo>
                    <a:pt x="182880" y="410210"/>
                  </a:lnTo>
                  <a:lnTo>
                    <a:pt x="187579" y="403860"/>
                  </a:lnTo>
                  <a:lnTo>
                    <a:pt x="190373" y="396240"/>
                  </a:lnTo>
                  <a:lnTo>
                    <a:pt x="190373" y="379730"/>
                  </a:lnTo>
                  <a:lnTo>
                    <a:pt x="187579" y="372110"/>
                  </a:lnTo>
                  <a:lnTo>
                    <a:pt x="182880" y="365760"/>
                  </a:lnTo>
                  <a:close/>
                </a:path>
                <a:path extrusionOk="0" h="453389" w="454659">
                  <a:moveTo>
                    <a:pt x="219710" y="365760"/>
                  </a:moveTo>
                  <a:lnTo>
                    <a:pt x="205105" y="365760"/>
                  </a:lnTo>
                  <a:lnTo>
                    <a:pt x="205105" y="410210"/>
                  </a:lnTo>
                  <a:lnTo>
                    <a:pt x="219710" y="410210"/>
                  </a:lnTo>
                  <a:lnTo>
                    <a:pt x="219710" y="365760"/>
                  </a:lnTo>
                  <a:close/>
                </a:path>
                <a:path extrusionOk="0" h="453389" w="454659">
                  <a:moveTo>
                    <a:pt x="358775" y="365760"/>
                  </a:moveTo>
                  <a:lnTo>
                    <a:pt x="329692" y="365760"/>
                  </a:lnTo>
                  <a:lnTo>
                    <a:pt x="338214" y="368300"/>
                  </a:lnTo>
                  <a:lnTo>
                    <a:pt x="345201" y="372110"/>
                  </a:lnTo>
                  <a:lnTo>
                    <a:pt x="349926" y="379730"/>
                  </a:lnTo>
                  <a:lnTo>
                    <a:pt x="351663" y="388620"/>
                  </a:lnTo>
                  <a:lnTo>
                    <a:pt x="349926" y="396240"/>
                  </a:lnTo>
                  <a:lnTo>
                    <a:pt x="345201" y="403860"/>
                  </a:lnTo>
                  <a:lnTo>
                    <a:pt x="338214" y="408940"/>
                  </a:lnTo>
                  <a:lnTo>
                    <a:pt x="329692" y="410210"/>
                  </a:lnTo>
                  <a:lnTo>
                    <a:pt x="358775" y="410210"/>
                  </a:lnTo>
                  <a:lnTo>
                    <a:pt x="363474" y="403860"/>
                  </a:lnTo>
                  <a:lnTo>
                    <a:pt x="366268" y="396240"/>
                  </a:lnTo>
                  <a:lnTo>
                    <a:pt x="366268" y="379730"/>
                  </a:lnTo>
                  <a:lnTo>
                    <a:pt x="363474" y="372110"/>
                  </a:lnTo>
                  <a:lnTo>
                    <a:pt x="358775" y="365760"/>
                  </a:lnTo>
                  <a:close/>
                </a:path>
                <a:path extrusionOk="0" h="453389" w="454659">
                  <a:moveTo>
                    <a:pt x="395605" y="365760"/>
                  </a:moveTo>
                  <a:lnTo>
                    <a:pt x="381000" y="365760"/>
                  </a:lnTo>
                  <a:lnTo>
                    <a:pt x="381000" y="410210"/>
                  </a:lnTo>
                  <a:lnTo>
                    <a:pt x="395605" y="410210"/>
                  </a:lnTo>
                  <a:lnTo>
                    <a:pt x="395605" y="365760"/>
                  </a:lnTo>
                  <a:close/>
                </a:path>
                <a:path extrusionOk="0" h="453389" w="454659">
                  <a:moveTo>
                    <a:pt x="157861" y="381000"/>
                  </a:moveTo>
                  <a:lnTo>
                    <a:pt x="149733" y="381000"/>
                  </a:lnTo>
                  <a:lnTo>
                    <a:pt x="146431" y="383540"/>
                  </a:lnTo>
                  <a:lnTo>
                    <a:pt x="146431" y="392430"/>
                  </a:lnTo>
                  <a:lnTo>
                    <a:pt x="149733" y="394970"/>
                  </a:lnTo>
                  <a:lnTo>
                    <a:pt x="157861" y="394970"/>
                  </a:lnTo>
                  <a:lnTo>
                    <a:pt x="161163" y="392430"/>
                  </a:lnTo>
                  <a:lnTo>
                    <a:pt x="161163" y="383540"/>
                  </a:lnTo>
                  <a:lnTo>
                    <a:pt x="157861" y="381000"/>
                  </a:lnTo>
                  <a:close/>
                </a:path>
                <a:path extrusionOk="0" h="453389" w="454659">
                  <a:moveTo>
                    <a:pt x="333629" y="381000"/>
                  </a:moveTo>
                  <a:lnTo>
                    <a:pt x="325628" y="381000"/>
                  </a:lnTo>
                  <a:lnTo>
                    <a:pt x="322325" y="383540"/>
                  </a:lnTo>
                  <a:lnTo>
                    <a:pt x="322325" y="392430"/>
                  </a:lnTo>
                  <a:lnTo>
                    <a:pt x="325628" y="394970"/>
                  </a:lnTo>
                  <a:lnTo>
                    <a:pt x="333629" y="394970"/>
                  </a:lnTo>
                  <a:lnTo>
                    <a:pt x="336931" y="392430"/>
                  </a:lnTo>
                  <a:lnTo>
                    <a:pt x="336931" y="383540"/>
                  </a:lnTo>
                  <a:lnTo>
                    <a:pt x="333629" y="381000"/>
                  </a:lnTo>
                  <a:close/>
                </a:path>
                <a:path extrusionOk="0" h="453389" w="454659">
                  <a:moveTo>
                    <a:pt x="219710" y="264160"/>
                  </a:moveTo>
                  <a:lnTo>
                    <a:pt x="58547" y="264160"/>
                  </a:lnTo>
                  <a:lnTo>
                    <a:pt x="58547" y="336550"/>
                  </a:lnTo>
                  <a:lnTo>
                    <a:pt x="219710" y="336550"/>
                  </a:lnTo>
                  <a:lnTo>
                    <a:pt x="219710" y="322580"/>
                  </a:lnTo>
                  <a:lnTo>
                    <a:pt x="73279" y="322580"/>
                  </a:lnTo>
                  <a:lnTo>
                    <a:pt x="73279" y="278130"/>
                  </a:lnTo>
                  <a:lnTo>
                    <a:pt x="219710" y="278130"/>
                  </a:lnTo>
                  <a:lnTo>
                    <a:pt x="219710" y="264160"/>
                  </a:lnTo>
                  <a:close/>
                </a:path>
                <a:path extrusionOk="0" h="453389" w="454659">
                  <a:moveTo>
                    <a:pt x="395605" y="264160"/>
                  </a:moveTo>
                  <a:lnTo>
                    <a:pt x="234442" y="264160"/>
                  </a:lnTo>
                  <a:lnTo>
                    <a:pt x="234442" y="336550"/>
                  </a:lnTo>
                  <a:lnTo>
                    <a:pt x="395605" y="336550"/>
                  </a:lnTo>
                  <a:lnTo>
                    <a:pt x="395605" y="322580"/>
                  </a:lnTo>
                  <a:lnTo>
                    <a:pt x="249047" y="322580"/>
                  </a:lnTo>
                  <a:lnTo>
                    <a:pt x="249047" y="278130"/>
                  </a:lnTo>
                  <a:lnTo>
                    <a:pt x="395605" y="278130"/>
                  </a:lnTo>
                  <a:lnTo>
                    <a:pt x="395605" y="264160"/>
                  </a:lnTo>
                  <a:close/>
                </a:path>
                <a:path extrusionOk="0" h="453389" w="454659">
                  <a:moveTo>
                    <a:pt x="182880" y="278130"/>
                  </a:moveTo>
                  <a:lnTo>
                    <a:pt x="153797" y="278130"/>
                  </a:lnTo>
                  <a:lnTo>
                    <a:pt x="162319" y="279400"/>
                  </a:lnTo>
                  <a:lnTo>
                    <a:pt x="169306" y="284480"/>
                  </a:lnTo>
                  <a:lnTo>
                    <a:pt x="174031" y="292100"/>
                  </a:lnTo>
                  <a:lnTo>
                    <a:pt x="175768" y="299720"/>
                  </a:lnTo>
                  <a:lnTo>
                    <a:pt x="174031" y="308610"/>
                  </a:lnTo>
                  <a:lnTo>
                    <a:pt x="169306" y="316230"/>
                  </a:lnTo>
                  <a:lnTo>
                    <a:pt x="162319" y="320040"/>
                  </a:lnTo>
                  <a:lnTo>
                    <a:pt x="153797" y="322580"/>
                  </a:lnTo>
                  <a:lnTo>
                    <a:pt x="182880" y="322580"/>
                  </a:lnTo>
                  <a:lnTo>
                    <a:pt x="187579" y="316230"/>
                  </a:lnTo>
                  <a:lnTo>
                    <a:pt x="190373" y="308610"/>
                  </a:lnTo>
                  <a:lnTo>
                    <a:pt x="190373" y="292100"/>
                  </a:lnTo>
                  <a:lnTo>
                    <a:pt x="187579" y="284480"/>
                  </a:lnTo>
                  <a:lnTo>
                    <a:pt x="182880" y="278130"/>
                  </a:lnTo>
                  <a:close/>
                </a:path>
                <a:path extrusionOk="0" h="453389" w="454659">
                  <a:moveTo>
                    <a:pt x="219710" y="278130"/>
                  </a:moveTo>
                  <a:lnTo>
                    <a:pt x="205105" y="278130"/>
                  </a:lnTo>
                  <a:lnTo>
                    <a:pt x="205105" y="322580"/>
                  </a:lnTo>
                  <a:lnTo>
                    <a:pt x="219710" y="322580"/>
                  </a:lnTo>
                  <a:lnTo>
                    <a:pt x="219710" y="278130"/>
                  </a:lnTo>
                  <a:close/>
                </a:path>
                <a:path extrusionOk="0" h="453389" w="454659">
                  <a:moveTo>
                    <a:pt x="358775" y="278130"/>
                  </a:moveTo>
                  <a:lnTo>
                    <a:pt x="329692" y="278130"/>
                  </a:lnTo>
                  <a:lnTo>
                    <a:pt x="338214" y="279400"/>
                  </a:lnTo>
                  <a:lnTo>
                    <a:pt x="345201" y="284480"/>
                  </a:lnTo>
                  <a:lnTo>
                    <a:pt x="349926" y="292100"/>
                  </a:lnTo>
                  <a:lnTo>
                    <a:pt x="351663" y="299720"/>
                  </a:lnTo>
                  <a:lnTo>
                    <a:pt x="349926" y="308610"/>
                  </a:lnTo>
                  <a:lnTo>
                    <a:pt x="345201" y="316230"/>
                  </a:lnTo>
                  <a:lnTo>
                    <a:pt x="338214" y="320040"/>
                  </a:lnTo>
                  <a:lnTo>
                    <a:pt x="329692" y="322580"/>
                  </a:lnTo>
                  <a:lnTo>
                    <a:pt x="358775" y="322580"/>
                  </a:lnTo>
                  <a:lnTo>
                    <a:pt x="363474" y="316230"/>
                  </a:lnTo>
                  <a:lnTo>
                    <a:pt x="366268" y="308610"/>
                  </a:lnTo>
                  <a:lnTo>
                    <a:pt x="366268" y="292100"/>
                  </a:lnTo>
                  <a:lnTo>
                    <a:pt x="363474" y="284480"/>
                  </a:lnTo>
                  <a:lnTo>
                    <a:pt x="358775" y="278130"/>
                  </a:lnTo>
                  <a:close/>
                </a:path>
                <a:path extrusionOk="0" h="453389" w="454659">
                  <a:moveTo>
                    <a:pt x="395605" y="278130"/>
                  </a:moveTo>
                  <a:lnTo>
                    <a:pt x="381000" y="278130"/>
                  </a:lnTo>
                  <a:lnTo>
                    <a:pt x="381000" y="322580"/>
                  </a:lnTo>
                  <a:lnTo>
                    <a:pt x="395605" y="322580"/>
                  </a:lnTo>
                  <a:lnTo>
                    <a:pt x="395605" y="278130"/>
                  </a:lnTo>
                  <a:close/>
                </a:path>
                <a:path extrusionOk="0" h="453389" w="454659">
                  <a:moveTo>
                    <a:pt x="157861" y="293370"/>
                  </a:moveTo>
                  <a:lnTo>
                    <a:pt x="149733" y="293370"/>
                  </a:lnTo>
                  <a:lnTo>
                    <a:pt x="146431" y="295910"/>
                  </a:lnTo>
                  <a:lnTo>
                    <a:pt x="146431" y="304800"/>
                  </a:lnTo>
                  <a:lnTo>
                    <a:pt x="149733" y="307340"/>
                  </a:lnTo>
                  <a:lnTo>
                    <a:pt x="157861" y="307340"/>
                  </a:lnTo>
                  <a:lnTo>
                    <a:pt x="161163" y="304800"/>
                  </a:lnTo>
                  <a:lnTo>
                    <a:pt x="161163" y="295910"/>
                  </a:lnTo>
                  <a:lnTo>
                    <a:pt x="157861" y="293370"/>
                  </a:lnTo>
                  <a:close/>
                </a:path>
                <a:path extrusionOk="0" h="453389" w="454659">
                  <a:moveTo>
                    <a:pt x="333629" y="293370"/>
                  </a:moveTo>
                  <a:lnTo>
                    <a:pt x="325628" y="293370"/>
                  </a:lnTo>
                  <a:lnTo>
                    <a:pt x="322325" y="295910"/>
                  </a:lnTo>
                  <a:lnTo>
                    <a:pt x="322325" y="304800"/>
                  </a:lnTo>
                  <a:lnTo>
                    <a:pt x="325628" y="307340"/>
                  </a:lnTo>
                  <a:lnTo>
                    <a:pt x="333629" y="307340"/>
                  </a:lnTo>
                  <a:lnTo>
                    <a:pt x="336931" y="304800"/>
                  </a:lnTo>
                  <a:lnTo>
                    <a:pt x="336931" y="295910"/>
                  </a:lnTo>
                  <a:lnTo>
                    <a:pt x="333629" y="293370"/>
                  </a:lnTo>
                  <a:close/>
                </a:path>
                <a:path extrusionOk="0" h="453389" w="454659">
                  <a:moveTo>
                    <a:pt x="43942" y="219710"/>
                  </a:moveTo>
                  <a:lnTo>
                    <a:pt x="29337" y="219710"/>
                  </a:lnTo>
                  <a:lnTo>
                    <a:pt x="29337" y="234950"/>
                  </a:lnTo>
                  <a:lnTo>
                    <a:pt x="43942" y="234950"/>
                  </a:lnTo>
                  <a:lnTo>
                    <a:pt x="43942" y="219710"/>
                  </a:lnTo>
                  <a:close/>
                </a:path>
                <a:path extrusionOk="0" h="453389" w="454659">
                  <a:moveTo>
                    <a:pt x="424942" y="219710"/>
                  </a:moveTo>
                  <a:lnTo>
                    <a:pt x="410210" y="219710"/>
                  </a:lnTo>
                  <a:lnTo>
                    <a:pt x="410210" y="234950"/>
                  </a:lnTo>
                  <a:lnTo>
                    <a:pt x="424942" y="234950"/>
                  </a:lnTo>
                  <a:lnTo>
                    <a:pt x="424942" y="219710"/>
                  </a:lnTo>
                  <a:close/>
                </a:path>
                <a:path extrusionOk="0" h="453389" w="454659">
                  <a:moveTo>
                    <a:pt x="454152" y="0"/>
                  </a:moveTo>
                  <a:lnTo>
                    <a:pt x="0" y="0"/>
                  </a:lnTo>
                  <a:lnTo>
                    <a:pt x="0" y="102870"/>
                  </a:lnTo>
                  <a:lnTo>
                    <a:pt x="11430" y="102870"/>
                  </a:lnTo>
                  <a:lnTo>
                    <a:pt x="14605" y="105410"/>
                  </a:lnTo>
                  <a:lnTo>
                    <a:pt x="14605" y="114300"/>
                  </a:lnTo>
                  <a:lnTo>
                    <a:pt x="11430" y="116840"/>
                  </a:lnTo>
                  <a:lnTo>
                    <a:pt x="0" y="116840"/>
                  </a:lnTo>
                  <a:lnTo>
                    <a:pt x="0" y="219710"/>
                  </a:lnTo>
                  <a:lnTo>
                    <a:pt x="454152" y="219710"/>
                  </a:lnTo>
                  <a:lnTo>
                    <a:pt x="454152" y="204470"/>
                  </a:lnTo>
                  <a:lnTo>
                    <a:pt x="14605" y="204470"/>
                  </a:lnTo>
                  <a:lnTo>
                    <a:pt x="14605" y="130810"/>
                  </a:lnTo>
                  <a:lnTo>
                    <a:pt x="20496" y="127000"/>
                  </a:lnTo>
                  <a:lnTo>
                    <a:pt x="25161" y="123190"/>
                  </a:lnTo>
                  <a:lnTo>
                    <a:pt x="28231" y="116840"/>
                  </a:lnTo>
                  <a:lnTo>
                    <a:pt x="29337" y="109220"/>
                  </a:lnTo>
                  <a:lnTo>
                    <a:pt x="28231" y="102870"/>
                  </a:lnTo>
                  <a:lnTo>
                    <a:pt x="25161" y="96520"/>
                  </a:lnTo>
                  <a:lnTo>
                    <a:pt x="20496" y="92710"/>
                  </a:lnTo>
                  <a:lnTo>
                    <a:pt x="14605" y="88900"/>
                  </a:lnTo>
                  <a:lnTo>
                    <a:pt x="14605" y="13970"/>
                  </a:lnTo>
                  <a:lnTo>
                    <a:pt x="454152" y="13970"/>
                  </a:lnTo>
                  <a:lnTo>
                    <a:pt x="454152" y="0"/>
                  </a:lnTo>
                  <a:close/>
                </a:path>
                <a:path extrusionOk="0" h="453389" w="454659">
                  <a:moveTo>
                    <a:pt x="454152" y="13970"/>
                  </a:moveTo>
                  <a:lnTo>
                    <a:pt x="439547" y="13970"/>
                  </a:lnTo>
                  <a:lnTo>
                    <a:pt x="439547" y="88900"/>
                  </a:lnTo>
                  <a:lnTo>
                    <a:pt x="431038" y="91440"/>
                  </a:lnTo>
                  <a:lnTo>
                    <a:pt x="424942" y="100330"/>
                  </a:lnTo>
                  <a:lnTo>
                    <a:pt x="424942" y="109220"/>
                  </a:lnTo>
                  <a:lnTo>
                    <a:pt x="426027" y="116840"/>
                  </a:lnTo>
                  <a:lnTo>
                    <a:pt x="429053" y="123190"/>
                  </a:lnTo>
                  <a:lnTo>
                    <a:pt x="433675" y="127000"/>
                  </a:lnTo>
                  <a:lnTo>
                    <a:pt x="439547" y="130810"/>
                  </a:lnTo>
                  <a:lnTo>
                    <a:pt x="439547" y="204470"/>
                  </a:lnTo>
                  <a:lnTo>
                    <a:pt x="454152" y="204470"/>
                  </a:lnTo>
                  <a:lnTo>
                    <a:pt x="454152" y="116840"/>
                  </a:lnTo>
                  <a:lnTo>
                    <a:pt x="442849" y="116840"/>
                  </a:lnTo>
                  <a:lnTo>
                    <a:pt x="439547" y="114300"/>
                  </a:lnTo>
                  <a:lnTo>
                    <a:pt x="439547" y="105410"/>
                  </a:lnTo>
                  <a:lnTo>
                    <a:pt x="442849" y="102870"/>
                  </a:lnTo>
                  <a:lnTo>
                    <a:pt x="454152" y="102870"/>
                  </a:lnTo>
                  <a:lnTo>
                    <a:pt x="454152" y="13970"/>
                  </a:lnTo>
                  <a:close/>
                </a:path>
                <a:path extrusionOk="0" h="453389" w="454659">
                  <a:moveTo>
                    <a:pt x="43942" y="29210"/>
                  </a:moveTo>
                  <a:lnTo>
                    <a:pt x="29337" y="29210"/>
                  </a:lnTo>
                  <a:lnTo>
                    <a:pt x="29337" y="190500"/>
                  </a:lnTo>
                  <a:lnTo>
                    <a:pt x="43942" y="190500"/>
                  </a:lnTo>
                  <a:lnTo>
                    <a:pt x="43942" y="29210"/>
                  </a:lnTo>
                  <a:close/>
                </a:path>
                <a:path extrusionOk="0" h="453389" w="454659">
                  <a:moveTo>
                    <a:pt x="219710" y="116840"/>
                  </a:moveTo>
                  <a:lnTo>
                    <a:pt x="58547" y="116840"/>
                  </a:lnTo>
                  <a:lnTo>
                    <a:pt x="58547" y="190500"/>
                  </a:lnTo>
                  <a:lnTo>
                    <a:pt x="219710" y="190500"/>
                  </a:lnTo>
                  <a:lnTo>
                    <a:pt x="219710" y="175260"/>
                  </a:lnTo>
                  <a:lnTo>
                    <a:pt x="73279" y="175260"/>
                  </a:lnTo>
                  <a:lnTo>
                    <a:pt x="73279" y="132080"/>
                  </a:lnTo>
                  <a:lnTo>
                    <a:pt x="219710" y="132080"/>
                  </a:lnTo>
                  <a:lnTo>
                    <a:pt x="219710" y="116840"/>
                  </a:lnTo>
                  <a:close/>
                </a:path>
                <a:path extrusionOk="0" h="453389" w="454659">
                  <a:moveTo>
                    <a:pt x="395605" y="116840"/>
                  </a:moveTo>
                  <a:lnTo>
                    <a:pt x="234442" y="116840"/>
                  </a:lnTo>
                  <a:lnTo>
                    <a:pt x="234442" y="190500"/>
                  </a:lnTo>
                  <a:lnTo>
                    <a:pt x="395605" y="190500"/>
                  </a:lnTo>
                  <a:lnTo>
                    <a:pt x="395605" y="175260"/>
                  </a:lnTo>
                  <a:lnTo>
                    <a:pt x="249047" y="175260"/>
                  </a:lnTo>
                  <a:lnTo>
                    <a:pt x="249047" y="132080"/>
                  </a:lnTo>
                  <a:lnTo>
                    <a:pt x="395605" y="132080"/>
                  </a:lnTo>
                  <a:lnTo>
                    <a:pt x="395605" y="116840"/>
                  </a:lnTo>
                  <a:close/>
                </a:path>
                <a:path extrusionOk="0" h="453389" w="454659">
                  <a:moveTo>
                    <a:pt x="424815" y="29210"/>
                  </a:moveTo>
                  <a:lnTo>
                    <a:pt x="410210" y="29210"/>
                  </a:lnTo>
                  <a:lnTo>
                    <a:pt x="410210" y="190500"/>
                  </a:lnTo>
                  <a:lnTo>
                    <a:pt x="424815" y="190500"/>
                  </a:lnTo>
                  <a:lnTo>
                    <a:pt x="424815" y="29210"/>
                  </a:lnTo>
                  <a:close/>
                </a:path>
                <a:path extrusionOk="0" h="453389" w="454659">
                  <a:moveTo>
                    <a:pt x="182880" y="132080"/>
                  </a:moveTo>
                  <a:lnTo>
                    <a:pt x="153797" y="132080"/>
                  </a:lnTo>
                  <a:lnTo>
                    <a:pt x="162319" y="133350"/>
                  </a:lnTo>
                  <a:lnTo>
                    <a:pt x="169306" y="138430"/>
                  </a:lnTo>
                  <a:lnTo>
                    <a:pt x="174031" y="144780"/>
                  </a:lnTo>
                  <a:lnTo>
                    <a:pt x="175768" y="153670"/>
                  </a:lnTo>
                  <a:lnTo>
                    <a:pt x="174031" y="162560"/>
                  </a:lnTo>
                  <a:lnTo>
                    <a:pt x="169306" y="168910"/>
                  </a:lnTo>
                  <a:lnTo>
                    <a:pt x="162319" y="173990"/>
                  </a:lnTo>
                  <a:lnTo>
                    <a:pt x="153797" y="175260"/>
                  </a:lnTo>
                  <a:lnTo>
                    <a:pt x="182880" y="175260"/>
                  </a:lnTo>
                  <a:lnTo>
                    <a:pt x="187579" y="168910"/>
                  </a:lnTo>
                  <a:lnTo>
                    <a:pt x="190373" y="162560"/>
                  </a:lnTo>
                  <a:lnTo>
                    <a:pt x="190373" y="146050"/>
                  </a:lnTo>
                  <a:lnTo>
                    <a:pt x="187579" y="137160"/>
                  </a:lnTo>
                  <a:lnTo>
                    <a:pt x="182880" y="132080"/>
                  </a:lnTo>
                  <a:close/>
                </a:path>
                <a:path extrusionOk="0" h="453389" w="454659">
                  <a:moveTo>
                    <a:pt x="219710" y="132080"/>
                  </a:moveTo>
                  <a:lnTo>
                    <a:pt x="205105" y="132080"/>
                  </a:lnTo>
                  <a:lnTo>
                    <a:pt x="205105" y="175260"/>
                  </a:lnTo>
                  <a:lnTo>
                    <a:pt x="219710" y="175260"/>
                  </a:lnTo>
                  <a:lnTo>
                    <a:pt x="219710" y="132080"/>
                  </a:lnTo>
                  <a:close/>
                </a:path>
                <a:path extrusionOk="0" h="453389" w="454659">
                  <a:moveTo>
                    <a:pt x="358775" y="132080"/>
                  </a:moveTo>
                  <a:lnTo>
                    <a:pt x="329692" y="132080"/>
                  </a:lnTo>
                  <a:lnTo>
                    <a:pt x="338214" y="133350"/>
                  </a:lnTo>
                  <a:lnTo>
                    <a:pt x="345201" y="138430"/>
                  </a:lnTo>
                  <a:lnTo>
                    <a:pt x="349926" y="144780"/>
                  </a:lnTo>
                  <a:lnTo>
                    <a:pt x="351663" y="153670"/>
                  </a:lnTo>
                  <a:lnTo>
                    <a:pt x="349926" y="162560"/>
                  </a:lnTo>
                  <a:lnTo>
                    <a:pt x="345201" y="168910"/>
                  </a:lnTo>
                  <a:lnTo>
                    <a:pt x="338214" y="173990"/>
                  </a:lnTo>
                  <a:lnTo>
                    <a:pt x="329692" y="175260"/>
                  </a:lnTo>
                  <a:lnTo>
                    <a:pt x="358775" y="175260"/>
                  </a:lnTo>
                  <a:lnTo>
                    <a:pt x="363474" y="168910"/>
                  </a:lnTo>
                  <a:lnTo>
                    <a:pt x="366268" y="162560"/>
                  </a:lnTo>
                  <a:lnTo>
                    <a:pt x="366268" y="146050"/>
                  </a:lnTo>
                  <a:lnTo>
                    <a:pt x="363474" y="137160"/>
                  </a:lnTo>
                  <a:lnTo>
                    <a:pt x="358775" y="132080"/>
                  </a:lnTo>
                  <a:close/>
                </a:path>
                <a:path extrusionOk="0" h="453389" w="454659">
                  <a:moveTo>
                    <a:pt x="395605" y="132080"/>
                  </a:moveTo>
                  <a:lnTo>
                    <a:pt x="381000" y="132080"/>
                  </a:lnTo>
                  <a:lnTo>
                    <a:pt x="381000" y="175260"/>
                  </a:lnTo>
                  <a:lnTo>
                    <a:pt x="395605" y="175260"/>
                  </a:lnTo>
                  <a:lnTo>
                    <a:pt x="395605" y="132080"/>
                  </a:lnTo>
                  <a:close/>
                </a:path>
                <a:path extrusionOk="0" h="453389" w="454659">
                  <a:moveTo>
                    <a:pt x="157861" y="146050"/>
                  </a:moveTo>
                  <a:lnTo>
                    <a:pt x="149733" y="146050"/>
                  </a:lnTo>
                  <a:lnTo>
                    <a:pt x="146431" y="149860"/>
                  </a:lnTo>
                  <a:lnTo>
                    <a:pt x="146431" y="157480"/>
                  </a:lnTo>
                  <a:lnTo>
                    <a:pt x="149733" y="161290"/>
                  </a:lnTo>
                  <a:lnTo>
                    <a:pt x="157861" y="161290"/>
                  </a:lnTo>
                  <a:lnTo>
                    <a:pt x="161163" y="157480"/>
                  </a:lnTo>
                  <a:lnTo>
                    <a:pt x="161163" y="149860"/>
                  </a:lnTo>
                  <a:lnTo>
                    <a:pt x="157861" y="146050"/>
                  </a:lnTo>
                  <a:close/>
                </a:path>
                <a:path extrusionOk="0" h="453389" w="454659">
                  <a:moveTo>
                    <a:pt x="333629" y="146050"/>
                  </a:moveTo>
                  <a:lnTo>
                    <a:pt x="325628" y="146050"/>
                  </a:lnTo>
                  <a:lnTo>
                    <a:pt x="322325" y="149860"/>
                  </a:lnTo>
                  <a:lnTo>
                    <a:pt x="322325" y="157480"/>
                  </a:lnTo>
                  <a:lnTo>
                    <a:pt x="325628" y="161290"/>
                  </a:lnTo>
                  <a:lnTo>
                    <a:pt x="333629" y="161290"/>
                  </a:lnTo>
                  <a:lnTo>
                    <a:pt x="336931" y="157480"/>
                  </a:lnTo>
                  <a:lnTo>
                    <a:pt x="336931" y="149860"/>
                  </a:lnTo>
                  <a:lnTo>
                    <a:pt x="333629" y="146050"/>
                  </a:lnTo>
                  <a:close/>
                </a:path>
                <a:path extrusionOk="0" h="453389" w="454659">
                  <a:moveTo>
                    <a:pt x="219710" y="29210"/>
                  </a:moveTo>
                  <a:lnTo>
                    <a:pt x="58547" y="29210"/>
                  </a:lnTo>
                  <a:lnTo>
                    <a:pt x="58547" y="102870"/>
                  </a:lnTo>
                  <a:lnTo>
                    <a:pt x="219710" y="102870"/>
                  </a:lnTo>
                  <a:lnTo>
                    <a:pt x="219710" y="87630"/>
                  </a:lnTo>
                  <a:lnTo>
                    <a:pt x="73279" y="87630"/>
                  </a:lnTo>
                  <a:lnTo>
                    <a:pt x="73279" y="44450"/>
                  </a:lnTo>
                  <a:lnTo>
                    <a:pt x="219710" y="44450"/>
                  </a:lnTo>
                  <a:lnTo>
                    <a:pt x="219710" y="29210"/>
                  </a:lnTo>
                  <a:close/>
                </a:path>
                <a:path extrusionOk="0" h="453389" w="454659">
                  <a:moveTo>
                    <a:pt x="395605" y="29210"/>
                  </a:moveTo>
                  <a:lnTo>
                    <a:pt x="234442" y="29210"/>
                  </a:lnTo>
                  <a:lnTo>
                    <a:pt x="234442" y="102870"/>
                  </a:lnTo>
                  <a:lnTo>
                    <a:pt x="395605" y="102870"/>
                  </a:lnTo>
                  <a:lnTo>
                    <a:pt x="395605" y="87630"/>
                  </a:lnTo>
                  <a:lnTo>
                    <a:pt x="249047" y="87630"/>
                  </a:lnTo>
                  <a:lnTo>
                    <a:pt x="249047" y="44450"/>
                  </a:lnTo>
                  <a:lnTo>
                    <a:pt x="395605" y="44450"/>
                  </a:lnTo>
                  <a:lnTo>
                    <a:pt x="395605" y="29210"/>
                  </a:lnTo>
                  <a:close/>
                </a:path>
                <a:path extrusionOk="0" h="453389" w="454659">
                  <a:moveTo>
                    <a:pt x="182880" y="44450"/>
                  </a:moveTo>
                  <a:lnTo>
                    <a:pt x="153797" y="44450"/>
                  </a:lnTo>
                  <a:lnTo>
                    <a:pt x="162319" y="45720"/>
                  </a:lnTo>
                  <a:lnTo>
                    <a:pt x="169306" y="50800"/>
                  </a:lnTo>
                  <a:lnTo>
                    <a:pt x="174031" y="57150"/>
                  </a:lnTo>
                  <a:lnTo>
                    <a:pt x="175768" y="66040"/>
                  </a:lnTo>
                  <a:lnTo>
                    <a:pt x="174031" y="74930"/>
                  </a:lnTo>
                  <a:lnTo>
                    <a:pt x="169306" y="81280"/>
                  </a:lnTo>
                  <a:lnTo>
                    <a:pt x="162319" y="86360"/>
                  </a:lnTo>
                  <a:lnTo>
                    <a:pt x="153797" y="87630"/>
                  </a:lnTo>
                  <a:lnTo>
                    <a:pt x="182880" y="87630"/>
                  </a:lnTo>
                  <a:lnTo>
                    <a:pt x="187579" y="81280"/>
                  </a:lnTo>
                  <a:lnTo>
                    <a:pt x="190373" y="73660"/>
                  </a:lnTo>
                  <a:lnTo>
                    <a:pt x="190373" y="57150"/>
                  </a:lnTo>
                  <a:lnTo>
                    <a:pt x="187579" y="49530"/>
                  </a:lnTo>
                  <a:lnTo>
                    <a:pt x="182880" y="44450"/>
                  </a:lnTo>
                  <a:close/>
                </a:path>
                <a:path extrusionOk="0" h="453389" w="454659">
                  <a:moveTo>
                    <a:pt x="219710" y="44450"/>
                  </a:moveTo>
                  <a:lnTo>
                    <a:pt x="205105" y="44450"/>
                  </a:lnTo>
                  <a:lnTo>
                    <a:pt x="205105" y="87630"/>
                  </a:lnTo>
                  <a:lnTo>
                    <a:pt x="219710" y="87630"/>
                  </a:lnTo>
                  <a:lnTo>
                    <a:pt x="219710" y="44450"/>
                  </a:lnTo>
                  <a:close/>
                </a:path>
                <a:path extrusionOk="0" h="453389" w="454659">
                  <a:moveTo>
                    <a:pt x="358775" y="44450"/>
                  </a:moveTo>
                  <a:lnTo>
                    <a:pt x="329692" y="44450"/>
                  </a:lnTo>
                  <a:lnTo>
                    <a:pt x="338214" y="45720"/>
                  </a:lnTo>
                  <a:lnTo>
                    <a:pt x="345201" y="50800"/>
                  </a:lnTo>
                  <a:lnTo>
                    <a:pt x="349926" y="57150"/>
                  </a:lnTo>
                  <a:lnTo>
                    <a:pt x="351663" y="66040"/>
                  </a:lnTo>
                  <a:lnTo>
                    <a:pt x="349926" y="74930"/>
                  </a:lnTo>
                  <a:lnTo>
                    <a:pt x="345201" y="81280"/>
                  </a:lnTo>
                  <a:lnTo>
                    <a:pt x="338214" y="86360"/>
                  </a:lnTo>
                  <a:lnTo>
                    <a:pt x="329692" y="87630"/>
                  </a:lnTo>
                  <a:lnTo>
                    <a:pt x="358775" y="87630"/>
                  </a:lnTo>
                  <a:lnTo>
                    <a:pt x="363474" y="81280"/>
                  </a:lnTo>
                  <a:lnTo>
                    <a:pt x="366268" y="73660"/>
                  </a:lnTo>
                  <a:lnTo>
                    <a:pt x="366268" y="57150"/>
                  </a:lnTo>
                  <a:lnTo>
                    <a:pt x="363474" y="49530"/>
                  </a:lnTo>
                  <a:lnTo>
                    <a:pt x="358775" y="44450"/>
                  </a:lnTo>
                  <a:close/>
                </a:path>
                <a:path extrusionOk="0" h="453389" w="454659">
                  <a:moveTo>
                    <a:pt x="395605" y="44450"/>
                  </a:moveTo>
                  <a:lnTo>
                    <a:pt x="381000" y="44450"/>
                  </a:lnTo>
                  <a:lnTo>
                    <a:pt x="381000" y="87630"/>
                  </a:lnTo>
                  <a:lnTo>
                    <a:pt x="395605" y="87630"/>
                  </a:lnTo>
                  <a:lnTo>
                    <a:pt x="395605" y="44450"/>
                  </a:lnTo>
                  <a:close/>
                </a:path>
                <a:path extrusionOk="0" h="453389" w="454659">
                  <a:moveTo>
                    <a:pt x="157861" y="58420"/>
                  </a:moveTo>
                  <a:lnTo>
                    <a:pt x="149733" y="58420"/>
                  </a:lnTo>
                  <a:lnTo>
                    <a:pt x="146431" y="62230"/>
                  </a:lnTo>
                  <a:lnTo>
                    <a:pt x="146431" y="69850"/>
                  </a:lnTo>
                  <a:lnTo>
                    <a:pt x="149733" y="73660"/>
                  </a:lnTo>
                  <a:lnTo>
                    <a:pt x="157861" y="73660"/>
                  </a:lnTo>
                  <a:lnTo>
                    <a:pt x="161163" y="69850"/>
                  </a:lnTo>
                  <a:lnTo>
                    <a:pt x="161163" y="62230"/>
                  </a:lnTo>
                  <a:lnTo>
                    <a:pt x="157861" y="58420"/>
                  </a:lnTo>
                  <a:close/>
                </a:path>
                <a:path extrusionOk="0" h="453389" w="454659">
                  <a:moveTo>
                    <a:pt x="333629" y="58420"/>
                  </a:moveTo>
                  <a:lnTo>
                    <a:pt x="325628" y="58420"/>
                  </a:lnTo>
                  <a:lnTo>
                    <a:pt x="322325" y="62230"/>
                  </a:lnTo>
                  <a:lnTo>
                    <a:pt x="322325" y="69850"/>
                  </a:lnTo>
                  <a:lnTo>
                    <a:pt x="325628" y="73660"/>
                  </a:lnTo>
                  <a:lnTo>
                    <a:pt x="333629" y="73660"/>
                  </a:lnTo>
                  <a:lnTo>
                    <a:pt x="336931" y="69850"/>
                  </a:lnTo>
                  <a:lnTo>
                    <a:pt x="336931" y="62230"/>
                  </a:lnTo>
                  <a:lnTo>
                    <a:pt x="333629" y="58420"/>
                  </a:lnTo>
                  <a:close/>
                </a:path>
              </a:pathLst>
            </a:custGeom>
            <a:solidFill>
              <a:schemeClr val="dk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7" name="Google Shape;187;p10"/>
            <p:cNvSpPr/>
            <p:nvPr/>
          </p:nvSpPr>
          <p:spPr>
            <a:xfrm>
              <a:off x="3935794" y="4111657"/>
              <a:ext cx="346452" cy="356829"/>
            </a:xfrm>
            <a:custGeom>
              <a:rect b="b" l="l" r="r" t="t"/>
              <a:pathLst>
                <a:path extrusionOk="0" h="428625" w="382905">
                  <a:moveTo>
                    <a:pt x="357505" y="294513"/>
                  </a:moveTo>
                  <a:lnTo>
                    <a:pt x="25018" y="294513"/>
                  </a:lnTo>
                  <a:lnTo>
                    <a:pt x="15269" y="296495"/>
                  </a:lnTo>
                  <a:lnTo>
                    <a:pt x="7318" y="301894"/>
                  </a:lnTo>
                  <a:lnTo>
                    <a:pt x="1962" y="309889"/>
                  </a:lnTo>
                  <a:lnTo>
                    <a:pt x="0" y="319658"/>
                  </a:lnTo>
                  <a:lnTo>
                    <a:pt x="0" y="403097"/>
                  </a:lnTo>
                  <a:lnTo>
                    <a:pt x="1962" y="412867"/>
                  </a:lnTo>
                  <a:lnTo>
                    <a:pt x="7318" y="420862"/>
                  </a:lnTo>
                  <a:lnTo>
                    <a:pt x="15269" y="426261"/>
                  </a:lnTo>
                  <a:lnTo>
                    <a:pt x="25018" y="428244"/>
                  </a:lnTo>
                  <a:lnTo>
                    <a:pt x="357505" y="428244"/>
                  </a:lnTo>
                  <a:lnTo>
                    <a:pt x="367200" y="426261"/>
                  </a:lnTo>
                  <a:lnTo>
                    <a:pt x="375158" y="420862"/>
                  </a:lnTo>
                  <a:lnTo>
                    <a:pt x="379424" y="414527"/>
                  </a:lnTo>
                  <a:lnTo>
                    <a:pt x="18795" y="414527"/>
                  </a:lnTo>
                  <a:lnTo>
                    <a:pt x="13715" y="409447"/>
                  </a:lnTo>
                  <a:lnTo>
                    <a:pt x="13715" y="313435"/>
                  </a:lnTo>
                  <a:lnTo>
                    <a:pt x="18795" y="308228"/>
                  </a:lnTo>
                  <a:lnTo>
                    <a:pt x="379424" y="308228"/>
                  </a:lnTo>
                  <a:lnTo>
                    <a:pt x="375158" y="301894"/>
                  </a:lnTo>
                  <a:lnTo>
                    <a:pt x="367200" y="296495"/>
                  </a:lnTo>
                  <a:lnTo>
                    <a:pt x="357505" y="294513"/>
                  </a:lnTo>
                  <a:close/>
                </a:path>
                <a:path extrusionOk="0" h="428625" w="382905">
                  <a:moveTo>
                    <a:pt x="379424" y="308228"/>
                  </a:moveTo>
                  <a:lnTo>
                    <a:pt x="363727" y="308228"/>
                  </a:lnTo>
                  <a:lnTo>
                    <a:pt x="368807" y="313435"/>
                  </a:lnTo>
                  <a:lnTo>
                    <a:pt x="368807" y="409447"/>
                  </a:lnTo>
                  <a:lnTo>
                    <a:pt x="363727" y="414527"/>
                  </a:lnTo>
                  <a:lnTo>
                    <a:pt x="379424" y="414527"/>
                  </a:lnTo>
                  <a:lnTo>
                    <a:pt x="380543" y="412867"/>
                  </a:lnTo>
                  <a:lnTo>
                    <a:pt x="382524" y="403097"/>
                  </a:lnTo>
                  <a:lnTo>
                    <a:pt x="382524" y="319658"/>
                  </a:lnTo>
                  <a:lnTo>
                    <a:pt x="380543" y="309889"/>
                  </a:lnTo>
                  <a:lnTo>
                    <a:pt x="379424" y="308228"/>
                  </a:lnTo>
                  <a:close/>
                </a:path>
                <a:path extrusionOk="0" h="428625" w="382905">
                  <a:moveTo>
                    <a:pt x="233806" y="340994"/>
                  </a:moveTo>
                  <a:lnTo>
                    <a:pt x="57657" y="340994"/>
                  </a:lnTo>
                  <a:lnTo>
                    <a:pt x="54737" y="343915"/>
                  </a:lnTo>
                  <a:lnTo>
                    <a:pt x="54737" y="378840"/>
                  </a:lnTo>
                  <a:lnTo>
                    <a:pt x="57657" y="381888"/>
                  </a:lnTo>
                  <a:lnTo>
                    <a:pt x="65278" y="381888"/>
                  </a:lnTo>
                  <a:lnTo>
                    <a:pt x="68325" y="378840"/>
                  </a:lnTo>
                  <a:lnTo>
                    <a:pt x="68325" y="354583"/>
                  </a:lnTo>
                  <a:lnTo>
                    <a:pt x="236855" y="354583"/>
                  </a:lnTo>
                  <a:lnTo>
                    <a:pt x="236855" y="343915"/>
                  </a:lnTo>
                  <a:lnTo>
                    <a:pt x="233806" y="340994"/>
                  </a:lnTo>
                  <a:close/>
                </a:path>
                <a:path extrusionOk="0" h="428625" w="382905">
                  <a:moveTo>
                    <a:pt x="236855" y="354583"/>
                  </a:moveTo>
                  <a:lnTo>
                    <a:pt x="223138" y="354583"/>
                  </a:lnTo>
                  <a:lnTo>
                    <a:pt x="223138" y="378840"/>
                  </a:lnTo>
                  <a:lnTo>
                    <a:pt x="226187" y="381888"/>
                  </a:lnTo>
                  <a:lnTo>
                    <a:pt x="233806" y="381888"/>
                  </a:lnTo>
                  <a:lnTo>
                    <a:pt x="236855" y="378840"/>
                  </a:lnTo>
                  <a:lnTo>
                    <a:pt x="236855" y="354583"/>
                  </a:lnTo>
                  <a:close/>
                </a:path>
                <a:path extrusionOk="0" h="428625" w="382905">
                  <a:moveTo>
                    <a:pt x="265556" y="340994"/>
                  </a:moveTo>
                  <a:lnTo>
                    <a:pt x="258063" y="340994"/>
                  </a:lnTo>
                  <a:lnTo>
                    <a:pt x="255015" y="343915"/>
                  </a:lnTo>
                  <a:lnTo>
                    <a:pt x="255015" y="378840"/>
                  </a:lnTo>
                  <a:lnTo>
                    <a:pt x="258063" y="381888"/>
                  </a:lnTo>
                  <a:lnTo>
                    <a:pt x="265556" y="381888"/>
                  </a:lnTo>
                  <a:lnTo>
                    <a:pt x="268605" y="378840"/>
                  </a:lnTo>
                  <a:lnTo>
                    <a:pt x="268605" y="343915"/>
                  </a:lnTo>
                  <a:lnTo>
                    <a:pt x="265556" y="340994"/>
                  </a:lnTo>
                  <a:close/>
                </a:path>
                <a:path extrusionOk="0" h="428625" w="382905">
                  <a:moveTo>
                    <a:pt x="307339" y="340994"/>
                  </a:moveTo>
                  <a:lnTo>
                    <a:pt x="299376" y="342598"/>
                  </a:lnTo>
                  <a:lnTo>
                    <a:pt x="292877" y="346963"/>
                  </a:lnTo>
                  <a:lnTo>
                    <a:pt x="288498" y="353425"/>
                  </a:lnTo>
                  <a:lnTo>
                    <a:pt x="286893" y="361314"/>
                  </a:lnTo>
                  <a:lnTo>
                    <a:pt x="288498" y="369351"/>
                  </a:lnTo>
                  <a:lnTo>
                    <a:pt x="292877" y="375888"/>
                  </a:lnTo>
                  <a:lnTo>
                    <a:pt x="299376" y="380281"/>
                  </a:lnTo>
                  <a:lnTo>
                    <a:pt x="307339" y="381888"/>
                  </a:lnTo>
                  <a:lnTo>
                    <a:pt x="315303" y="380281"/>
                  </a:lnTo>
                  <a:lnTo>
                    <a:pt x="321802" y="375888"/>
                  </a:lnTo>
                  <a:lnTo>
                    <a:pt x="326181" y="369351"/>
                  </a:lnTo>
                  <a:lnTo>
                    <a:pt x="326417" y="368172"/>
                  </a:lnTo>
                  <a:lnTo>
                    <a:pt x="303530" y="368172"/>
                  </a:lnTo>
                  <a:lnTo>
                    <a:pt x="300481" y="365251"/>
                  </a:lnTo>
                  <a:lnTo>
                    <a:pt x="300481" y="357631"/>
                  </a:lnTo>
                  <a:lnTo>
                    <a:pt x="303530" y="354583"/>
                  </a:lnTo>
                  <a:lnTo>
                    <a:pt x="326417" y="354583"/>
                  </a:lnTo>
                  <a:lnTo>
                    <a:pt x="326181" y="353425"/>
                  </a:lnTo>
                  <a:lnTo>
                    <a:pt x="321802" y="346963"/>
                  </a:lnTo>
                  <a:lnTo>
                    <a:pt x="315303" y="342598"/>
                  </a:lnTo>
                  <a:lnTo>
                    <a:pt x="307339" y="340994"/>
                  </a:lnTo>
                  <a:close/>
                </a:path>
                <a:path extrusionOk="0" h="428625" w="382905">
                  <a:moveTo>
                    <a:pt x="326417" y="354583"/>
                  </a:moveTo>
                  <a:lnTo>
                    <a:pt x="311150" y="354583"/>
                  </a:lnTo>
                  <a:lnTo>
                    <a:pt x="314198" y="357631"/>
                  </a:lnTo>
                  <a:lnTo>
                    <a:pt x="314198" y="365251"/>
                  </a:lnTo>
                  <a:lnTo>
                    <a:pt x="311150" y="368172"/>
                  </a:lnTo>
                  <a:lnTo>
                    <a:pt x="326417" y="368172"/>
                  </a:lnTo>
                  <a:lnTo>
                    <a:pt x="327787" y="361314"/>
                  </a:lnTo>
                  <a:lnTo>
                    <a:pt x="326417" y="354583"/>
                  </a:lnTo>
                  <a:close/>
                </a:path>
                <a:path extrusionOk="0" h="428625" w="382905">
                  <a:moveTo>
                    <a:pt x="357505" y="147319"/>
                  </a:moveTo>
                  <a:lnTo>
                    <a:pt x="25018" y="147319"/>
                  </a:lnTo>
                  <a:lnTo>
                    <a:pt x="15269" y="149282"/>
                  </a:lnTo>
                  <a:lnTo>
                    <a:pt x="7318" y="154638"/>
                  </a:lnTo>
                  <a:lnTo>
                    <a:pt x="1962" y="162589"/>
                  </a:lnTo>
                  <a:lnTo>
                    <a:pt x="0" y="172338"/>
                  </a:lnTo>
                  <a:lnTo>
                    <a:pt x="0" y="255904"/>
                  </a:lnTo>
                  <a:lnTo>
                    <a:pt x="1962" y="265600"/>
                  </a:lnTo>
                  <a:lnTo>
                    <a:pt x="7318" y="273557"/>
                  </a:lnTo>
                  <a:lnTo>
                    <a:pt x="15269" y="278943"/>
                  </a:lnTo>
                  <a:lnTo>
                    <a:pt x="25018" y="280924"/>
                  </a:lnTo>
                  <a:lnTo>
                    <a:pt x="65278" y="280924"/>
                  </a:lnTo>
                  <a:lnTo>
                    <a:pt x="68325" y="277875"/>
                  </a:lnTo>
                  <a:lnTo>
                    <a:pt x="68325" y="270256"/>
                  </a:lnTo>
                  <a:lnTo>
                    <a:pt x="65278" y="267334"/>
                  </a:lnTo>
                  <a:lnTo>
                    <a:pt x="18795" y="267334"/>
                  </a:lnTo>
                  <a:lnTo>
                    <a:pt x="13715" y="262127"/>
                  </a:lnTo>
                  <a:lnTo>
                    <a:pt x="13715" y="165988"/>
                  </a:lnTo>
                  <a:lnTo>
                    <a:pt x="18795" y="160908"/>
                  </a:lnTo>
                  <a:lnTo>
                    <a:pt x="379405" y="160908"/>
                  </a:lnTo>
                  <a:lnTo>
                    <a:pt x="375158" y="154638"/>
                  </a:lnTo>
                  <a:lnTo>
                    <a:pt x="367200" y="149282"/>
                  </a:lnTo>
                  <a:lnTo>
                    <a:pt x="357505" y="147319"/>
                  </a:lnTo>
                  <a:close/>
                </a:path>
                <a:path extrusionOk="0" h="428625" w="382905">
                  <a:moveTo>
                    <a:pt x="379405" y="160908"/>
                  </a:moveTo>
                  <a:lnTo>
                    <a:pt x="363727" y="160908"/>
                  </a:lnTo>
                  <a:lnTo>
                    <a:pt x="368807" y="165988"/>
                  </a:lnTo>
                  <a:lnTo>
                    <a:pt x="368807" y="262127"/>
                  </a:lnTo>
                  <a:lnTo>
                    <a:pt x="363727" y="267334"/>
                  </a:lnTo>
                  <a:lnTo>
                    <a:pt x="84962" y="267334"/>
                  </a:lnTo>
                  <a:lnTo>
                    <a:pt x="81915" y="270256"/>
                  </a:lnTo>
                  <a:lnTo>
                    <a:pt x="81915" y="277875"/>
                  </a:lnTo>
                  <a:lnTo>
                    <a:pt x="84962" y="280924"/>
                  </a:lnTo>
                  <a:lnTo>
                    <a:pt x="357505" y="280924"/>
                  </a:lnTo>
                  <a:lnTo>
                    <a:pt x="367200" y="278943"/>
                  </a:lnTo>
                  <a:lnTo>
                    <a:pt x="375158" y="273557"/>
                  </a:lnTo>
                  <a:lnTo>
                    <a:pt x="380543" y="265600"/>
                  </a:lnTo>
                  <a:lnTo>
                    <a:pt x="382524" y="255904"/>
                  </a:lnTo>
                  <a:lnTo>
                    <a:pt x="382524" y="172338"/>
                  </a:lnTo>
                  <a:lnTo>
                    <a:pt x="380543" y="162589"/>
                  </a:lnTo>
                  <a:lnTo>
                    <a:pt x="379405" y="160908"/>
                  </a:lnTo>
                  <a:close/>
                </a:path>
                <a:path extrusionOk="0" h="428625" w="382905">
                  <a:moveTo>
                    <a:pt x="233806" y="193675"/>
                  </a:moveTo>
                  <a:lnTo>
                    <a:pt x="57657" y="193675"/>
                  </a:lnTo>
                  <a:lnTo>
                    <a:pt x="54737" y="196722"/>
                  </a:lnTo>
                  <a:lnTo>
                    <a:pt x="54737" y="231520"/>
                  </a:lnTo>
                  <a:lnTo>
                    <a:pt x="57657" y="234569"/>
                  </a:lnTo>
                  <a:lnTo>
                    <a:pt x="65278" y="234569"/>
                  </a:lnTo>
                  <a:lnTo>
                    <a:pt x="68325" y="231520"/>
                  </a:lnTo>
                  <a:lnTo>
                    <a:pt x="68325" y="207263"/>
                  </a:lnTo>
                  <a:lnTo>
                    <a:pt x="236855" y="207263"/>
                  </a:lnTo>
                  <a:lnTo>
                    <a:pt x="236855" y="196722"/>
                  </a:lnTo>
                  <a:lnTo>
                    <a:pt x="233806" y="193675"/>
                  </a:lnTo>
                  <a:close/>
                </a:path>
                <a:path extrusionOk="0" h="428625" w="382905">
                  <a:moveTo>
                    <a:pt x="236855" y="207263"/>
                  </a:moveTo>
                  <a:lnTo>
                    <a:pt x="223138" y="207263"/>
                  </a:lnTo>
                  <a:lnTo>
                    <a:pt x="223138" y="231520"/>
                  </a:lnTo>
                  <a:lnTo>
                    <a:pt x="226187" y="234569"/>
                  </a:lnTo>
                  <a:lnTo>
                    <a:pt x="233806" y="234569"/>
                  </a:lnTo>
                  <a:lnTo>
                    <a:pt x="236855" y="231520"/>
                  </a:lnTo>
                  <a:lnTo>
                    <a:pt x="236855" y="207263"/>
                  </a:lnTo>
                  <a:close/>
                </a:path>
                <a:path extrusionOk="0" h="428625" w="382905">
                  <a:moveTo>
                    <a:pt x="265556" y="193675"/>
                  </a:moveTo>
                  <a:lnTo>
                    <a:pt x="258063" y="193675"/>
                  </a:lnTo>
                  <a:lnTo>
                    <a:pt x="255015" y="196722"/>
                  </a:lnTo>
                  <a:lnTo>
                    <a:pt x="255015" y="231520"/>
                  </a:lnTo>
                  <a:lnTo>
                    <a:pt x="258063" y="234569"/>
                  </a:lnTo>
                  <a:lnTo>
                    <a:pt x="265556" y="234569"/>
                  </a:lnTo>
                  <a:lnTo>
                    <a:pt x="268605" y="231520"/>
                  </a:lnTo>
                  <a:lnTo>
                    <a:pt x="268605" y="196722"/>
                  </a:lnTo>
                  <a:lnTo>
                    <a:pt x="265556" y="193675"/>
                  </a:lnTo>
                  <a:close/>
                </a:path>
                <a:path extrusionOk="0" h="428625" w="382905">
                  <a:moveTo>
                    <a:pt x="307339" y="193675"/>
                  </a:moveTo>
                  <a:lnTo>
                    <a:pt x="299376" y="195280"/>
                  </a:lnTo>
                  <a:lnTo>
                    <a:pt x="292877" y="199659"/>
                  </a:lnTo>
                  <a:lnTo>
                    <a:pt x="288498" y="206158"/>
                  </a:lnTo>
                  <a:lnTo>
                    <a:pt x="286893" y="214121"/>
                  </a:lnTo>
                  <a:lnTo>
                    <a:pt x="288498" y="222085"/>
                  </a:lnTo>
                  <a:lnTo>
                    <a:pt x="292877" y="228584"/>
                  </a:lnTo>
                  <a:lnTo>
                    <a:pt x="299376" y="232963"/>
                  </a:lnTo>
                  <a:lnTo>
                    <a:pt x="307339" y="234569"/>
                  </a:lnTo>
                  <a:lnTo>
                    <a:pt x="315303" y="232963"/>
                  </a:lnTo>
                  <a:lnTo>
                    <a:pt x="321802" y="228584"/>
                  </a:lnTo>
                  <a:lnTo>
                    <a:pt x="326181" y="222085"/>
                  </a:lnTo>
                  <a:lnTo>
                    <a:pt x="326404" y="220979"/>
                  </a:lnTo>
                  <a:lnTo>
                    <a:pt x="303530" y="220979"/>
                  </a:lnTo>
                  <a:lnTo>
                    <a:pt x="300481" y="217804"/>
                  </a:lnTo>
                  <a:lnTo>
                    <a:pt x="300481" y="210312"/>
                  </a:lnTo>
                  <a:lnTo>
                    <a:pt x="303530" y="207263"/>
                  </a:lnTo>
                  <a:lnTo>
                    <a:pt x="326404" y="207263"/>
                  </a:lnTo>
                  <a:lnTo>
                    <a:pt x="326181" y="206158"/>
                  </a:lnTo>
                  <a:lnTo>
                    <a:pt x="321802" y="199659"/>
                  </a:lnTo>
                  <a:lnTo>
                    <a:pt x="315303" y="195280"/>
                  </a:lnTo>
                  <a:lnTo>
                    <a:pt x="307339" y="193675"/>
                  </a:lnTo>
                  <a:close/>
                </a:path>
                <a:path extrusionOk="0" h="428625" w="382905">
                  <a:moveTo>
                    <a:pt x="326404" y="207263"/>
                  </a:moveTo>
                  <a:lnTo>
                    <a:pt x="311150" y="207263"/>
                  </a:lnTo>
                  <a:lnTo>
                    <a:pt x="314198" y="210312"/>
                  </a:lnTo>
                  <a:lnTo>
                    <a:pt x="314198" y="217804"/>
                  </a:lnTo>
                  <a:lnTo>
                    <a:pt x="311150" y="220979"/>
                  </a:lnTo>
                  <a:lnTo>
                    <a:pt x="326404" y="220979"/>
                  </a:lnTo>
                  <a:lnTo>
                    <a:pt x="327787" y="214121"/>
                  </a:lnTo>
                  <a:lnTo>
                    <a:pt x="326404" y="207263"/>
                  </a:lnTo>
                  <a:close/>
                </a:path>
                <a:path extrusionOk="0" h="428625" w="382905">
                  <a:moveTo>
                    <a:pt x="357505" y="0"/>
                  </a:moveTo>
                  <a:lnTo>
                    <a:pt x="25018" y="0"/>
                  </a:lnTo>
                  <a:lnTo>
                    <a:pt x="15269" y="1962"/>
                  </a:lnTo>
                  <a:lnTo>
                    <a:pt x="7318" y="7318"/>
                  </a:lnTo>
                  <a:lnTo>
                    <a:pt x="1962" y="15269"/>
                  </a:lnTo>
                  <a:lnTo>
                    <a:pt x="0" y="25018"/>
                  </a:lnTo>
                  <a:lnTo>
                    <a:pt x="0" y="108584"/>
                  </a:lnTo>
                  <a:lnTo>
                    <a:pt x="1962" y="118334"/>
                  </a:lnTo>
                  <a:lnTo>
                    <a:pt x="7318" y="126285"/>
                  </a:lnTo>
                  <a:lnTo>
                    <a:pt x="15269" y="131641"/>
                  </a:lnTo>
                  <a:lnTo>
                    <a:pt x="25018" y="133603"/>
                  </a:lnTo>
                  <a:lnTo>
                    <a:pt x="357505" y="133603"/>
                  </a:lnTo>
                  <a:lnTo>
                    <a:pt x="367200" y="131641"/>
                  </a:lnTo>
                  <a:lnTo>
                    <a:pt x="375157" y="126285"/>
                  </a:lnTo>
                  <a:lnTo>
                    <a:pt x="379405" y="120014"/>
                  </a:lnTo>
                  <a:lnTo>
                    <a:pt x="18795" y="120014"/>
                  </a:lnTo>
                  <a:lnTo>
                    <a:pt x="13715" y="114934"/>
                  </a:lnTo>
                  <a:lnTo>
                    <a:pt x="13715" y="18795"/>
                  </a:lnTo>
                  <a:lnTo>
                    <a:pt x="18795" y="13715"/>
                  </a:lnTo>
                  <a:lnTo>
                    <a:pt x="379491" y="13715"/>
                  </a:lnTo>
                  <a:lnTo>
                    <a:pt x="375158" y="7318"/>
                  </a:lnTo>
                  <a:lnTo>
                    <a:pt x="367200" y="1962"/>
                  </a:lnTo>
                  <a:lnTo>
                    <a:pt x="357505" y="0"/>
                  </a:lnTo>
                  <a:close/>
                </a:path>
                <a:path extrusionOk="0" h="428625" w="382905">
                  <a:moveTo>
                    <a:pt x="379491" y="13715"/>
                  </a:moveTo>
                  <a:lnTo>
                    <a:pt x="363727" y="13715"/>
                  </a:lnTo>
                  <a:lnTo>
                    <a:pt x="368807" y="18795"/>
                  </a:lnTo>
                  <a:lnTo>
                    <a:pt x="368807" y="114934"/>
                  </a:lnTo>
                  <a:lnTo>
                    <a:pt x="363727" y="120014"/>
                  </a:lnTo>
                  <a:lnTo>
                    <a:pt x="379405" y="120014"/>
                  </a:lnTo>
                  <a:lnTo>
                    <a:pt x="380543" y="118334"/>
                  </a:lnTo>
                  <a:lnTo>
                    <a:pt x="382524" y="108584"/>
                  </a:lnTo>
                  <a:lnTo>
                    <a:pt x="382524" y="25018"/>
                  </a:lnTo>
                  <a:lnTo>
                    <a:pt x="380543" y="15269"/>
                  </a:lnTo>
                  <a:lnTo>
                    <a:pt x="379491" y="13715"/>
                  </a:lnTo>
                  <a:close/>
                </a:path>
                <a:path extrusionOk="0" h="428625" w="382905">
                  <a:moveTo>
                    <a:pt x="233806" y="46227"/>
                  </a:moveTo>
                  <a:lnTo>
                    <a:pt x="57657" y="46227"/>
                  </a:lnTo>
                  <a:lnTo>
                    <a:pt x="54737" y="49402"/>
                  </a:lnTo>
                  <a:lnTo>
                    <a:pt x="54737" y="84200"/>
                  </a:lnTo>
                  <a:lnTo>
                    <a:pt x="57657" y="87249"/>
                  </a:lnTo>
                  <a:lnTo>
                    <a:pt x="65278" y="87249"/>
                  </a:lnTo>
                  <a:lnTo>
                    <a:pt x="68325" y="84200"/>
                  </a:lnTo>
                  <a:lnTo>
                    <a:pt x="68325" y="59943"/>
                  </a:lnTo>
                  <a:lnTo>
                    <a:pt x="236855" y="59943"/>
                  </a:lnTo>
                  <a:lnTo>
                    <a:pt x="236855" y="49402"/>
                  </a:lnTo>
                  <a:lnTo>
                    <a:pt x="233806" y="46227"/>
                  </a:lnTo>
                  <a:close/>
                </a:path>
                <a:path extrusionOk="0" h="428625" w="382905">
                  <a:moveTo>
                    <a:pt x="236855" y="59943"/>
                  </a:moveTo>
                  <a:lnTo>
                    <a:pt x="223138" y="59943"/>
                  </a:lnTo>
                  <a:lnTo>
                    <a:pt x="223138" y="84200"/>
                  </a:lnTo>
                  <a:lnTo>
                    <a:pt x="226187" y="87249"/>
                  </a:lnTo>
                  <a:lnTo>
                    <a:pt x="233806" y="87249"/>
                  </a:lnTo>
                  <a:lnTo>
                    <a:pt x="236855" y="84200"/>
                  </a:lnTo>
                  <a:lnTo>
                    <a:pt x="236855" y="59943"/>
                  </a:lnTo>
                  <a:close/>
                </a:path>
                <a:path extrusionOk="0" h="428625" w="382905">
                  <a:moveTo>
                    <a:pt x="265556" y="46227"/>
                  </a:moveTo>
                  <a:lnTo>
                    <a:pt x="258063" y="46227"/>
                  </a:lnTo>
                  <a:lnTo>
                    <a:pt x="255015" y="49402"/>
                  </a:lnTo>
                  <a:lnTo>
                    <a:pt x="255015" y="84200"/>
                  </a:lnTo>
                  <a:lnTo>
                    <a:pt x="258063" y="87249"/>
                  </a:lnTo>
                  <a:lnTo>
                    <a:pt x="265556" y="87249"/>
                  </a:lnTo>
                  <a:lnTo>
                    <a:pt x="268605" y="84200"/>
                  </a:lnTo>
                  <a:lnTo>
                    <a:pt x="268605" y="49402"/>
                  </a:lnTo>
                  <a:lnTo>
                    <a:pt x="265556" y="46227"/>
                  </a:lnTo>
                  <a:close/>
                </a:path>
                <a:path extrusionOk="0" h="428625" w="382905">
                  <a:moveTo>
                    <a:pt x="307339" y="46227"/>
                  </a:moveTo>
                  <a:lnTo>
                    <a:pt x="299376" y="47853"/>
                  </a:lnTo>
                  <a:lnTo>
                    <a:pt x="292877" y="52276"/>
                  </a:lnTo>
                  <a:lnTo>
                    <a:pt x="288498" y="58818"/>
                  </a:lnTo>
                  <a:lnTo>
                    <a:pt x="286893" y="66801"/>
                  </a:lnTo>
                  <a:lnTo>
                    <a:pt x="288498" y="74765"/>
                  </a:lnTo>
                  <a:lnTo>
                    <a:pt x="292877" y="81264"/>
                  </a:lnTo>
                  <a:lnTo>
                    <a:pt x="299376" y="85643"/>
                  </a:lnTo>
                  <a:lnTo>
                    <a:pt x="307339" y="87249"/>
                  </a:lnTo>
                  <a:lnTo>
                    <a:pt x="315303" y="85643"/>
                  </a:lnTo>
                  <a:lnTo>
                    <a:pt x="321802" y="81264"/>
                  </a:lnTo>
                  <a:lnTo>
                    <a:pt x="326181" y="74765"/>
                  </a:lnTo>
                  <a:lnTo>
                    <a:pt x="326404" y="73659"/>
                  </a:lnTo>
                  <a:lnTo>
                    <a:pt x="303530" y="73659"/>
                  </a:lnTo>
                  <a:lnTo>
                    <a:pt x="300481" y="70612"/>
                  </a:lnTo>
                  <a:lnTo>
                    <a:pt x="300481" y="62991"/>
                  </a:lnTo>
                  <a:lnTo>
                    <a:pt x="303530" y="59943"/>
                  </a:lnTo>
                  <a:lnTo>
                    <a:pt x="326407" y="59943"/>
                  </a:lnTo>
                  <a:lnTo>
                    <a:pt x="326181" y="58818"/>
                  </a:lnTo>
                  <a:lnTo>
                    <a:pt x="321802" y="52276"/>
                  </a:lnTo>
                  <a:lnTo>
                    <a:pt x="315303" y="47853"/>
                  </a:lnTo>
                  <a:lnTo>
                    <a:pt x="307339" y="46227"/>
                  </a:lnTo>
                  <a:close/>
                </a:path>
                <a:path extrusionOk="0" h="428625" w="382905">
                  <a:moveTo>
                    <a:pt x="326407" y="59943"/>
                  </a:moveTo>
                  <a:lnTo>
                    <a:pt x="311150" y="59943"/>
                  </a:lnTo>
                  <a:lnTo>
                    <a:pt x="314198" y="62991"/>
                  </a:lnTo>
                  <a:lnTo>
                    <a:pt x="314198" y="70612"/>
                  </a:lnTo>
                  <a:lnTo>
                    <a:pt x="311150" y="73659"/>
                  </a:lnTo>
                  <a:lnTo>
                    <a:pt x="326404" y="73659"/>
                  </a:lnTo>
                  <a:lnTo>
                    <a:pt x="327787" y="66801"/>
                  </a:lnTo>
                  <a:lnTo>
                    <a:pt x="326407" y="59943"/>
                  </a:lnTo>
                  <a:close/>
                </a:path>
              </a:pathLst>
            </a:custGeom>
            <a:solidFill>
              <a:schemeClr val="dk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8" name="Google Shape;188;p10"/>
            <p:cNvSpPr/>
            <p:nvPr/>
          </p:nvSpPr>
          <p:spPr>
            <a:xfrm>
              <a:off x="3921685" y="5540895"/>
              <a:ext cx="350474" cy="367930"/>
            </a:xfrm>
            <a:custGeom>
              <a:rect b="b" l="l" r="r" t="t"/>
              <a:pathLst>
                <a:path extrusionOk="0" h="441959" w="387350">
                  <a:moveTo>
                    <a:pt x="193547" y="0"/>
                  </a:moveTo>
                  <a:lnTo>
                    <a:pt x="128107" y="3743"/>
                  </a:lnTo>
                  <a:lnTo>
                    <a:pt x="68834" y="14806"/>
                  </a:lnTo>
                  <a:lnTo>
                    <a:pt x="23848" y="32934"/>
                  </a:lnTo>
                  <a:lnTo>
                    <a:pt x="0" y="60528"/>
                  </a:lnTo>
                  <a:lnTo>
                    <a:pt x="0" y="381495"/>
                  </a:lnTo>
                  <a:lnTo>
                    <a:pt x="69072" y="427280"/>
                  </a:lnTo>
                  <a:lnTo>
                    <a:pt x="128268" y="438261"/>
                  </a:lnTo>
                  <a:lnTo>
                    <a:pt x="193547" y="441959"/>
                  </a:lnTo>
                  <a:lnTo>
                    <a:pt x="229181" y="440897"/>
                  </a:lnTo>
                  <a:lnTo>
                    <a:pt x="263159" y="437783"/>
                  </a:lnTo>
                  <a:lnTo>
                    <a:pt x="294685" y="432728"/>
                  </a:lnTo>
                  <a:lnTo>
                    <a:pt x="320561" y="426427"/>
                  </a:lnTo>
                  <a:lnTo>
                    <a:pt x="193547" y="426427"/>
                  </a:lnTo>
                  <a:lnTo>
                    <a:pt x="124118" y="422179"/>
                  </a:lnTo>
                  <a:lnTo>
                    <a:pt x="68834" y="411089"/>
                  </a:lnTo>
                  <a:lnTo>
                    <a:pt x="31456" y="395641"/>
                  </a:lnTo>
                  <a:lnTo>
                    <a:pt x="15747" y="378320"/>
                  </a:lnTo>
                  <a:lnTo>
                    <a:pt x="15621" y="377736"/>
                  </a:lnTo>
                  <a:lnTo>
                    <a:pt x="15493" y="377418"/>
                  </a:lnTo>
                  <a:lnTo>
                    <a:pt x="15493" y="325627"/>
                  </a:lnTo>
                  <a:lnTo>
                    <a:pt x="46926" y="325627"/>
                  </a:lnTo>
                  <a:lnTo>
                    <a:pt x="44104" y="324568"/>
                  </a:lnTo>
                  <a:lnTo>
                    <a:pt x="28670" y="316071"/>
                  </a:lnTo>
                  <a:lnTo>
                    <a:pt x="18903" y="307221"/>
                  </a:lnTo>
                  <a:lnTo>
                    <a:pt x="15493" y="298500"/>
                  </a:lnTo>
                  <a:lnTo>
                    <a:pt x="15493" y="248069"/>
                  </a:lnTo>
                  <a:lnTo>
                    <a:pt x="46902" y="248069"/>
                  </a:lnTo>
                  <a:lnTo>
                    <a:pt x="44104" y="247020"/>
                  </a:lnTo>
                  <a:lnTo>
                    <a:pt x="28670" y="238540"/>
                  </a:lnTo>
                  <a:lnTo>
                    <a:pt x="18903" y="229694"/>
                  </a:lnTo>
                  <a:lnTo>
                    <a:pt x="15493" y="220941"/>
                  </a:lnTo>
                  <a:lnTo>
                    <a:pt x="15493" y="170586"/>
                  </a:lnTo>
                  <a:lnTo>
                    <a:pt x="47000" y="170586"/>
                  </a:lnTo>
                  <a:lnTo>
                    <a:pt x="44104" y="169494"/>
                  </a:lnTo>
                  <a:lnTo>
                    <a:pt x="28670" y="161001"/>
                  </a:lnTo>
                  <a:lnTo>
                    <a:pt x="18903" y="152169"/>
                  </a:lnTo>
                  <a:lnTo>
                    <a:pt x="15493" y="143459"/>
                  </a:lnTo>
                  <a:lnTo>
                    <a:pt x="15493" y="93027"/>
                  </a:lnTo>
                  <a:lnTo>
                    <a:pt x="46926" y="93027"/>
                  </a:lnTo>
                  <a:lnTo>
                    <a:pt x="44104" y="91967"/>
                  </a:lnTo>
                  <a:lnTo>
                    <a:pt x="28670" y="83470"/>
                  </a:lnTo>
                  <a:lnTo>
                    <a:pt x="18903" y="74621"/>
                  </a:lnTo>
                  <a:lnTo>
                    <a:pt x="15493" y="65900"/>
                  </a:lnTo>
                  <a:lnTo>
                    <a:pt x="18903" y="57181"/>
                  </a:lnTo>
                  <a:lnTo>
                    <a:pt x="64515" y="32169"/>
                  </a:lnTo>
                  <a:lnTo>
                    <a:pt x="123555" y="19821"/>
                  </a:lnTo>
                  <a:lnTo>
                    <a:pt x="193547" y="15532"/>
                  </a:lnTo>
                  <a:lnTo>
                    <a:pt x="320079" y="15532"/>
                  </a:lnTo>
                  <a:lnTo>
                    <a:pt x="318277" y="14806"/>
                  </a:lnTo>
                  <a:lnTo>
                    <a:pt x="258990" y="3743"/>
                  </a:lnTo>
                  <a:lnTo>
                    <a:pt x="193547" y="0"/>
                  </a:lnTo>
                  <a:close/>
                </a:path>
                <a:path extrusionOk="0" h="441959" w="387350">
                  <a:moveTo>
                    <a:pt x="387095" y="325627"/>
                  </a:moveTo>
                  <a:lnTo>
                    <a:pt x="371601" y="325627"/>
                  </a:lnTo>
                  <a:lnTo>
                    <a:pt x="371475" y="377736"/>
                  </a:lnTo>
                  <a:lnTo>
                    <a:pt x="371348" y="378320"/>
                  </a:lnTo>
                  <a:lnTo>
                    <a:pt x="355639" y="395641"/>
                  </a:lnTo>
                  <a:lnTo>
                    <a:pt x="318261" y="411089"/>
                  </a:lnTo>
                  <a:lnTo>
                    <a:pt x="262977" y="422179"/>
                  </a:lnTo>
                  <a:lnTo>
                    <a:pt x="193547" y="426427"/>
                  </a:lnTo>
                  <a:lnTo>
                    <a:pt x="320561" y="426427"/>
                  </a:lnTo>
                  <a:lnTo>
                    <a:pt x="361442" y="410097"/>
                  </a:lnTo>
                  <a:lnTo>
                    <a:pt x="387095" y="381495"/>
                  </a:lnTo>
                  <a:lnTo>
                    <a:pt x="387095" y="325627"/>
                  </a:lnTo>
                  <a:close/>
                </a:path>
                <a:path extrusionOk="0" h="441959" w="387350">
                  <a:moveTo>
                    <a:pt x="46926" y="325627"/>
                  </a:moveTo>
                  <a:lnTo>
                    <a:pt x="15493" y="325627"/>
                  </a:lnTo>
                  <a:lnTo>
                    <a:pt x="46601" y="342391"/>
                  </a:lnTo>
                  <a:lnTo>
                    <a:pt x="89566" y="354530"/>
                  </a:lnTo>
                  <a:lnTo>
                    <a:pt x="140009" y="361911"/>
                  </a:lnTo>
                  <a:lnTo>
                    <a:pt x="193547" y="364401"/>
                  </a:lnTo>
                  <a:lnTo>
                    <a:pt x="247086" y="361911"/>
                  </a:lnTo>
                  <a:lnTo>
                    <a:pt x="297529" y="354530"/>
                  </a:lnTo>
                  <a:lnTo>
                    <a:pt x="317566" y="348868"/>
                  </a:lnTo>
                  <a:lnTo>
                    <a:pt x="193547" y="348868"/>
                  </a:lnTo>
                  <a:lnTo>
                    <a:pt x="157581" y="347780"/>
                  </a:lnTo>
                  <a:lnTo>
                    <a:pt x="123555" y="344579"/>
                  </a:lnTo>
                  <a:lnTo>
                    <a:pt x="92267" y="339364"/>
                  </a:lnTo>
                  <a:lnTo>
                    <a:pt x="64515" y="332231"/>
                  </a:lnTo>
                  <a:lnTo>
                    <a:pt x="46926" y="325627"/>
                  </a:lnTo>
                  <a:close/>
                </a:path>
                <a:path extrusionOk="0" h="441959" w="387350">
                  <a:moveTo>
                    <a:pt x="387095" y="248069"/>
                  </a:moveTo>
                  <a:lnTo>
                    <a:pt x="371601" y="248069"/>
                  </a:lnTo>
                  <a:lnTo>
                    <a:pt x="371601" y="298500"/>
                  </a:lnTo>
                  <a:lnTo>
                    <a:pt x="368212" y="307221"/>
                  </a:lnTo>
                  <a:lnTo>
                    <a:pt x="322706" y="332231"/>
                  </a:lnTo>
                  <a:lnTo>
                    <a:pt x="263556" y="344579"/>
                  </a:lnTo>
                  <a:lnTo>
                    <a:pt x="193547" y="348868"/>
                  </a:lnTo>
                  <a:lnTo>
                    <a:pt x="317566" y="348868"/>
                  </a:lnTo>
                  <a:lnTo>
                    <a:pt x="340494" y="342391"/>
                  </a:lnTo>
                  <a:lnTo>
                    <a:pt x="371601" y="325627"/>
                  </a:lnTo>
                  <a:lnTo>
                    <a:pt x="387095" y="325627"/>
                  </a:lnTo>
                  <a:lnTo>
                    <a:pt x="387095" y="248069"/>
                  </a:lnTo>
                  <a:close/>
                </a:path>
                <a:path extrusionOk="0" h="441959" w="387350">
                  <a:moveTo>
                    <a:pt x="46902" y="248069"/>
                  </a:moveTo>
                  <a:lnTo>
                    <a:pt x="15493" y="248069"/>
                  </a:lnTo>
                  <a:lnTo>
                    <a:pt x="46601" y="264834"/>
                  </a:lnTo>
                  <a:lnTo>
                    <a:pt x="89566" y="276977"/>
                  </a:lnTo>
                  <a:lnTo>
                    <a:pt x="140009" y="284362"/>
                  </a:lnTo>
                  <a:lnTo>
                    <a:pt x="193547" y="286854"/>
                  </a:lnTo>
                  <a:lnTo>
                    <a:pt x="247086" y="284362"/>
                  </a:lnTo>
                  <a:lnTo>
                    <a:pt x="297529" y="276977"/>
                  </a:lnTo>
                  <a:lnTo>
                    <a:pt x="317357" y="271373"/>
                  </a:lnTo>
                  <a:lnTo>
                    <a:pt x="193547" y="271373"/>
                  </a:lnTo>
                  <a:lnTo>
                    <a:pt x="157581" y="270275"/>
                  </a:lnTo>
                  <a:lnTo>
                    <a:pt x="123555" y="267052"/>
                  </a:lnTo>
                  <a:lnTo>
                    <a:pt x="92267" y="261815"/>
                  </a:lnTo>
                  <a:lnTo>
                    <a:pt x="64515" y="254673"/>
                  </a:lnTo>
                  <a:lnTo>
                    <a:pt x="46902" y="248069"/>
                  </a:lnTo>
                  <a:close/>
                </a:path>
                <a:path extrusionOk="0" h="441959" w="387350">
                  <a:moveTo>
                    <a:pt x="387095" y="170586"/>
                  </a:moveTo>
                  <a:lnTo>
                    <a:pt x="371601" y="170586"/>
                  </a:lnTo>
                  <a:lnTo>
                    <a:pt x="371601" y="220941"/>
                  </a:lnTo>
                  <a:lnTo>
                    <a:pt x="368212" y="229694"/>
                  </a:lnTo>
                  <a:lnTo>
                    <a:pt x="322706" y="254673"/>
                  </a:lnTo>
                  <a:lnTo>
                    <a:pt x="263556" y="267052"/>
                  </a:lnTo>
                  <a:lnTo>
                    <a:pt x="193547" y="271373"/>
                  </a:lnTo>
                  <a:lnTo>
                    <a:pt x="317357" y="271373"/>
                  </a:lnTo>
                  <a:lnTo>
                    <a:pt x="340494" y="264834"/>
                  </a:lnTo>
                  <a:lnTo>
                    <a:pt x="371601" y="248069"/>
                  </a:lnTo>
                  <a:lnTo>
                    <a:pt x="387095" y="248069"/>
                  </a:lnTo>
                  <a:lnTo>
                    <a:pt x="387095" y="170586"/>
                  </a:lnTo>
                  <a:close/>
                </a:path>
                <a:path extrusionOk="0" h="441959" w="387350">
                  <a:moveTo>
                    <a:pt x="47000" y="170586"/>
                  </a:moveTo>
                  <a:lnTo>
                    <a:pt x="15493" y="170586"/>
                  </a:lnTo>
                  <a:lnTo>
                    <a:pt x="46601" y="187322"/>
                  </a:lnTo>
                  <a:lnTo>
                    <a:pt x="89566" y="199464"/>
                  </a:lnTo>
                  <a:lnTo>
                    <a:pt x="140009" y="206860"/>
                  </a:lnTo>
                  <a:lnTo>
                    <a:pt x="193547" y="209359"/>
                  </a:lnTo>
                  <a:lnTo>
                    <a:pt x="247086" y="206860"/>
                  </a:lnTo>
                  <a:lnTo>
                    <a:pt x="297529" y="199464"/>
                  </a:lnTo>
                  <a:lnTo>
                    <a:pt x="317477" y="193827"/>
                  </a:lnTo>
                  <a:lnTo>
                    <a:pt x="193547" y="193827"/>
                  </a:lnTo>
                  <a:lnTo>
                    <a:pt x="157581" y="192738"/>
                  </a:lnTo>
                  <a:lnTo>
                    <a:pt x="123555" y="189537"/>
                  </a:lnTo>
                  <a:lnTo>
                    <a:pt x="92267" y="184322"/>
                  </a:lnTo>
                  <a:lnTo>
                    <a:pt x="64515" y="177190"/>
                  </a:lnTo>
                  <a:lnTo>
                    <a:pt x="47000" y="170586"/>
                  </a:lnTo>
                  <a:close/>
                </a:path>
                <a:path extrusionOk="0" h="441959" w="387350">
                  <a:moveTo>
                    <a:pt x="387095" y="93027"/>
                  </a:moveTo>
                  <a:lnTo>
                    <a:pt x="371601" y="93027"/>
                  </a:lnTo>
                  <a:lnTo>
                    <a:pt x="371601" y="143459"/>
                  </a:lnTo>
                  <a:lnTo>
                    <a:pt x="368212" y="152169"/>
                  </a:lnTo>
                  <a:lnTo>
                    <a:pt x="322706" y="177190"/>
                  </a:lnTo>
                  <a:lnTo>
                    <a:pt x="263556" y="189537"/>
                  </a:lnTo>
                  <a:lnTo>
                    <a:pt x="193547" y="193827"/>
                  </a:lnTo>
                  <a:lnTo>
                    <a:pt x="317477" y="193827"/>
                  </a:lnTo>
                  <a:lnTo>
                    <a:pt x="340494" y="187322"/>
                  </a:lnTo>
                  <a:lnTo>
                    <a:pt x="371601" y="170586"/>
                  </a:lnTo>
                  <a:lnTo>
                    <a:pt x="387095" y="170586"/>
                  </a:lnTo>
                  <a:lnTo>
                    <a:pt x="387095" y="93027"/>
                  </a:lnTo>
                  <a:close/>
                </a:path>
                <a:path extrusionOk="0" h="441959" w="387350">
                  <a:moveTo>
                    <a:pt x="46926" y="93027"/>
                  </a:moveTo>
                  <a:lnTo>
                    <a:pt x="15493" y="93027"/>
                  </a:lnTo>
                  <a:lnTo>
                    <a:pt x="46601" y="109790"/>
                  </a:lnTo>
                  <a:lnTo>
                    <a:pt x="89566" y="121929"/>
                  </a:lnTo>
                  <a:lnTo>
                    <a:pt x="140009" y="129310"/>
                  </a:lnTo>
                  <a:lnTo>
                    <a:pt x="193547" y="131800"/>
                  </a:lnTo>
                  <a:lnTo>
                    <a:pt x="247086" y="129310"/>
                  </a:lnTo>
                  <a:lnTo>
                    <a:pt x="297529" y="121929"/>
                  </a:lnTo>
                  <a:lnTo>
                    <a:pt x="317566" y="116268"/>
                  </a:lnTo>
                  <a:lnTo>
                    <a:pt x="193547" y="116268"/>
                  </a:lnTo>
                  <a:lnTo>
                    <a:pt x="157581" y="115179"/>
                  </a:lnTo>
                  <a:lnTo>
                    <a:pt x="123555" y="111979"/>
                  </a:lnTo>
                  <a:lnTo>
                    <a:pt x="92267" y="106763"/>
                  </a:lnTo>
                  <a:lnTo>
                    <a:pt x="64515" y="99631"/>
                  </a:lnTo>
                  <a:lnTo>
                    <a:pt x="46926" y="93027"/>
                  </a:lnTo>
                  <a:close/>
                </a:path>
                <a:path extrusionOk="0" h="441959" w="387350">
                  <a:moveTo>
                    <a:pt x="320079" y="15532"/>
                  </a:moveTo>
                  <a:lnTo>
                    <a:pt x="193547" y="15532"/>
                  </a:lnTo>
                  <a:lnTo>
                    <a:pt x="229516" y="16620"/>
                  </a:lnTo>
                  <a:lnTo>
                    <a:pt x="263556" y="19821"/>
                  </a:lnTo>
                  <a:lnTo>
                    <a:pt x="322706" y="32169"/>
                  </a:lnTo>
                  <a:lnTo>
                    <a:pt x="358489" y="48334"/>
                  </a:lnTo>
                  <a:lnTo>
                    <a:pt x="371601" y="65900"/>
                  </a:lnTo>
                  <a:lnTo>
                    <a:pt x="368212" y="74621"/>
                  </a:lnTo>
                  <a:lnTo>
                    <a:pt x="322706" y="99631"/>
                  </a:lnTo>
                  <a:lnTo>
                    <a:pt x="263556" y="111979"/>
                  </a:lnTo>
                  <a:lnTo>
                    <a:pt x="193547" y="116268"/>
                  </a:lnTo>
                  <a:lnTo>
                    <a:pt x="317566" y="116268"/>
                  </a:lnTo>
                  <a:lnTo>
                    <a:pt x="340494" y="109790"/>
                  </a:lnTo>
                  <a:lnTo>
                    <a:pt x="371601" y="93027"/>
                  </a:lnTo>
                  <a:lnTo>
                    <a:pt x="387095" y="93027"/>
                  </a:lnTo>
                  <a:lnTo>
                    <a:pt x="387095" y="60528"/>
                  </a:lnTo>
                  <a:lnTo>
                    <a:pt x="386588" y="59105"/>
                  </a:lnTo>
                  <a:lnTo>
                    <a:pt x="385952" y="57873"/>
                  </a:lnTo>
                  <a:lnTo>
                    <a:pt x="363301" y="32934"/>
                  </a:lnTo>
                  <a:lnTo>
                    <a:pt x="320079" y="15532"/>
                  </a:lnTo>
                  <a:close/>
                </a:path>
              </a:pathLst>
            </a:custGeom>
            <a:solidFill>
              <a:schemeClr val="dk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9" name="Google Shape;189;p10"/>
            <p:cNvSpPr/>
            <p:nvPr/>
          </p:nvSpPr>
          <p:spPr>
            <a:xfrm>
              <a:off x="4481127" y="3810121"/>
              <a:ext cx="379215" cy="301536"/>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0" name="Google Shape;190;p10"/>
            <p:cNvSpPr/>
            <p:nvPr/>
          </p:nvSpPr>
          <p:spPr>
            <a:xfrm>
              <a:off x="5696357" y="3810120"/>
              <a:ext cx="379215" cy="301536"/>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负载均衡" id="191" name="Google Shape;191;p10"/>
            <p:cNvPicPr preferRelativeResize="0"/>
            <p:nvPr/>
          </p:nvPicPr>
          <p:blipFill rotWithShape="1">
            <a:blip r:embed="rId6">
              <a:alphaModFix/>
            </a:blip>
            <a:srcRect b="0" l="0" r="0" t="0"/>
            <a:stretch/>
          </p:blipFill>
          <p:spPr>
            <a:xfrm>
              <a:off x="6267084" y="4134895"/>
              <a:ext cx="478387" cy="440159"/>
            </a:xfrm>
            <a:prstGeom prst="rect">
              <a:avLst/>
            </a:prstGeom>
            <a:noFill/>
            <a:ln>
              <a:noFill/>
            </a:ln>
          </p:spPr>
        </p:pic>
        <p:pic>
          <p:nvPicPr>
            <p:cNvPr id="192" name="Google Shape;192;p10"/>
            <p:cNvPicPr preferRelativeResize="0"/>
            <p:nvPr/>
          </p:nvPicPr>
          <p:blipFill rotWithShape="1">
            <a:blip r:embed="rId7">
              <a:alphaModFix/>
            </a:blip>
            <a:srcRect b="0" l="0" r="0" t="0"/>
            <a:stretch/>
          </p:blipFill>
          <p:spPr>
            <a:xfrm>
              <a:off x="6294868" y="5309169"/>
              <a:ext cx="478386" cy="440158"/>
            </a:xfrm>
            <a:prstGeom prst="rect">
              <a:avLst/>
            </a:prstGeom>
            <a:noFill/>
            <a:ln>
              <a:noFill/>
            </a:ln>
          </p:spPr>
        </p:pic>
        <p:pic>
          <p:nvPicPr>
            <p:cNvPr descr="内容分发网络 CDN" id="193" name="Google Shape;193;p10"/>
            <p:cNvPicPr preferRelativeResize="0"/>
            <p:nvPr/>
          </p:nvPicPr>
          <p:blipFill rotWithShape="1">
            <a:blip r:embed="rId8">
              <a:alphaModFix/>
            </a:blip>
            <a:srcRect b="20772" l="12007" r="14218" t="10873"/>
            <a:stretch/>
          </p:blipFill>
          <p:spPr>
            <a:xfrm>
              <a:off x="3946406" y="2923437"/>
              <a:ext cx="559442" cy="476919"/>
            </a:xfrm>
            <a:prstGeom prst="rect">
              <a:avLst/>
            </a:prstGeom>
            <a:noFill/>
            <a:ln>
              <a:noFill/>
            </a:ln>
          </p:spPr>
        </p:pic>
        <p:pic>
          <p:nvPicPr>
            <p:cNvPr descr="内容分发网络 CDN" id="194" name="Google Shape;194;p10"/>
            <p:cNvPicPr preferRelativeResize="0"/>
            <p:nvPr/>
          </p:nvPicPr>
          <p:blipFill rotWithShape="1">
            <a:blip r:embed="rId8">
              <a:alphaModFix/>
            </a:blip>
            <a:srcRect b="20772" l="12007" r="14218" t="10873"/>
            <a:stretch/>
          </p:blipFill>
          <p:spPr>
            <a:xfrm>
              <a:off x="6297596" y="2890423"/>
              <a:ext cx="559442" cy="476919"/>
            </a:xfrm>
            <a:prstGeom prst="rect">
              <a:avLst/>
            </a:prstGeom>
            <a:noFill/>
            <a:ln>
              <a:noFill/>
            </a:ln>
          </p:spPr>
        </p:pic>
        <p:pic>
          <p:nvPicPr>
            <p:cNvPr descr="BGP高防" id="195" name="Google Shape;195;p10"/>
            <p:cNvPicPr preferRelativeResize="0"/>
            <p:nvPr/>
          </p:nvPicPr>
          <p:blipFill rotWithShape="1">
            <a:blip r:embed="rId9">
              <a:alphaModFix/>
            </a:blip>
            <a:srcRect b="15563" l="0" r="0" t="0"/>
            <a:stretch/>
          </p:blipFill>
          <p:spPr>
            <a:xfrm>
              <a:off x="5000805" y="2905370"/>
              <a:ext cx="613880" cy="476919"/>
            </a:xfrm>
            <a:prstGeom prst="rect">
              <a:avLst/>
            </a:prstGeom>
            <a:noFill/>
            <a:ln>
              <a:noFill/>
            </a:ln>
          </p:spPr>
        </p:pic>
        <p:pic>
          <p:nvPicPr>
            <p:cNvPr descr="专线接入 DC" id="196" name="Google Shape;196;p10"/>
            <p:cNvPicPr preferRelativeResize="0"/>
            <p:nvPr/>
          </p:nvPicPr>
          <p:blipFill rotWithShape="1">
            <a:blip r:embed="rId10">
              <a:alphaModFix/>
            </a:blip>
            <a:srcRect b="18062" l="14692" r="17044" t="13136"/>
            <a:stretch/>
          </p:blipFill>
          <p:spPr>
            <a:xfrm>
              <a:off x="5089153" y="3481963"/>
              <a:ext cx="456019" cy="422887"/>
            </a:xfrm>
            <a:prstGeom prst="rect">
              <a:avLst/>
            </a:prstGeom>
            <a:noFill/>
            <a:ln>
              <a:noFill/>
            </a:ln>
          </p:spPr>
        </p:pic>
        <p:pic>
          <p:nvPicPr>
            <p:cNvPr descr="VPN连接" id="197" name="Google Shape;197;p10"/>
            <p:cNvPicPr preferRelativeResize="0"/>
            <p:nvPr/>
          </p:nvPicPr>
          <p:blipFill rotWithShape="1">
            <a:blip r:embed="rId11">
              <a:alphaModFix/>
            </a:blip>
            <a:srcRect b="0" l="0" r="0" t="0"/>
            <a:stretch/>
          </p:blipFill>
          <p:spPr>
            <a:xfrm>
              <a:off x="5089153" y="5539537"/>
              <a:ext cx="456019" cy="419579"/>
            </a:xfrm>
            <a:prstGeom prst="rect">
              <a:avLst/>
            </a:prstGeom>
            <a:noFill/>
            <a:ln>
              <a:noFill/>
            </a:ln>
          </p:spPr>
        </p:pic>
        <p:pic>
          <p:nvPicPr>
            <p:cNvPr id="198" name="Google Shape;198;p10"/>
            <p:cNvPicPr preferRelativeResize="0"/>
            <p:nvPr/>
          </p:nvPicPr>
          <p:blipFill rotWithShape="1">
            <a:blip r:embed="rId12">
              <a:alphaModFix/>
            </a:blip>
            <a:srcRect b="0" l="0" r="0" t="0"/>
            <a:stretch/>
          </p:blipFill>
          <p:spPr>
            <a:xfrm>
              <a:off x="5088741" y="1818309"/>
              <a:ext cx="379215" cy="348912"/>
            </a:xfrm>
            <a:prstGeom prst="rect">
              <a:avLst/>
            </a:prstGeom>
            <a:noFill/>
            <a:ln>
              <a:noFill/>
            </a:ln>
          </p:spPr>
        </p:pic>
        <p:sp>
          <p:nvSpPr>
            <p:cNvPr id="199" name="Google Shape;199;p10"/>
            <p:cNvSpPr/>
            <p:nvPr/>
          </p:nvSpPr>
          <p:spPr>
            <a:xfrm>
              <a:off x="6143980" y="4091682"/>
              <a:ext cx="1129627" cy="601720"/>
            </a:xfrm>
            <a:prstGeom prst="rect">
              <a:avLst/>
            </a:prstGeom>
            <a:noFill/>
            <a:ln cap="flat" cmpd="sng" w="25400">
              <a:solidFill>
                <a:schemeClr val="dk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0" name="Google Shape;200;p10"/>
            <p:cNvSpPr/>
            <p:nvPr/>
          </p:nvSpPr>
          <p:spPr>
            <a:xfrm>
              <a:off x="6138889" y="4783238"/>
              <a:ext cx="1140093" cy="1048693"/>
            </a:xfrm>
            <a:prstGeom prst="rect">
              <a:avLst/>
            </a:prstGeom>
            <a:noFill/>
            <a:ln cap="flat" cmpd="sng" w="25400">
              <a:solidFill>
                <a:schemeClr val="dk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01" name="Google Shape;201;p10"/>
            <p:cNvCxnSpPr>
              <a:stCxn id="189" idx="3"/>
              <a:endCxn id="190" idx="1"/>
            </p:cNvCxnSpPr>
            <p:nvPr/>
          </p:nvCxnSpPr>
          <p:spPr>
            <a:xfrm>
              <a:off x="4860342" y="3960889"/>
              <a:ext cx="836100" cy="0"/>
            </a:xfrm>
            <a:prstGeom prst="straightConnector1">
              <a:avLst/>
            </a:prstGeom>
            <a:noFill/>
            <a:ln cap="flat" cmpd="sng" w="25400">
              <a:solidFill>
                <a:schemeClr val="dk1"/>
              </a:solidFill>
              <a:prstDash val="solid"/>
              <a:round/>
              <a:headEnd len="med" w="med" type="triangle"/>
              <a:tailEnd len="med" w="med" type="triangle"/>
            </a:ln>
          </p:spPr>
        </p:cxnSp>
        <p:cxnSp>
          <p:nvCxnSpPr>
            <p:cNvPr id="202" name="Google Shape;202;p10"/>
            <p:cNvCxnSpPr/>
            <p:nvPr/>
          </p:nvCxnSpPr>
          <p:spPr>
            <a:xfrm flipH="1" rot="10800000">
              <a:off x="4760484" y="5467530"/>
              <a:ext cx="1038387" cy="1"/>
            </a:xfrm>
            <a:prstGeom prst="straightConnector1">
              <a:avLst/>
            </a:prstGeom>
            <a:noFill/>
            <a:ln cap="flat" cmpd="sng" w="25400">
              <a:solidFill>
                <a:schemeClr val="dk1"/>
              </a:solidFill>
              <a:prstDash val="solid"/>
              <a:round/>
              <a:headEnd len="med" w="med" type="triangle"/>
              <a:tailEnd len="med" w="med" type="triangle"/>
            </a:ln>
          </p:spPr>
        </p:cxnSp>
        <p:pic>
          <p:nvPicPr>
            <p:cNvPr descr="跨地域互联 CRC" id="203" name="Google Shape;203;p10"/>
            <p:cNvPicPr preferRelativeResize="0"/>
            <p:nvPr/>
          </p:nvPicPr>
          <p:blipFill rotWithShape="1">
            <a:blip r:embed="rId13">
              <a:alphaModFix/>
            </a:blip>
            <a:srcRect b="0" l="0" r="0" t="0"/>
            <a:stretch/>
          </p:blipFill>
          <p:spPr>
            <a:xfrm>
              <a:off x="7329626" y="4911426"/>
              <a:ext cx="456019" cy="419579"/>
            </a:xfrm>
            <a:prstGeom prst="rect">
              <a:avLst/>
            </a:prstGeom>
            <a:noFill/>
            <a:ln>
              <a:noFill/>
            </a:ln>
          </p:spPr>
        </p:pic>
        <p:sp>
          <p:nvSpPr>
            <p:cNvPr id="204" name="Google Shape;204;p10"/>
            <p:cNvSpPr txBox="1"/>
            <p:nvPr/>
          </p:nvSpPr>
          <p:spPr>
            <a:xfrm>
              <a:off x="3255355" y="3760295"/>
              <a:ext cx="1693664"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Private cloud</a:t>
              </a:r>
              <a:endParaRPr/>
            </a:p>
          </p:txBody>
        </p:sp>
        <p:sp>
          <p:nvSpPr>
            <p:cNvPr id="205" name="Google Shape;205;p10"/>
            <p:cNvSpPr txBox="1"/>
            <p:nvPr/>
          </p:nvSpPr>
          <p:spPr>
            <a:xfrm>
              <a:off x="4454732" y="4009389"/>
              <a:ext cx="2112029"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FF0000"/>
                  </a:solidFill>
                  <a:latin typeface="Times New Roman"/>
                  <a:ea typeface="Times New Roman"/>
                  <a:cs typeface="Times New Roman"/>
                  <a:sym typeface="Times New Roman"/>
                </a:rPr>
                <a:t>Direct Connect</a:t>
              </a:r>
              <a:endParaRPr/>
            </a:p>
          </p:txBody>
        </p:sp>
        <p:sp>
          <p:nvSpPr>
            <p:cNvPr id="206" name="Google Shape;206;p10"/>
            <p:cNvSpPr txBox="1"/>
            <p:nvPr/>
          </p:nvSpPr>
          <p:spPr>
            <a:xfrm>
              <a:off x="3775931" y="4477528"/>
              <a:ext cx="628603"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CLB</a:t>
              </a:r>
              <a:endParaRPr/>
            </a:p>
          </p:txBody>
        </p:sp>
        <p:sp>
          <p:nvSpPr>
            <p:cNvPr id="207" name="Google Shape;207;p10"/>
            <p:cNvSpPr txBox="1"/>
            <p:nvPr/>
          </p:nvSpPr>
          <p:spPr>
            <a:xfrm>
              <a:off x="3712190" y="5180253"/>
              <a:ext cx="945651"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Server</a:t>
              </a:r>
              <a:endParaRPr/>
            </a:p>
          </p:txBody>
        </p:sp>
        <p:sp>
          <p:nvSpPr>
            <p:cNvPr id="208" name="Google Shape;208;p10"/>
            <p:cNvSpPr txBox="1"/>
            <p:nvPr/>
          </p:nvSpPr>
          <p:spPr>
            <a:xfrm>
              <a:off x="3687469" y="5897486"/>
              <a:ext cx="1266821"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Database</a:t>
              </a:r>
              <a:endParaRPr/>
            </a:p>
          </p:txBody>
        </p:sp>
        <p:sp>
          <p:nvSpPr>
            <p:cNvPr id="209" name="Google Shape;209;p10"/>
            <p:cNvSpPr txBox="1"/>
            <p:nvPr/>
          </p:nvSpPr>
          <p:spPr>
            <a:xfrm>
              <a:off x="4970313" y="5176312"/>
              <a:ext cx="730293"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FF0000"/>
                  </a:solidFill>
                  <a:latin typeface="Times New Roman"/>
                  <a:ea typeface="Times New Roman"/>
                  <a:cs typeface="Times New Roman"/>
                  <a:sym typeface="Times New Roman"/>
                </a:rPr>
                <a:t>VPN</a:t>
              </a:r>
              <a:endParaRPr b="1" sz="1800">
                <a:solidFill>
                  <a:srgbClr val="FF0000"/>
                </a:solidFill>
                <a:latin typeface="Arial"/>
                <a:ea typeface="Arial"/>
                <a:cs typeface="Arial"/>
                <a:sym typeface="Arial"/>
              </a:endParaRPr>
            </a:p>
          </p:txBody>
        </p:sp>
        <p:sp>
          <p:nvSpPr>
            <p:cNvPr id="210" name="Google Shape;210;p10"/>
            <p:cNvSpPr txBox="1"/>
            <p:nvPr/>
          </p:nvSpPr>
          <p:spPr>
            <a:xfrm>
              <a:off x="6518428" y="3686930"/>
              <a:ext cx="1567332"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Public cloud</a:t>
              </a:r>
              <a:endParaRPr/>
            </a:p>
          </p:txBody>
        </p:sp>
        <p:sp>
          <p:nvSpPr>
            <p:cNvPr id="211" name="Google Shape;211;p10"/>
            <p:cNvSpPr txBox="1"/>
            <p:nvPr/>
          </p:nvSpPr>
          <p:spPr>
            <a:xfrm>
              <a:off x="7190886" y="5619002"/>
              <a:ext cx="859915"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VPC 1</a:t>
              </a:r>
              <a:endParaRPr sz="1800">
                <a:solidFill>
                  <a:schemeClr val="dk1"/>
                </a:solidFill>
                <a:latin typeface="Arial"/>
                <a:ea typeface="Arial"/>
                <a:cs typeface="Arial"/>
                <a:sym typeface="Arial"/>
              </a:endParaRPr>
            </a:p>
          </p:txBody>
        </p:sp>
        <p:sp>
          <p:nvSpPr>
            <p:cNvPr id="212" name="Google Shape;212;p10"/>
            <p:cNvSpPr txBox="1"/>
            <p:nvPr/>
          </p:nvSpPr>
          <p:spPr>
            <a:xfrm>
              <a:off x="6506277" y="4372148"/>
              <a:ext cx="1216926"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Subnet 1</a:t>
              </a:r>
              <a:endParaRPr sz="1800">
                <a:solidFill>
                  <a:schemeClr val="dk1"/>
                </a:solidFill>
                <a:latin typeface="Arial"/>
                <a:ea typeface="Arial"/>
                <a:cs typeface="Arial"/>
                <a:sym typeface="Arial"/>
              </a:endParaRPr>
            </a:p>
          </p:txBody>
        </p:sp>
        <p:sp>
          <p:nvSpPr>
            <p:cNvPr id="213" name="Google Shape;213;p10"/>
            <p:cNvSpPr txBox="1"/>
            <p:nvPr/>
          </p:nvSpPr>
          <p:spPr>
            <a:xfrm>
              <a:off x="6566975" y="5122271"/>
              <a:ext cx="1216926"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Subnet 2</a:t>
              </a:r>
              <a:endParaRPr sz="1800">
                <a:solidFill>
                  <a:schemeClr val="dk1"/>
                </a:solidFill>
                <a:latin typeface="Arial"/>
                <a:ea typeface="Arial"/>
                <a:cs typeface="Arial"/>
                <a:sym typeface="Arial"/>
              </a:endParaRPr>
            </a:p>
          </p:txBody>
        </p:sp>
        <p:cxnSp>
          <p:nvCxnSpPr>
            <p:cNvPr id="214" name="Google Shape;214;p10"/>
            <p:cNvCxnSpPr>
              <a:stCxn id="198" idx="2"/>
              <a:endCxn id="184" idx="0"/>
            </p:cNvCxnSpPr>
            <p:nvPr/>
          </p:nvCxnSpPr>
          <p:spPr>
            <a:xfrm>
              <a:off x="5278349" y="2167221"/>
              <a:ext cx="15300" cy="243900"/>
            </a:xfrm>
            <a:prstGeom prst="straightConnector1">
              <a:avLst/>
            </a:prstGeom>
            <a:noFill/>
            <a:ln cap="flat" cmpd="sng" w="9525">
              <a:solidFill>
                <a:schemeClr val="dk1"/>
              </a:solidFill>
              <a:prstDash val="solid"/>
              <a:round/>
              <a:headEnd len="sm" w="sm" type="none"/>
              <a:tailEnd len="med" w="med" type="triangle"/>
            </a:ln>
          </p:spPr>
        </p:cxnSp>
        <p:cxnSp>
          <p:nvCxnSpPr>
            <p:cNvPr id="215" name="Google Shape;215;p10"/>
            <p:cNvCxnSpPr>
              <a:endCxn id="210" idx="0"/>
            </p:cNvCxnSpPr>
            <p:nvPr/>
          </p:nvCxnSpPr>
          <p:spPr>
            <a:xfrm>
              <a:off x="5812894" y="2631230"/>
              <a:ext cx="1489200" cy="1055700"/>
            </a:xfrm>
            <a:prstGeom prst="curvedConnector2">
              <a:avLst/>
            </a:prstGeom>
            <a:noFill/>
            <a:ln cap="flat" cmpd="sng" w="9525">
              <a:solidFill>
                <a:schemeClr val="dk1"/>
              </a:solidFill>
              <a:prstDash val="solid"/>
              <a:round/>
              <a:headEnd len="sm" w="sm" type="none"/>
              <a:tailEnd len="med" w="med" type="triangle"/>
            </a:ln>
          </p:spPr>
        </p:cxnSp>
        <p:cxnSp>
          <p:nvCxnSpPr>
            <p:cNvPr id="216" name="Google Shape;216;p10"/>
            <p:cNvCxnSpPr/>
            <p:nvPr/>
          </p:nvCxnSpPr>
          <p:spPr>
            <a:xfrm flipH="1">
              <a:off x="3935794" y="2631191"/>
              <a:ext cx="1060704" cy="1273659"/>
            </a:xfrm>
            <a:prstGeom prst="curvedConnector2">
              <a:avLst/>
            </a:prstGeom>
            <a:noFill/>
            <a:ln cap="flat" cmpd="sng" w="9525">
              <a:solidFill>
                <a:schemeClr val="dk1"/>
              </a:solidFill>
              <a:prstDash val="solid"/>
              <a:round/>
              <a:headEnd len="sm" w="sm" type="none"/>
              <a:tailEnd len="med" w="med" type="triangle"/>
            </a:ln>
          </p:spPr>
        </p:cxnSp>
        <p:sp>
          <p:nvSpPr>
            <p:cNvPr id="217" name="Google Shape;217;p10"/>
            <p:cNvSpPr txBox="1"/>
            <p:nvPr/>
          </p:nvSpPr>
          <p:spPr>
            <a:xfrm>
              <a:off x="3174090" y="2358492"/>
              <a:ext cx="1832287"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Regular traffic</a:t>
              </a:r>
              <a:endParaRPr/>
            </a:p>
          </p:txBody>
        </p:sp>
        <p:sp>
          <p:nvSpPr>
            <p:cNvPr id="218" name="Google Shape;218;p10"/>
            <p:cNvSpPr txBox="1"/>
            <p:nvPr/>
          </p:nvSpPr>
          <p:spPr>
            <a:xfrm>
              <a:off x="6204090" y="2391215"/>
              <a:ext cx="1629282"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Traffic surge</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1"/>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4377" lvl="0" marL="914377"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1.3.2 Disaster Recovery</a:t>
            </a:r>
            <a:endParaRPr/>
          </a:p>
        </p:txBody>
      </p:sp>
      <p:sp>
        <p:nvSpPr>
          <p:cNvPr id="224" name="Google Shape;224;p11"/>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sp>
        <p:nvSpPr>
          <p:cNvPr id="225" name="Google Shape;225;p11"/>
          <p:cNvSpPr txBox="1"/>
          <p:nvPr/>
        </p:nvSpPr>
        <p:spPr>
          <a:xfrm>
            <a:off x="910996" y="1107039"/>
            <a:ext cx="10199797" cy="732081"/>
          </a:xfrm>
          <a:prstGeom prst="rect">
            <a:avLst/>
          </a:prstGeom>
          <a:noFill/>
          <a:ln>
            <a:noFill/>
          </a:ln>
        </p:spPr>
        <p:txBody>
          <a:bodyPr anchorCtr="0" anchor="t" bIns="45700" lIns="91425" spcFirstLastPara="1" rIns="91425" wrap="square" tIns="45700">
            <a:noAutofit/>
          </a:bodyPr>
          <a:lstStyle/>
          <a:p>
            <a:pPr indent="-480471" lvl="0" marL="480471" marR="0" rtl="0" algn="l">
              <a:lnSpc>
                <a:spcPct val="100000"/>
              </a:lnSpc>
              <a:spcBef>
                <a:spcPts val="0"/>
              </a:spcBef>
              <a:spcAft>
                <a:spcPts val="0"/>
              </a:spcAft>
              <a:buClr>
                <a:schemeClr val="accent1"/>
              </a:buClr>
              <a:buSzPts val="2000"/>
              <a:buFont typeface="Noto Sans Symbols"/>
              <a:buChar char="●"/>
            </a:pPr>
            <a:r>
              <a:rPr b="0" i="0" lang="en-US" sz="2000" cap="none" strike="noStrike">
                <a:solidFill>
                  <a:srgbClr val="000000"/>
                </a:solidFill>
                <a:latin typeface="Times New Roman"/>
                <a:ea typeface="Times New Roman"/>
                <a:cs typeface="Times New Roman"/>
                <a:sym typeface="Times New Roman"/>
              </a:rPr>
              <a:t>The private cloud stores the business data, while the public cloud stores the backup data</a:t>
            </a:r>
            <a:endParaRPr sz="2000">
              <a:solidFill>
                <a:schemeClr val="dk1"/>
              </a:solidFill>
              <a:latin typeface="Arial"/>
              <a:ea typeface="Arial"/>
              <a:cs typeface="Arial"/>
              <a:sym typeface="Arial"/>
            </a:endParaRPr>
          </a:p>
        </p:txBody>
      </p:sp>
      <p:grpSp>
        <p:nvGrpSpPr>
          <p:cNvPr id="226" name="Google Shape;226;p11"/>
          <p:cNvGrpSpPr/>
          <p:nvPr/>
        </p:nvGrpSpPr>
        <p:grpSpPr>
          <a:xfrm>
            <a:off x="1233644" y="1597123"/>
            <a:ext cx="9030226" cy="4889871"/>
            <a:chOff x="1206234" y="1606644"/>
            <a:chExt cx="9105988" cy="4876023"/>
          </a:xfrm>
        </p:grpSpPr>
        <p:sp>
          <p:nvSpPr>
            <p:cNvPr id="227" name="Google Shape;227;p11"/>
            <p:cNvSpPr/>
            <p:nvPr/>
          </p:nvSpPr>
          <p:spPr>
            <a:xfrm>
              <a:off x="6154633" y="3262817"/>
              <a:ext cx="3557028" cy="3051773"/>
            </a:xfrm>
            <a:prstGeom prst="roundRect">
              <a:avLst>
                <a:gd fmla="val 6009" name="adj"/>
              </a:avLst>
            </a:prstGeom>
            <a:noFill/>
            <a:ln cap="flat" cmpd="sng" w="28575">
              <a:solidFill>
                <a:schemeClr val="dk1"/>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8" name="Google Shape;228;p11"/>
            <p:cNvSpPr/>
            <p:nvPr/>
          </p:nvSpPr>
          <p:spPr>
            <a:xfrm>
              <a:off x="1811524" y="3262817"/>
              <a:ext cx="3415463" cy="3061782"/>
            </a:xfrm>
            <a:prstGeom prst="roundRect">
              <a:avLst>
                <a:gd fmla="val 6009" name="adj"/>
              </a:avLst>
            </a:prstGeom>
            <a:noFill/>
            <a:ln cap="flat" cmpd="sng" w="28575">
              <a:solidFill>
                <a:srgbClr val="FFC000"/>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229" name="Google Shape;229;p11"/>
            <p:cNvGrpSpPr/>
            <p:nvPr/>
          </p:nvGrpSpPr>
          <p:grpSpPr>
            <a:xfrm>
              <a:off x="3580563" y="4446020"/>
              <a:ext cx="1502393" cy="788498"/>
              <a:chOff x="8676412" y="3671544"/>
              <a:chExt cx="1589686" cy="795197"/>
            </a:xfrm>
          </p:grpSpPr>
          <p:sp>
            <p:nvSpPr>
              <p:cNvPr id="230" name="Google Shape;230;p11"/>
              <p:cNvSpPr/>
              <p:nvPr/>
            </p:nvSpPr>
            <p:spPr>
              <a:xfrm>
                <a:off x="8676412" y="3671544"/>
                <a:ext cx="1589686" cy="795197"/>
              </a:xfrm>
              <a:prstGeom prst="roundRect">
                <a:avLst>
                  <a:gd fmla="val 16667" name="adj"/>
                </a:avLst>
              </a:prstGeom>
              <a:noFill/>
              <a:ln cap="flat" cmpd="sng" w="28575">
                <a:solidFill>
                  <a:srgbClr val="92D050"/>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31" name="Google Shape;231;p11"/>
              <p:cNvPicPr preferRelativeResize="0"/>
              <p:nvPr/>
            </p:nvPicPr>
            <p:blipFill rotWithShape="1">
              <a:blip r:embed="rId3">
                <a:alphaModFix/>
              </a:blip>
              <a:srcRect b="0" l="0" r="0" t="0"/>
              <a:stretch/>
            </p:blipFill>
            <p:spPr>
              <a:xfrm>
                <a:off x="8784649" y="3765411"/>
                <a:ext cx="612000" cy="612000"/>
              </a:xfrm>
              <a:prstGeom prst="rect">
                <a:avLst/>
              </a:prstGeom>
              <a:noFill/>
              <a:ln>
                <a:noFill/>
              </a:ln>
            </p:spPr>
          </p:pic>
          <p:pic>
            <p:nvPicPr>
              <p:cNvPr id="232" name="Google Shape;232;p11"/>
              <p:cNvPicPr preferRelativeResize="0"/>
              <p:nvPr/>
            </p:nvPicPr>
            <p:blipFill rotWithShape="1">
              <a:blip r:embed="rId3">
                <a:alphaModFix/>
              </a:blip>
              <a:srcRect b="0" l="0" r="0" t="0"/>
              <a:stretch/>
            </p:blipFill>
            <p:spPr>
              <a:xfrm>
                <a:off x="9486816" y="3784234"/>
                <a:ext cx="612000" cy="612000"/>
              </a:xfrm>
              <a:prstGeom prst="rect">
                <a:avLst/>
              </a:prstGeom>
              <a:noFill/>
              <a:ln>
                <a:noFill/>
              </a:ln>
            </p:spPr>
          </p:pic>
        </p:grpSp>
        <p:cxnSp>
          <p:nvCxnSpPr>
            <p:cNvPr id="233" name="Google Shape;233;p11"/>
            <p:cNvCxnSpPr>
              <a:endCxn id="230" idx="0"/>
            </p:cNvCxnSpPr>
            <p:nvPr/>
          </p:nvCxnSpPr>
          <p:spPr>
            <a:xfrm>
              <a:off x="4317659" y="4348220"/>
              <a:ext cx="14100" cy="97800"/>
            </a:xfrm>
            <a:prstGeom prst="straightConnector1">
              <a:avLst/>
            </a:prstGeom>
            <a:noFill/>
            <a:ln cap="flat" cmpd="sng" w="19050">
              <a:solidFill>
                <a:srgbClr val="76CEEF"/>
              </a:solidFill>
              <a:prstDash val="solid"/>
              <a:round/>
              <a:headEnd len="sm" w="sm" type="none"/>
              <a:tailEnd len="sm" w="sm" type="none"/>
            </a:ln>
          </p:spPr>
        </p:cxnSp>
        <p:grpSp>
          <p:nvGrpSpPr>
            <p:cNvPr id="234" name="Google Shape;234;p11"/>
            <p:cNvGrpSpPr/>
            <p:nvPr/>
          </p:nvGrpSpPr>
          <p:grpSpPr>
            <a:xfrm>
              <a:off x="3580326" y="5464283"/>
              <a:ext cx="1502865" cy="705513"/>
              <a:chOff x="7228791" y="5128953"/>
              <a:chExt cx="1590186" cy="711507"/>
            </a:xfrm>
          </p:grpSpPr>
          <p:pic>
            <p:nvPicPr>
              <p:cNvPr descr="云数据库 CDB" id="235" name="Google Shape;235;p11"/>
              <p:cNvPicPr preferRelativeResize="0"/>
              <p:nvPr/>
            </p:nvPicPr>
            <p:blipFill rotWithShape="1">
              <a:blip r:embed="rId4">
                <a:alphaModFix/>
              </a:blip>
              <a:srcRect b="16450" l="9234" r="13840" t="8631"/>
              <a:stretch/>
            </p:blipFill>
            <p:spPr>
              <a:xfrm>
                <a:off x="7324902" y="5141399"/>
                <a:ext cx="700241" cy="681974"/>
              </a:xfrm>
              <a:prstGeom prst="rect">
                <a:avLst/>
              </a:prstGeom>
              <a:noFill/>
              <a:ln>
                <a:noFill/>
              </a:ln>
            </p:spPr>
          </p:pic>
          <p:cxnSp>
            <p:nvCxnSpPr>
              <p:cNvPr id="236" name="Google Shape;236;p11"/>
              <p:cNvCxnSpPr/>
              <p:nvPr/>
            </p:nvCxnSpPr>
            <p:spPr>
              <a:xfrm>
                <a:off x="7909180" y="5590655"/>
                <a:ext cx="2880" cy="160249"/>
              </a:xfrm>
              <a:prstGeom prst="straightConnector1">
                <a:avLst/>
              </a:prstGeom>
              <a:noFill/>
              <a:ln cap="flat" cmpd="sng" w="19050">
                <a:solidFill>
                  <a:schemeClr val="lt1"/>
                </a:solidFill>
                <a:prstDash val="solid"/>
                <a:round/>
                <a:headEnd len="sm" w="sm" type="none"/>
                <a:tailEnd len="sm" w="sm" type="none"/>
              </a:ln>
            </p:spPr>
          </p:cxnSp>
          <p:sp>
            <p:nvSpPr>
              <p:cNvPr id="237" name="Google Shape;237;p11"/>
              <p:cNvSpPr/>
              <p:nvPr/>
            </p:nvSpPr>
            <p:spPr>
              <a:xfrm>
                <a:off x="7228791" y="5128953"/>
                <a:ext cx="1590186" cy="711507"/>
              </a:xfrm>
              <a:prstGeom prst="roundRect">
                <a:avLst>
                  <a:gd fmla="val 16667" name="adj"/>
                </a:avLst>
              </a:prstGeom>
              <a:noFill/>
              <a:ln cap="flat" cmpd="sng" w="28575">
                <a:solidFill>
                  <a:srgbClr val="92D050"/>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云数据库 CDB" id="238" name="Google Shape;238;p11"/>
              <p:cNvPicPr preferRelativeResize="0"/>
              <p:nvPr/>
            </p:nvPicPr>
            <p:blipFill rotWithShape="1">
              <a:blip r:embed="rId4">
                <a:alphaModFix/>
              </a:blip>
              <a:srcRect b="16450" l="9234" r="13840" t="8631"/>
              <a:stretch/>
            </p:blipFill>
            <p:spPr>
              <a:xfrm>
                <a:off x="8050715" y="5139338"/>
                <a:ext cx="700241" cy="681974"/>
              </a:xfrm>
              <a:prstGeom prst="rect">
                <a:avLst/>
              </a:prstGeom>
              <a:noFill/>
              <a:ln>
                <a:noFill/>
              </a:ln>
            </p:spPr>
          </p:pic>
        </p:grpSp>
        <p:cxnSp>
          <p:nvCxnSpPr>
            <p:cNvPr id="239" name="Google Shape;239;p11"/>
            <p:cNvCxnSpPr>
              <a:stCxn id="230" idx="2"/>
              <a:endCxn id="237" idx="0"/>
            </p:cNvCxnSpPr>
            <p:nvPr/>
          </p:nvCxnSpPr>
          <p:spPr>
            <a:xfrm>
              <a:off x="4331759" y="5234518"/>
              <a:ext cx="0" cy="229800"/>
            </a:xfrm>
            <a:prstGeom prst="straightConnector1">
              <a:avLst/>
            </a:prstGeom>
            <a:noFill/>
            <a:ln cap="flat" cmpd="sng" w="9525">
              <a:solidFill>
                <a:srgbClr val="16ABE2"/>
              </a:solidFill>
              <a:prstDash val="solid"/>
              <a:round/>
              <a:headEnd len="sm" w="sm" type="none"/>
              <a:tailEnd len="sm" w="sm" type="none"/>
            </a:ln>
          </p:spPr>
        </p:cxnSp>
        <p:sp>
          <p:nvSpPr>
            <p:cNvPr id="240" name="Google Shape;240;p11"/>
            <p:cNvSpPr txBox="1"/>
            <p:nvPr/>
          </p:nvSpPr>
          <p:spPr>
            <a:xfrm>
              <a:off x="1946604" y="3710173"/>
              <a:ext cx="1251179" cy="3989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Web layer</a:t>
              </a:r>
              <a:endParaRPr/>
            </a:p>
          </p:txBody>
        </p:sp>
        <p:cxnSp>
          <p:nvCxnSpPr>
            <p:cNvPr id="241" name="Google Shape;241;p11"/>
            <p:cNvCxnSpPr/>
            <p:nvPr/>
          </p:nvCxnSpPr>
          <p:spPr>
            <a:xfrm>
              <a:off x="5298383" y="5959664"/>
              <a:ext cx="725183" cy="0"/>
            </a:xfrm>
            <a:prstGeom prst="straightConnector1">
              <a:avLst/>
            </a:prstGeom>
            <a:noFill/>
            <a:ln cap="flat" cmpd="sng" w="28575">
              <a:solidFill>
                <a:srgbClr val="16ABE2"/>
              </a:solidFill>
              <a:prstDash val="solid"/>
              <a:round/>
              <a:headEnd len="med" w="med" type="stealth"/>
              <a:tailEnd len="med" w="med" type="stealth"/>
            </a:ln>
          </p:spPr>
        </p:cxnSp>
        <p:sp>
          <p:nvSpPr>
            <p:cNvPr id="242" name="Google Shape;242;p11"/>
            <p:cNvSpPr/>
            <p:nvPr/>
          </p:nvSpPr>
          <p:spPr>
            <a:xfrm>
              <a:off x="1235460" y="2467618"/>
              <a:ext cx="9076762" cy="4015049"/>
            </a:xfrm>
            <a:prstGeom prst="roundRect">
              <a:avLst>
                <a:gd fmla="val 6009" name="adj"/>
              </a:avLst>
            </a:prstGeom>
            <a:noFill/>
            <a:ln cap="flat" cmpd="sng" w="28575">
              <a:solidFill>
                <a:srgbClr val="00A1FF"/>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43" name="Google Shape;243;p11"/>
            <p:cNvPicPr preferRelativeResize="0"/>
            <p:nvPr/>
          </p:nvPicPr>
          <p:blipFill rotWithShape="1">
            <a:blip r:embed="rId5">
              <a:alphaModFix/>
            </a:blip>
            <a:srcRect b="0" l="0" r="0" t="0"/>
            <a:stretch/>
          </p:blipFill>
          <p:spPr>
            <a:xfrm>
              <a:off x="5372954" y="5189622"/>
              <a:ext cx="665565" cy="665565"/>
            </a:xfrm>
            <a:prstGeom prst="rect">
              <a:avLst/>
            </a:prstGeom>
            <a:noFill/>
            <a:ln>
              <a:noFill/>
            </a:ln>
          </p:spPr>
        </p:pic>
        <p:grpSp>
          <p:nvGrpSpPr>
            <p:cNvPr id="244" name="Google Shape;244;p11"/>
            <p:cNvGrpSpPr/>
            <p:nvPr/>
          </p:nvGrpSpPr>
          <p:grpSpPr>
            <a:xfrm>
              <a:off x="3580735" y="3460170"/>
              <a:ext cx="1502393" cy="788498"/>
              <a:chOff x="8676412" y="3671544"/>
              <a:chExt cx="1589686" cy="795197"/>
            </a:xfrm>
          </p:grpSpPr>
          <p:sp>
            <p:nvSpPr>
              <p:cNvPr id="245" name="Google Shape;245;p11"/>
              <p:cNvSpPr/>
              <p:nvPr/>
            </p:nvSpPr>
            <p:spPr>
              <a:xfrm>
                <a:off x="8676412" y="3671544"/>
                <a:ext cx="1589686" cy="795197"/>
              </a:xfrm>
              <a:prstGeom prst="roundRect">
                <a:avLst>
                  <a:gd fmla="val 16667" name="adj"/>
                </a:avLst>
              </a:prstGeom>
              <a:noFill/>
              <a:ln cap="flat" cmpd="sng" w="28575">
                <a:solidFill>
                  <a:srgbClr val="92D050"/>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46" name="Google Shape;246;p11"/>
              <p:cNvPicPr preferRelativeResize="0"/>
              <p:nvPr/>
            </p:nvPicPr>
            <p:blipFill rotWithShape="1">
              <a:blip r:embed="rId3">
                <a:alphaModFix/>
              </a:blip>
              <a:srcRect b="0" l="0" r="0" t="0"/>
              <a:stretch/>
            </p:blipFill>
            <p:spPr>
              <a:xfrm>
                <a:off x="8784649" y="3765411"/>
                <a:ext cx="612000" cy="612000"/>
              </a:xfrm>
              <a:prstGeom prst="rect">
                <a:avLst/>
              </a:prstGeom>
              <a:noFill/>
              <a:ln>
                <a:noFill/>
              </a:ln>
            </p:spPr>
          </p:pic>
          <p:pic>
            <p:nvPicPr>
              <p:cNvPr id="247" name="Google Shape;247;p11"/>
              <p:cNvPicPr preferRelativeResize="0"/>
              <p:nvPr/>
            </p:nvPicPr>
            <p:blipFill rotWithShape="1">
              <a:blip r:embed="rId3">
                <a:alphaModFix/>
              </a:blip>
              <a:srcRect b="0" l="0" r="0" t="0"/>
              <a:stretch/>
            </p:blipFill>
            <p:spPr>
              <a:xfrm>
                <a:off x="9486816" y="3784234"/>
                <a:ext cx="612000" cy="612000"/>
              </a:xfrm>
              <a:prstGeom prst="rect">
                <a:avLst/>
              </a:prstGeom>
              <a:noFill/>
              <a:ln>
                <a:noFill/>
              </a:ln>
            </p:spPr>
          </p:pic>
        </p:grpSp>
        <p:sp>
          <p:nvSpPr>
            <p:cNvPr id="248" name="Google Shape;248;p11"/>
            <p:cNvSpPr txBox="1"/>
            <p:nvPr/>
          </p:nvSpPr>
          <p:spPr>
            <a:xfrm>
              <a:off x="1960083" y="4475142"/>
              <a:ext cx="1504366" cy="7058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Application layer</a:t>
              </a:r>
              <a:endParaRPr/>
            </a:p>
          </p:txBody>
        </p:sp>
        <p:sp>
          <p:nvSpPr>
            <p:cNvPr id="249" name="Google Shape;249;p11"/>
            <p:cNvSpPr txBox="1"/>
            <p:nvPr/>
          </p:nvSpPr>
          <p:spPr>
            <a:xfrm>
              <a:off x="1985123" y="5522404"/>
              <a:ext cx="1504367" cy="7058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Database layer</a:t>
              </a:r>
              <a:endParaRPr/>
            </a:p>
          </p:txBody>
        </p:sp>
        <p:sp>
          <p:nvSpPr>
            <p:cNvPr id="250" name="Google Shape;250;p11"/>
            <p:cNvSpPr txBox="1"/>
            <p:nvPr/>
          </p:nvSpPr>
          <p:spPr>
            <a:xfrm>
              <a:off x="6499183" y="3698425"/>
              <a:ext cx="1251179" cy="3989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Web layer</a:t>
              </a:r>
              <a:endParaRPr/>
            </a:p>
          </p:txBody>
        </p:sp>
        <p:sp>
          <p:nvSpPr>
            <p:cNvPr id="251" name="Google Shape;251;p11"/>
            <p:cNvSpPr txBox="1"/>
            <p:nvPr/>
          </p:nvSpPr>
          <p:spPr>
            <a:xfrm>
              <a:off x="6261726" y="4734105"/>
              <a:ext cx="1504366" cy="7058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Application layer</a:t>
              </a:r>
              <a:endParaRPr/>
            </a:p>
          </p:txBody>
        </p:sp>
        <p:sp>
          <p:nvSpPr>
            <p:cNvPr id="252" name="Google Shape;252;p11"/>
            <p:cNvSpPr txBox="1"/>
            <p:nvPr/>
          </p:nvSpPr>
          <p:spPr>
            <a:xfrm>
              <a:off x="6372588" y="5549243"/>
              <a:ext cx="1504367" cy="7058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Database layer</a:t>
              </a:r>
              <a:endParaRPr/>
            </a:p>
          </p:txBody>
        </p:sp>
        <p:sp>
          <p:nvSpPr>
            <p:cNvPr id="253" name="Google Shape;253;p11"/>
            <p:cNvSpPr txBox="1"/>
            <p:nvPr/>
          </p:nvSpPr>
          <p:spPr>
            <a:xfrm>
              <a:off x="2286771" y="2551281"/>
              <a:ext cx="1738291" cy="73208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400"/>
                <a:buFont typeface="Noto Sans Symbols"/>
                <a:buNone/>
              </a:pPr>
              <a:r>
                <a:rPr b="0" i="0" lang="en-US" sz="2400" cap="none" strike="noStrike">
                  <a:solidFill>
                    <a:srgbClr val="000000"/>
                  </a:solidFill>
                  <a:latin typeface="Times New Roman"/>
                  <a:ea typeface="Times New Roman"/>
                  <a:cs typeface="Times New Roman"/>
                  <a:sym typeface="Times New Roman"/>
                </a:rPr>
                <a:t>Public cloud</a:t>
              </a:r>
              <a:endParaRPr sz="2400">
                <a:solidFill>
                  <a:schemeClr val="dk1"/>
                </a:solidFill>
                <a:latin typeface="Arial"/>
                <a:ea typeface="Arial"/>
                <a:cs typeface="Arial"/>
                <a:sym typeface="Arial"/>
              </a:endParaRPr>
            </a:p>
          </p:txBody>
        </p:sp>
        <p:sp>
          <p:nvSpPr>
            <p:cNvPr id="254" name="Google Shape;254;p11"/>
            <p:cNvSpPr txBox="1"/>
            <p:nvPr/>
          </p:nvSpPr>
          <p:spPr>
            <a:xfrm>
              <a:off x="7361063" y="2511755"/>
              <a:ext cx="2141853" cy="73208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400"/>
                <a:buFont typeface="Noto Sans Symbols"/>
                <a:buNone/>
              </a:pPr>
              <a:r>
                <a:rPr b="0" i="0" lang="en-US" sz="2400" cap="none" strike="noStrike">
                  <a:solidFill>
                    <a:srgbClr val="000000"/>
                  </a:solidFill>
                  <a:latin typeface="Times New Roman"/>
                  <a:ea typeface="Times New Roman"/>
                  <a:cs typeface="Times New Roman"/>
                  <a:sym typeface="Times New Roman"/>
                </a:rPr>
                <a:t>Private cloud</a:t>
              </a:r>
              <a:endParaRPr sz="2400">
                <a:solidFill>
                  <a:schemeClr val="dk1"/>
                </a:solidFill>
                <a:latin typeface="Arial"/>
                <a:ea typeface="Arial"/>
                <a:cs typeface="Arial"/>
                <a:sym typeface="Arial"/>
              </a:endParaRPr>
            </a:p>
          </p:txBody>
        </p:sp>
        <p:pic>
          <p:nvPicPr>
            <p:cNvPr id="255" name="Google Shape;255;p11"/>
            <p:cNvPicPr preferRelativeResize="0"/>
            <p:nvPr/>
          </p:nvPicPr>
          <p:blipFill rotWithShape="1">
            <a:blip r:embed="rId6">
              <a:alphaModFix/>
            </a:blip>
            <a:srcRect b="0" l="0" r="0" t="0"/>
            <a:stretch/>
          </p:blipFill>
          <p:spPr>
            <a:xfrm>
              <a:off x="8616280" y="4659165"/>
              <a:ext cx="637154" cy="637154"/>
            </a:xfrm>
            <a:prstGeom prst="rect">
              <a:avLst/>
            </a:prstGeom>
            <a:noFill/>
            <a:ln>
              <a:noFill/>
            </a:ln>
          </p:spPr>
        </p:pic>
        <p:pic>
          <p:nvPicPr>
            <p:cNvPr id="256" name="Google Shape;256;p11"/>
            <p:cNvPicPr preferRelativeResize="0"/>
            <p:nvPr/>
          </p:nvPicPr>
          <p:blipFill rotWithShape="1">
            <a:blip r:embed="rId7">
              <a:alphaModFix/>
            </a:blip>
            <a:srcRect b="0" l="0" r="0" t="0"/>
            <a:stretch/>
          </p:blipFill>
          <p:spPr>
            <a:xfrm>
              <a:off x="8531202" y="3576238"/>
              <a:ext cx="813290" cy="813290"/>
            </a:xfrm>
            <a:prstGeom prst="rect">
              <a:avLst/>
            </a:prstGeom>
            <a:noFill/>
            <a:ln>
              <a:noFill/>
            </a:ln>
          </p:spPr>
        </p:pic>
        <p:pic>
          <p:nvPicPr>
            <p:cNvPr id="257" name="Google Shape;257;p11"/>
            <p:cNvPicPr preferRelativeResize="0"/>
            <p:nvPr/>
          </p:nvPicPr>
          <p:blipFill rotWithShape="1">
            <a:blip r:embed="rId8">
              <a:alphaModFix/>
            </a:blip>
            <a:srcRect b="0" l="0" r="0" t="0"/>
            <a:stretch/>
          </p:blipFill>
          <p:spPr>
            <a:xfrm>
              <a:off x="7727192" y="5412954"/>
              <a:ext cx="735065" cy="735065"/>
            </a:xfrm>
            <a:prstGeom prst="rect">
              <a:avLst/>
            </a:prstGeom>
            <a:noFill/>
            <a:ln>
              <a:noFill/>
            </a:ln>
          </p:spPr>
        </p:pic>
        <p:pic>
          <p:nvPicPr>
            <p:cNvPr id="258" name="Google Shape;258;p11"/>
            <p:cNvPicPr preferRelativeResize="0"/>
            <p:nvPr/>
          </p:nvPicPr>
          <p:blipFill rotWithShape="1">
            <a:blip r:embed="rId8">
              <a:alphaModFix/>
            </a:blip>
            <a:srcRect b="0" l="0" r="0" t="0"/>
            <a:stretch/>
          </p:blipFill>
          <p:spPr>
            <a:xfrm>
              <a:off x="8497719" y="5412954"/>
              <a:ext cx="735065" cy="735065"/>
            </a:xfrm>
            <a:prstGeom prst="rect">
              <a:avLst/>
            </a:prstGeom>
            <a:noFill/>
            <a:ln>
              <a:noFill/>
            </a:ln>
          </p:spPr>
        </p:pic>
        <p:pic>
          <p:nvPicPr>
            <p:cNvPr id="259" name="Google Shape;259;p11"/>
            <p:cNvPicPr preferRelativeResize="0"/>
            <p:nvPr/>
          </p:nvPicPr>
          <p:blipFill rotWithShape="1">
            <a:blip r:embed="rId6">
              <a:alphaModFix/>
            </a:blip>
            <a:srcRect b="0" l="0" r="0" t="0"/>
            <a:stretch/>
          </p:blipFill>
          <p:spPr>
            <a:xfrm>
              <a:off x="7776147" y="4663288"/>
              <a:ext cx="637154" cy="637154"/>
            </a:xfrm>
            <a:prstGeom prst="rect">
              <a:avLst/>
            </a:prstGeom>
            <a:noFill/>
            <a:ln>
              <a:noFill/>
            </a:ln>
          </p:spPr>
        </p:pic>
        <p:pic>
          <p:nvPicPr>
            <p:cNvPr id="260" name="Google Shape;260;p11"/>
            <p:cNvPicPr preferRelativeResize="0"/>
            <p:nvPr/>
          </p:nvPicPr>
          <p:blipFill rotWithShape="1">
            <a:blip r:embed="rId7">
              <a:alphaModFix/>
            </a:blip>
            <a:srcRect b="0" l="0" r="0" t="0"/>
            <a:stretch/>
          </p:blipFill>
          <p:spPr>
            <a:xfrm>
              <a:off x="7687017" y="3573060"/>
              <a:ext cx="813290" cy="813290"/>
            </a:xfrm>
            <a:prstGeom prst="rect">
              <a:avLst/>
            </a:prstGeom>
            <a:noFill/>
            <a:ln>
              <a:noFill/>
            </a:ln>
          </p:spPr>
        </p:pic>
        <p:pic>
          <p:nvPicPr>
            <p:cNvPr id="261" name="Google Shape;261;p11"/>
            <p:cNvPicPr preferRelativeResize="0"/>
            <p:nvPr/>
          </p:nvPicPr>
          <p:blipFill rotWithShape="1">
            <a:blip r:embed="rId9">
              <a:alphaModFix/>
            </a:blip>
            <a:srcRect b="0" l="0" r="0" t="0"/>
            <a:stretch/>
          </p:blipFill>
          <p:spPr>
            <a:xfrm>
              <a:off x="5494232" y="2052617"/>
              <a:ext cx="594124" cy="440158"/>
            </a:xfrm>
            <a:prstGeom prst="rect">
              <a:avLst/>
            </a:prstGeom>
            <a:noFill/>
            <a:ln>
              <a:noFill/>
            </a:ln>
          </p:spPr>
        </p:pic>
        <p:pic>
          <p:nvPicPr>
            <p:cNvPr id="262" name="Google Shape;262;p11"/>
            <p:cNvPicPr preferRelativeResize="0"/>
            <p:nvPr/>
          </p:nvPicPr>
          <p:blipFill rotWithShape="1">
            <a:blip r:embed="rId10">
              <a:alphaModFix/>
            </a:blip>
            <a:srcRect b="0" l="0" r="0" t="0"/>
            <a:stretch/>
          </p:blipFill>
          <p:spPr>
            <a:xfrm>
              <a:off x="5601686" y="1606644"/>
              <a:ext cx="379215" cy="348912"/>
            </a:xfrm>
            <a:prstGeom prst="rect">
              <a:avLst/>
            </a:prstGeom>
            <a:noFill/>
            <a:ln>
              <a:noFill/>
            </a:ln>
          </p:spPr>
        </p:pic>
        <p:cxnSp>
          <p:nvCxnSpPr>
            <p:cNvPr id="263" name="Google Shape;263;p11"/>
            <p:cNvCxnSpPr>
              <a:stCxn id="262" idx="2"/>
              <a:endCxn id="261" idx="0"/>
            </p:cNvCxnSpPr>
            <p:nvPr/>
          </p:nvCxnSpPr>
          <p:spPr>
            <a:xfrm>
              <a:off x="5791293" y="1955556"/>
              <a:ext cx="0" cy="97200"/>
            </a:xfrm>
            <a:prstGeom prst="straightConnector1">
              <a:avLst/>
            </a:prstGeom>
            <a:noFill/>
            <a:ln cap="flat" cmpd="sng" w="9525">
              <a:solidFill>
                <a:schemeClr val="dk1"/>
              </a:solidFill>
              <a:prstDash val="solid"/>
              <a:round/>
              <a:headEnd len="sm" w="sm" type="none"/>
              <a:tailEnd len="med" w="med" type="triangle"/>
            </a:ln>
          </p:spPr>
        </p:cxnSp>
        <p:cxnSp>
          <p:nvCxnSpPr>
            <p:cNvPr id="264" name="Google Shape;264;p11"/>
            <p:cNvCxnSpPr>
              <a:stCxn id="261" idx="2"/>
              <a:endCxn id="228" idx="0"/>
            </p:cNvCxnSpPr>
            <p:nvPr/>
          </p:nvCxnSpPr>
          <p:spPr>
            <a:xfrm flipH="1">
              <a:off x="3519394" y="2492775"/>
              <a:ext cx="2271900" cy="770100"/>
            </a:xfrm>
            <a:prstGeom prst="straightConnector1">
              <a:avLst/>
            </a:prstGeom>
            <a:noFill/>
            <a:ln cap="flat" cmpd="sng" w="38100">
              <a:solidFill>
                <a:srgbClr val="16ABE2"/>
              </a:solidFill>
              <a:prstDash val="solid"/>
              <a:round/>
              <a:headEnd len="sm" w="sm" type="none"/>
              <a:tailEnd len="med" w="med" type="triangle"/>
            </a:ln>
          </p:spPr>
        </p:cxnSp>
        <p:cxnSp>
          <p:nvCxnSpPr>
            <p:cNvPr id="265" name="Google Shape;265;p11"/>
            <p:cNvCxnSpPr>
              <a:stCxn id="261" idx="2"/>
              <a:endCxn id="227" idx="0"/>
            </p:cNvCxnSpPr>
            <p:nvPr/>
          </p:nvCxnSpPr>
          <p:spPr>
            <a:xfrm>
              <a:off x="5791294" y="2492775"/>
              <a:ext cx="2142000" cy="770100"/>
            </a:xfrm>
            <a:prstGeom prst="straightConnector1">
              <a:avLst/>
            </a:prstGeom>
            <a:noFill/>
            <a:ln cap="flat" cmpd="sng" w="38100">
              <a:solidFill>
                <a:srgbClr val="16ABE2"/>
              </a:solidFill>
              <a:prstDash val="solid"/>
              <a:round/>
              <a:headEnd len="sm" w="sm" type="none"/>
              <a:tailEnd len="med" w="med" type="triangle"/>
            </a:ln>
          </p:spPr>
        </p:cxnSp>
        <p:cxnSp>
          <p:nvCxnSpPr>
            <p:cNvPr id="266" name="Google Shape;266;p11"/>
            <p:cNvCxnSpPr/>
            <p:nvPr/>
          </p:nvCxnSpPr>
          <p:spPr>
            <a:xfrm>
              <a:off x="5321254" y="4258512"/>
              <a:ext cx="725183" cy="0"/>
            </a:xfrm>
            <a:prstGeom prst="straightConnector1">
              <a:avLst/>
            </a:prstGeom>
            <a:noFill/>
            <a:ln cap="flat" cmpd="sng" w="28575">
              <a:solidFill>
                <a:srgbClr val="16ABE2"/>
              </a:solidFill>
              <a:prstDash val="solid"/>
              <a:round/>
              <a:headEnd len="med" w="med" type="stealth"/>
              <a:tailEnd len="med" w="med" type="stealth"/>
            </a:ln>
          </p:spPr>
        </p:cxnSp>
        <p:sp>
          <p:nvSpPr>
            <p:cNvPr id="267" name="Google Shape;267;p11"/>
            <p:cNvSpPr txBox="1"/>
            <p:nvPr/>
          </p:nvSpPr>
          <p:spPr>
            <a:xfrm>
              <a:off x="5153345" y="3718078"/>
              <a:ext cx="1324357" cy="36508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Keepalive</a:t>
              </a:r>
              <a:endParaRPr sz="1800">
                <a:solidFill>
                  <a:schemeClr val="dk1"/>
                </a:solidFill>
                <a:latin typeface="Arial"/>
                <a:ea typeface="Arial"/>
                <a:cs typeface="Arial"/>
                <a:sym typeface="Arial"/>
              </a:endParaRPr>
            </a:p>
          </p:txBody>
        </p:sp>
        <p:sp>
          <p:nvSpPr>
            <p:cNvPr id="268" name="Google Shape;268;p11"/>
            <p:cNvSpPr txBox="1"/>
            <p:nvPr/>
          </p:nvSpPr>
          <p:spPr>
            <a:xfrm>
              <a:off x="1206234" y="1847956"/>
              <a:ext cx="6028638" cy="73208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1800"/>
                <a:buFont typeface="Noto Sans Symbols"/>
                <a:buNone/>
              </a:pPr>
              <a:r>
                <a:rPr b="0" i="0" lang="en-US" sz="1800" cap="none" strike="noStrike">
                  <a:solidFill>
                    <a:srgbClr val="000000"/>
                  </a:solidFill>
                  <a:latin typeface="Times New Roman"/>
                  <a:ea typeface="Times New Roman"/>
                  <a:cs typeface="Times New Roman"/>
                  <a:sym typeface="Times New Roman"/>
                </a:rPr>
                <a:t>In/Off-cloud primary/secondary architecture</a:t>
              </a:r>
              <a:endParaRPr sz="1800">
                <a:solidFill>
                  <a:schemeClr val="dk1"/>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2"/>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1.3.3 Data Backup</a:t>
            </a:r>
            <a:endParaRPr/>
          </a:p>
        </p:txBody>
      </p:sp>
      <p:sp>
        <p:nvSpPr>
          <p:cNvPr id="274" name="Google Shape;274;p12"/>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sp>
        <p:nvSpPr>
          <p:cNvPr id="275" name="Google Shape;275;p12"/>
          <p:cNvSpPr txBox="1"/>
          <p:nvPr/>
        </p:nvSpPr>
        <p:spPr>
          <a:xfrm>
            <a:off x="423616" y="1145179"/>
            <a:ext cx="4907209" cy="5137714"/>
          </a:xfrm>
          <a:prstGeom prst="rect">
            <a:avLst/>
          </a:prstGeom>
          <a:noFill/>
          <a:ln>
            <a:noFill/>
          </a:ln>
        </p:spPr>
        <p:txBody>
          <a:bodyPr anchorCtr="0" anchor="t" bIns="45700" lIns="91425" spcFirstLastPara="1" rIns="91425" wrap="square" tIns="45700">
            <a:noAutofit/>
          </a:bodyPr>
          <a:lstStyle/>
          <a:p>
            <a:pPr indent="-480471" lvl="0" marL="480471" marR="0" rtl="0" algn="l">
              <a:lnSpc>
                <a:spcPct val="100000"/>
              </a:lnSpc>
              <a:spcBef>
                <a:spcPts val="0"/>
              </a:spcBef>
              <a:spcAft>
                <a:spcPts val="0"/>
              </a:spcAft>
              <a:buClr>
                <a:schemeClr val="accent1"/>
              </a:buClr>
              <a:buSzPts val="2000"/>
              <a:buFont typeface="Noto Sans Symbols"/>
              <a:buChar char="●"/>
            </a:pPr>
            <a:r>
              <a:rPr b="0" i="0" lang="en-US" sz="2000" cap="none" strike="noStrike">
                <a:solidFill>
                  <a:srgbClr val="000000"/>
                </a:solidFill>
                <a:latin typeface="Times New Roman"/>
                <a:ea typeface="Times New Roman"/>
                <a:cs typeface="Times New Roman"/>
                <a:sym typeface="Times New Roman"/>
              </a:rPr>
              <a:t>Data in the private and public clouds is mutually backed up on the other side</a:t>
            </a:r>
            <a:endParaRPr sz="2000">
              <a:solidFill>
                <a:schemeClr val="dk1"/>
              </a:solidFill>
              <a:latin typeface="Arial"/>
              <a:ea typeface="Arial"/>
              <a:cs typeface="Arial"/>
              <a:sym typeface="Arial"/>
            </a:endParaRPr>
          </a:p>
          <a:p>
            <a:pPr indent="-355591" lvl="1" marL="836063" marR="0" rtl="0" algn="l">
              <a:lnSpc>
                <a:spcPct val="100000"/>
              </a:lnSpc>
              <a:spcBef>
                <a:spcPts val="50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The storage advantages of the public cloud are leveraged</a:t>
            </a:r>
            <a:endParaRPr b="0" i="0" sz="2000" u="none" cap="none" strike="noStrike">
              <a:solidFill>
                <a:schemeClr val="dk1"/>
              </a:solidFill>
              <a:latin typeface="Arial"/>
              <a:ea typeface="Arial"/>
              <a:cs typeface="Arial"/>
              <a:sym typeface="Arial"/>
            </a:endParaRPr>
          </a:p>
          <a:p>
            <a:pPr indent="-355591" lvl="1" marL="836063" marR="0" rtl="0" algn="l">
              <a:lnSpc>
                <a:spcPct val="100000"/>
              </a:lnSpc>
              <a:spcBef>
                <a:spcPts val="50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Backup data is archived after being encrypted</a:t>
            </a:r>
            <a:endParaRPr/>
          </a:p>
          <a:p>
            <a:pPr indent="0" lvl="1" marL="480471" marR="0" rtl="0" algn="l">
              <a:lnSpc>
                <a:spcPct val="100000"/>
              </a:lnSpc>
              <a:spcBef>
                <a:spcPts val="500"/>
              </a:spcBef>
              <a:spcAft>
                <a:spcPts val="0"/>
              </a:spcAft>
              <a:buClr>
                <a:schemeClr val="accent1"/>
              </a:buClr>
              <a:buSzPts val="2000"/>
              <a:buFont typeface="Noto Sans Symbols"/>
              <a:buNone/>
            </a:pPr>
            <a:r>
              <a:t/>
            </a:r>
            <a:endParaRPr b="0" i="0" sz="2000" u="none" cap="none" strike="noStrike">
              <a:solidFill>
                <a:schemeClr val="dk1"/>
              </a:solidFill>
              <a:latin typeface="Arial"/>
              <a:ea typeface="Arial"/>
              <a:cs typeface="Arial"/>
              <a:sym typeface="Arial"/>
            </a:endParaRPr>
          </a:p>
          <a:p>
            <a:pPr indent="-480471" lvl="0" marL="480471" marR="0" rtl="0" algn="l">
              <a:lnSpc>
                <a:spcPct val="100000"/>
              </a:lnSpc>
              <a:spcBef>
                <a:spcPts val="0"/>
              </a:spcBef>
              <a:spcAft>
                <a:spcPts val="0"/>
              </a:spcAft>
              <a:buClr>
                <a:schemeClr val="accent1"/>
              </a:buClr>
              <a:buSzPts val="2000"/>
              <a:buFont typeface="Noto Sans Symbols"/>
              <a:buChar char="●"/>
            </a:pPr>
            <a:r>
              <a:rPr b="0" i="0" lang="en-US" sz="2000" cap="none" strike="noStrike">
                <a:solidFill>
                  <a:srgbClr val="000000"/>
                </a:solidFill>
                <a:latin typeface="Times New Roman"/>
                <a:ea typeface="Times New Roman"/>
                <a:cs typeface="Times New Roman"/>
                <a:sym typeface="Times New Roman"/>
              </a:rPr>
              <a:t>The purpose of data backup is to keep the data or application at a certain time point in a safe and reliable place. In general scenarios, application load runs in the public or private cloud, while the data is backed up in another cloud for security and stability </a:t>
            </a:r>
            <a:br>
              <a:rPr lang="en-US" sz="2000">
                <a:solidFill>
                  <a:schemeClr val="dk1"/>
                </a:solidFill>
                <a:latin typeface="Microsoft Yahei"/>
                <a:ea typeface="Microsoft Yahei"/>
                <a:cs typeface="Microsoft Yahei"/>
                <a:sym typeface="Microsoft Yahei"/>
              </a:rPr>
            </a:br>
            <a:endParaRPr sz="2000">
              <a:solidFill>
                <a:schemeClr val="dk1"/>
              </a:solidFill>
              <a:latin typeface="Arial"/>
              <a:ea typeface="Arial"/>
              <a:cs typeface="Arial"/>
              <a:sym typeface="Arial"/>
            </a:endParaRPr>
          </a:p>
          <a:p>
            <a:pPr indent="-353471" lvl="0" marL="480471" marR="0" rtl="0" algn="l">
              <a:lnSpc>
                <a:spcPct val="100000"/>
              </a:lnSpc>
              <a:spcBef>
                <a:spcPts val="0"/>
              </a:spcBef>
              <a:spcAft>
                <a:spcPts val="0"/>
              </a:spcAft>
              <a:buClr>
                <a:schemeClr val="accent1"/>
              </a:buClr>
              <a:buSzPts val="2000"/>
              <a:buFont typeface="Noto Sans Symbols"/>
              <a:buNone/>
            </a:pPr>
            <a:r>
              <a:t/>
            </a:r>
            <a:endParaRPr b="1" sz="20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2000"/>
              <a:buFont typeface="Noto Sans Symbols"/>
              <a:buNone/>
            </a:pPr>
            <a:r>
              <a:t/>
            </a:r>
            <a:endParaRPr b="1" sz="2000">
              <a:solidFill>
                <a:schemeClr val="dk1"/>
              </a:solidFill>
              <a:latin typeface="Arial"/>
              <a:ea typeface="Arial"/>
              <a:cs typeface="Arial"/>
              <a:sym typeface="Arial"/>
            </a:endParaRPr>
          </a:p>
        </p:txBody>
      </p:sp>
      <p:pic>
        <p:nvPicPr>
          <p:cNvPr id="276" name="Google Shape;276;p12"/>
          <p:cNvPicPr preferRelativeResize="0"/>
          <p:nvPr>
            <p:ph idx="1" type="body"/>
          </p:nvPr>
        </p:nvPicPr>
        <p:blipFill rotWithShape="1">
          <a:blip r:embed="rId3">
            <a:alphaModFix/>
          </a:blip>
          <a:srcRect b="0" l="0" r="0" t="0"/>
          <a:stretch/>
        </p:blipFill>
        <p:spPr>
          <a:xfrm>
            <a:off x="5591944" y="1229422"/>
            <a:ext cx="6184849" cy="53071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3"/>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1.3.4 Application Deployment</a:t>
            </a:r>
            <a:endParaRPr/>
          </a:p>
        </p:txBody>
      </p:sp>
      <p:sp>
        <p:nvSpPr>
          <p:cNvPr id="282" name="Google Shape;282;p13"/>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sp>
        <p:nvSpPr>
          <p:cNvPr id="283" name="Google Shape;283;p13"/>
          <p:cNvSpPr txBox="1"/>
          <p:nvPr/>
        </p:nvSpPr>
        <p:spPr>
          <a:xfrm>
            <a:off x="838201" y="1250116"/>
            <a:ext cx="6815421" cy="732081"/>
          </a:xfrm>
          <a:prstGeom prst="rect">
            <a:avLst/>
          </a:prstGeom>
          <a:noFill/>
          <a:ln>
            <a:noFill/>
          </a:ln>
        </p:spPr>
        <p:txBody>
          <a:bodyPr anchorCtr="0" anchor="t" bIns="45700" lIns="91425" spcFirstLastPara="1" rIns="91425" wrap="square" tIns="45700">
            <a:noAutofit/>
          </a:bodyPr>
          <a:lstStyle/>
          <a:p>
            <a:pPr indent="-480471" lvl="0" marL="480471" marR="0"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Applications are deployed in the private and public clouds accordingly</a:t>
            </a:r>
            <a:endParaRPr sz="2400">
              <a:solidFill>
                <a:schemeClr val="dk1"/>
              </a:solidFill>
              <a:latin typeface="Arial"/>
              <a:ea typeface="Arial"/>
              <a:cs typeface="Arial"/>
              <a:sym typeface="Arial"/>
            </a:endParaRPr>
          </a:p>
        </p:txBody>
      </p:sp>
      <p:grpSp>
        <p:nvGrpSpPr>
          <p:cNvPr id="284" name="Google Shape;284;p13"/>
          <p:cNvGrpSpPr/>
          <p:nvPr/>
        </p:nvGrpSpPr>
        <p:grpSpPr>
          <a:xfrm>
            <a:off x="2310924" y="1944186"/>
            <a:ext cx="7570152" cy="4264045"/>
            <a:chOff x="2310924" y="1561827"/>
            <a:chExt cx="7570152" cy="4264045"/>
          </a:xfrm>
        </p:grpSpPr>
        <p:sp>
          <p:nvSpPr>
            <p:cNvPr id="285" name="Google Shape;285;p13"/>
            <p:cNvSpPr/>
            <p:nvPr/>
          </p:nvSpPr>
          <p:spPr>
            <a:xfrm>
              <a:off x="2361152" y="3321252"/>
              <a:ext cx="3132348" cy="2504619"/>
            </a:xfrm>
            <a:prstGeom prst="roundRect">
              <a:avLst>
                <a:gd fmla="val 6009" name="adj"/>
              </a:avLst>
            </a:prstGeom>
            <a:noFill/>
            <a:ln cap="flat" cmpd="sng" w="28575">
              <a:solidFill>
                <a:schemeClr val="dk1"/>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6" name="Google Shape;286;p13"/>
            <p:cNvSpPr txBox="1"/>
            <p:nvPr/>
          </p:nvSpPr>
          <p:spPr>
            <a:xfrm>
              <a:off x="2360287" y="4693402"/>
              <a:ext cx="127042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cap="none" strike="noStrike">
                  <a:solidFill>
                    <a:srgbClr val="000000"/>
                  </a:solidFill>
                  <a:latin typeface="Times New Roman"/>
                  <a:ea typeface="Times New Roman"/>
                  <a:cs typeface="Times New Roman"/>
                  <a:sym typeface="Times New Roman"/>
                </a:rPr>
                <a:t>Backend</a:t>
              </a:r>
              <a:endParaRPr/>
            </a:p>
          </p:txBody>
        </p:sp>
        <p:pic>
          <p:nvPicPr>
            <p:cNvPr id="287" name="Google Shape;287;p13"/>
            <p:cNvPicPr preferRelativeResize="0"/>
            <p:nvPr/>
          </p:nvPicPr>
          <p:blipFill rotWithShape="1">
            <a:blip r:embed="rId3">
              <a:alphaModFix/>
            </a:blip>
            <a:srcRect b="0" l="0" r="0" t="0"/>
            <a:stretch/>
          </p:blipFill>
          <p:spPr>
            <a:xfrm>
              <a:off x="4570771" y="4170446"/>
              <a:ext cx="637154" cy="637154"/>
            </a:xfrm>
            <a:prstGeom prst="rect">
              <a:avLst/>
            </a:prstGeom>
            <a:noFill/>
            <a:ln>
              <a:noFill/>
            </a:ln>
          </p:spPr>
        </p:pic>
        <p:pic>
          <p:nvPicPr>
            <p:cNvPr id="288" name="Google Shape;288;p13"/>
            <p:cNvPicPr preferRelativeResize="0"/>
            <p:nvPr/>
          </p:nvPicPr>
          <p:blipFill rotWithShape="1">
            <a:blip r:embed="rId4">
              <a:alphaModFix/>
            </a:blip>
            <a:srcRect b="0" l="0" r="0" t="0"/>
            <a:stretch/>
          </p:blipFill>
          <p:spPr>
            <a:xfrm>
              <a:off x="3681683" y="4924235"/>
              <a:ext cx="735065" cy="735065"/>
            </a:xfrm>
            <a:prstGeom prst="rect">
              <a:avLst/>
            </a:prstGeom>
            <a:noFill/>
            <a:ln>
              <a:noFill/>
            </a:ln>
          </p:spPr>
        </p:pic>
        <p:pic>
          <p:nvPicPr>
            <p:cNvPr id="289" name="Google Shape;289;p13"/>
            <p:cNvPicPr preferRelativeResize="0"/>
            <p:nvPr/>
          </p:nvPicPr>
          <p:blipFill rotWithShape="1">
            <a:blip r:embed="rId4">
              <a:alphaModFix/>
            </a:blip>
            <a:srcRect b="0" l="0" r="0" t="0"/>
            <a:stretch/>
          </p:blipFill>
          <p:spPr>
            <a:xfrm>
              <a:off x="4452210" y="4924235"/>
              <a:ext cx="735065" cy="735065"/>
            </a:xfrm>
            <a:prstGeom prst="rect">
              <a:avLst/>
            </a:prstGeom>
            <a:noFill/>
            <a:ln>
              <a:noFill/>
            </a:ln>
          </p:spPr>
        </p:pic>
        <p:pic>
          <p:nvPicPr>
            <p:cNvPr id="290" name="Google Shape;290;p13"/>
            <p:cNvPicPr preferRelativeResize="0"/>
            <p:nvPr/>
          </p:nvPicPr>
          <p:blipFill rotWithShape="1">
            <a:blip r:embed="rId3">
              <a:alphaModFix/>
            </a:blip>
            <a:srcRect b="0" l="0" r="0" t="0"/>
            <a:stretch/>
          </p:blipFill>
          <p:spPr>
            <a:xfrm>
              <a:off x="3730638" y="4174569"/>
              <a:ext cx="637154" cy="637154"/>
            </a:xfrm>
            <a:prstGeom prst="rect">
              <a:avLst/>
            </a:prstGeom>
            <a:noFill/>
            <a:ln>
              <a:noFill/>
            </a:ln>
          </p:spPr>
        </p:pic>
        <p:sp>
          <p:nvSpPr>
            <p:cNvPr id="291" name="Google Shape;291;p13"/>
            <p:cNvSpPr txBox="1"/>
            <p:nvPr/>
          </p:nvSpPr>
          <p:spPr>
            <a:xfrm>
              <a:off x="2310924" y="2561258"/>
              <a:ext cx="2056868" cy="73208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400"/>
                <a:buFont typeface="Noto Sans Symbols"/>
                <a:buNone/>
              </a:pPr>
              <a:r>
                <a:rPr b="0" i="0" lang="en-US" sz="2400" cap="none" strike="noStrike">
                  <a:solidFill>
                    <a:srgbClr val="000000"/>
                  </a:solidFill>
                  <a:latin typeface="Times New Roman"/>
                  <a:ea typeface="Times New Roman"/>
                  <a:cs typeface="Times New Roman"/>
                  <a:sym typeface="Times New Roman"/>
                </a:rPr>
                <a:t>Private cloud</a:t>
              </a:r>
              <a:endParaRPr sz="2400">
                <a:solidFill>
                  <a:schemeClr val="dk1"/>
                </a:solidFill>
                <a:latin typeface="Arial"/>
                <a:ea typeface="Arial"/>
                <a:cs typeface="Arial"/>
                <a:sym typeface="Arial"/>
              </a:endParaRPr>
            </a:p>
          </p:txBody>
        </p:sp>
        <p:sp>
          <p:nvSpPr>
            <p:cNvPr id="292" name="Google Shape;292;p13"/>
            <p:cNvSpPr/>
            <p:nvPr/>
          </p:nvSpPr>
          <p:spPr>
            <a:xfrm>
              <a:off x="6355563" y="3110222"/>
              <a:ext cx="3525513" cy="2715650"/>
            </a:xfrm>
            <a:prstGeom prst="roundRect">
              <a:avLst>
                <a:gd fmla="val 6009" name="adj"/>
              </a:avLst>
            </a:prstGeom>
            <a:noFill/>
            <a:ln cap="flat" cmpd="sng" w="28575">
              <a:solidFill>
                <a:srgbClr val="FFC000"/>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93" name="Google Shape;293;p13"/>
            <p:cNvCxnSpPr/>
            <p:nvPr/>
          </p:nvCxnSpPr>
          <p:spPr>
            <a:xfrm>
              <a:off x="8206266" y="3833515"/>
              <a:ext cx="15085" cy="111572"/>
            </a:xfrm>
            <a:prstGeom prst="straightConnector1">
              <a:avLst/>
            </a:prstGeom>
            <a:noFill/>
            <a:ln cap="flat" cmpd="sng" w="19050">
              <a:solidFill>
                <a:srgbClr val="76CEEF"/>
              </a:solidFill>
              <a:prstDash val="solid"/>
              <a:round/>
              <a:headEnd len="sm" w="sm" type="none"/>
              <a:tailEnd len="sm" w="sm" type="none"/>
            </a:ln>
          </p:spPr>
        </p:cxnSp>
        <p:cxnSp>
          <p:nvCxnSpPr>
            <p:cNvPr id="294" name="Google Shape;294;p13"/>
            <p:cNvCxnSpPr/>
            <p:nvPr/>
          </p:nvCxnSpPr>
          <p:spPr>
            <a:xfrm>
              <a:off x="7854187" y="5423369"/>
              <a:ext cx="2722" cy="158899"/>
            </a:xfrm>
            <a:prstGeom prst="straightConnector1">
              <a:avLst/>
            </a:prstGeom>
            <a:noFill/>
            <a:ln cap="flat" cmpd="sng" w="19050">
              <a:solidFill>
                <a:schemeClr val="lt1"/>
              </a:solidFill>
              <a:prstDash val="solid"/>
              <a:round/>
              <a:headEnd len="sm" w="sm" type="none"/>
              <a:tailEnd len="sm" w="sm" type="none"/>
            </a:ln>
          </p:spPr>
        </p:cxnSp>
        <p:cxnSp>
          <p:nvCxnSpPr>
            <p:cNvPr id="295" name="Google Shape;295;p13"/>
            <p:cNvCxnSpPr/>
            <p:nvPr/>
          </p:nvCxnSpPr>
          <p:spPr>
            <a:xfrm>
              <a:off x="5555865" y="4647213"/>
              <a:ext cx="725183" cy="0"/>
            </a:xfrm>
            <a:prstGeom prst="straightConnector1">
              <a:avLst/>
            </a:prstGeom>
            <a:noFill/>
            <a:ln cap="flat" cmpd="sng" w="28575">
              <a:solidFill>
                <a:srgbClr val="16ABE2"/>
              </a:solidFill>
              <a:prstDash val="solid"/>
              <a:round/>
              <a:headEnd len="med" w="med" type="stealth"/>
              <a:tailEnd len="med" w="med" type="stealth"/>
            </a:ln>
          </p:spPr>
        </p:cxnSp>
        <p:pic>
          <p:nvPicPr>
            <p:cNvPr id="296" name="Google Shape;296;p13"/>
            <p:cNvPicPr preferRelativeResize="0"/>
            <p:nvPr/>
          </p:nvPicPr>
          <p:blipFill rotWithShape="1">
            <a:blip r:embed="rId5">
              <a:alphaModFix/>
            </a:blip>
            <a:srcRect b="0" l="0" r="0" t="0"/>
            <a:stretch/>
          </p:blipFill>
          <p:spPr>
            <a:xfrm>
              <a:off x="5568015" y="3813450"/>
              <a:ext cx="665565" cy="665565"/>
            </a:xfrm>
            <a:prstGeom prst="rect">
              <a:avLst/>
            </a:prstGeom>
            <a:noFill/>
            <a:ln>
              <a:noFill/>
            </a:ln>
          </p:spPr>
        </p:pic>
        <p:sp>
          <p:nvSpPr>
            <p:cNvPr id="297" name="Google Shape;297;p13"/>
            <p:cNvSpPr txBox="1"/>
            <p:nvPr/>
          </p:nvSpPr>
          <p:spPr>
            <a:xfrm>
              <a:off x="5720915" y="2411615"/>
              <a:ext cx="2133271" cy="73208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400"/>
                <a:buFont typeface="Noto Sans Symbols"/>
                <a:buNone/>
              </a:pPr>
              <a:r>
                <a:rPr b="0" i="0" lang="en-US" sz="2400" cap="none" strike="noStrike">
                  <a:solidFill>
                    <a:srgbClr val="000000"/>
                  </a:solidFill>
                  <a:latin typeface="Times New Roman"/>
                  <a:ea typeface="Times New Roman"/>
                  <a:cs typeface="Times New Roman"/>
                  <a:sym typeface="Times New Roman"/>
                </a:rPr>
                <a:t>Public cloud</a:t>
              </a:r>
              <a:endParaRPr sz="2400">
                <a:solidFill>
                  <a:schemeClr val="dk1"/>
                </a:solidFill>
                <a:latin typeface="Arial"/>
                <a:ea typeface="Arial"/>
                <a:cs typeface="Arial"/>
                <a:sym typeface="Arial"/>
              </a:endParaRPr>
            </a:p>
          </p:txBody>
        </p:sp>
        <p:sp>
          <p:nvSpPr>
            <p:cNvPr id="298" name="Google Shape;298;p13"/>
            <p:cNvSpPr txBox="1"/>
            <p:nvPr/>
          </p:nvSpPr>
          <p:spPr>
            <a:xfrm>
              <a:off x="6265443" y="4338000"/>
              <a:ext cx="144201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cap="none" strike="noStrike">
                  <a:solidFill>
                    <a:srgbClr val="000000"/>
                  </a:solidFill>
                  <a:latin typeface="Times New Roman"/>
                  <a:ea typeface="Times New Roman"/>
                  <a:cs typeface="Times New Roman"/>
                  <a:sym typeface="Times New Roman"/>
                </a:rPr>
                <a:t>Frontend</a:t>
              </a:r>
              <a:endParaRPr/>
            </a:p>
          </p:txBody>
        </p:sp>
        <p:sp>
          <p:nvSpPr>
            <p:cNvPr id="299" name="Google Shape;299;p13"/>
            <p:cNvSpPr/>
            <p:nvPr/>
          </p:nvSpPr>
          <p:spPr>
            <a:xfrm>
              <a:off x="7364254" y="1561827"/>
              <a:ext cx="1731758" cy="1006551"/>
            </a:xfrm>
            <a:prstGeom prst="cloud">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abc.com</a:t>
              </a:r>
              <a:endParaRPr sz="1800">
                <a:solidFill>
                  <a:schemeClr val="lt1"/>
                </a:solidFill>
                <a:latin typeface="Arial"/>
                <a:ea typeface="Arial"/>
                <a:cs typeface="Arial"/>
                <a:sym typeface="Arial"/>
              </a:endParaRPr>
            </a:p>
          </p:txBody>
        </p:sp>
        <p:grpSp>
          <p:nvGrpSpPr>
            <p:cNvPr id="300" name="Google Shape;300;p13"/>
            <p:cNvGrpSpPr/>
            <p:nvPr/>
          </p:nvGrpSpPr>
          <p:grpSpPr>
            <a:xfrm>
              <a:off x="6876580" y="3146344"/>
              <a:ext cx="2740706" cy="2528430"/>
              <a:chOff x="5264734" y="1577004"/>
              <a:chExt cx="2740706" cy="2528430"/>
            </a:xfrm>
          </p:grpSpPr>
          <p:sp>
            <p:nvSpPr>
              <p:cNvPr id="301" name="Google Shape;301;p13"/>
              <p:cNvSpPr/>
              <p:nvPr/>
            </p:nvSpPr>
            <p:spPr>
              <a:xfrm>
                <a:off x="5264734" y="3186663"/>
                <a:ext cx="2740706" cy="918771"/>
              </a:xfrm>
              <a:prstGeom prst="roundRect">
                <a:avLst>
                  <a:gd fmla="val 16667" name="adj"/>
                </a:avLst>
              </a:prstGeom>
              <a:noFill/>
              <a:ln cap="flat" cmpd="sng" w="38100">
                <a:solidFill>
                  <a:srgbClr val="92D050"/>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02" name="Google Shape;302;p13"/>
              <p:cNvPicPr preferRelativeResize="0"/>
              <p:nvPr/>
            </p:nvPicPr>
            <p:blipFill rotWithShape="1">
              <a:blip r:embed="rId6">
                <a:alphaModFix/>
              </a:blip>
              <a:srcRect b="0" l="0" r="0" t="0"/>
              <a:stretch/>
            </p:blipFill>
            <p:spPr>
              <a:xfrm>
                <a:off x="6319947" y="1577004"/>
                <a:ext cx="611446" cy="635188"/>
              </a:xfrm>
              <a:prstGeom prst="rect">
                <a:avLst/>
              </a:prstGeom>
              <a:noFill/>
              <a:ln>
                <a:noFill/>
              </a:ln>
            </p:spPr>
          </p:pic>
          <p:cxnSp>
            <p:nvCxnSpPr>
              <p:cNvPr id="303" name="Google Shape;303;p13"/>
              <p:cNvCxnSpPr>
                <a:stCxn id="302" idx="2"/>
              </p:cNvCxnSpPr>
              <p:nvPr/>
            </p:nvCxnSpPr>
            <p:spPr>
              <a:xfrm flipH="1">
                <a:off x="6618170" y="2212192"/>
                <a:ext cx="7500" cy="148200"/>
              </a:xfrm>
              <a:prstGeom prst="straightConnector1">
                <a:avLst/>
              </a:prstGeom>
              <a:noFill/>
              <a:ln cap="flat" cmpd="sng" w="38100">
                <a:solidFill>
                  <a:schemeClr val="dk1"/>
                </a:solidFill>
                <a:prstDash val="solid"/>
                <a:round/>
                <a:headEnd len="sm" w="sm" type="none"/>
                <a:tailEnd len="sm" w="sm" type="none"/>
              </a:ln>
            </p:spPr>
          </p:cxnSp>
          <p:pic>
            <p:nvPicPr>
              <p:cNvPr id="304" name="Google Shape;304;p13"/>
              <p:cNvPicPr preferRelativeResize="0"/>
              <p:nvPr/>
            </p:nvPicPr>
            <p:blipFill rotWithShape="1">
              <a:blip r:embed="rId7">
                <a:alphaModFix/>
              </a:blip>
              <a:srcRect b="0" l="0" r="0" t="0"/>
              <a:stretch/>
            </p:blipFill>
            <p:spPr>
              <a:xfrm>
                <a:off x="6318880" y="2479845"/>
                <a:ext cx="626782" cy="565446"/>
              </a:xfrm>
              <a:prstGeom prst="rect">
                <a:avLst/>
              </a:prstGeom>
              <a:noFill/>
              <a:ln>
                <a:noFill/>
              </a:ln>
            </p:spPr>
          </p:pic>
          <p:pic>
            <p:nvPicPr>
              <p:cNvPr id="305" name="Google Shape;305;p13"/>
              <p:cNvPicPr preferRelativeResize="0"/>
              <p:nvPr/>
            </p:nvPicPr>
            <p:blipFill rotWithShape="1">
              <a:blip r:embed="rId8">
                <a:alphaModFix/>
              </a:blip>
              <a:srcRect b="0" l="0" r="0" t="0"/>
              <a:stretch/>
            </p:blipFill>
            <p:spPr>
              <a:xfrm>
                <a:off x="5397076" y="3376613"/>
                <a:ext cx="598476" cy="539910"/>
              </a:xfrm>
              <a:prstGeom prst="rect">
                <a:avLst/>
              </a:prstGeom>
              <a:noFill/>
              <a:ln>
                <a:noFill/>
              </a:ln>
            </p:spPr>
          </p:pic>
          <p:pic>
            <p:nvPicPr>
              <p:cNvPr id="306" name="Google Shape;306;p13"/>
              <p:cNvPicPr preferRelativeResize="0"/>
              <p:nvPr/>
            </p:nvPicPr>
            <p:blipFill rotWithShape="1">
              <a:blip r:embed="rId8">
                <a:alphaModFix/>
              </a:blip>
              <a:srcRect b="0" l="0" r="0" t="0"/>
              <a:stretch/>
            </p:blipFill>
            <p:spPr>
              <a:xfrm>
                <a:off x="7229638" y="3376613"/>
                <a:ext cx="598476" cy="539910"/>
              </a:xfrm>
              <a:prstGeom prst="rect">
                <a:avLst/>
              </a:prstGeom>
              <a:noFill/>
              <a:ln>
                <a:noFill/>
              </a:ln>
            </p:spPr>
          </p:pic>
          <p:pic>
            <p:nvPicPr>
              <p:cNvPr id="307" name="Google Shape;307;p13"/>
              <p:cNvPicPr preferRelativeResize="0"/>
              <p:nvPr/>
            </p:nvPicPr>
            <p:blipFill rotWithShape="1">
              <a:blip r:embed="rId9">
                <a:alphaModFix/>
              </a:blip>
              <a:srcRect b="0" l="0" r="0" t="0"/>
              <a:stretch/>
            </p:blipFill>
            <p:spPr>
              <a:xfrm>
                <a:off x="6313357" y="3376613"/>
                <a:ext cx="598476" cy="539910"/>
              </a:xfrm>
              <a:prstGeom prst="rect">
                <a:avLst/>
              </a:prstGeom>
              <a:noFill/>
              <a:ln>
                <a:noFill/>
              </a:ln>
            </p:spPr>
          </p:pic>
          <p:cxnSp>
            <p:nvCxnSpPr>
              <p:cNvPr id="308" name="Google Shape;308;p13"/>
              <p:cNvCxnSpPr>
                <a:stCxn id="304" idx="2"/>
                <a:endCxn id="301" idx="0"/>
              </p:cNvCxnSpPr>
              <p:nvPr/>
            </p:nvCxnSpPr>
            <p:spPr>
              <a:xfrm>
                <a:off x="6632271" y="3045291"/>
                <a:ext cx="2700" cy="141300"/>
              </a:xfrm>
              <a:prstGeom prst="straightConnector1">
                <a:avLst/>
              </a:prstGeom>
              <a:noFill/>
              <a:ln cap="flat" cmpd="sng" w="38100">
                <a:solidFill>
                  <a:schemeClr val="dk1"/>
                </a:solidFill>
                <a:prstDash val="solid"/>
                <a:round/>
                <a:headEnd len="sm" w="sm" type="none"/>
                <a:tailEnd len="sm" w="sm" type="none"/>
              </a:ln>
            </p:spPr>
          </p:cxnSp>
          <p:sp>
            <p:nvSpPr>
              <p:cNvPr id="309" name="Google Shape;309;p13"/>
              <p:cNvSpPr txBox="1"/>
              <p:nvPr/>
            </p:nvSpPr>
            <p:spPr>
              <a:xfrm>
                <a:off x="5691981" y="2569243"/>
                <a:ext cx="678461" cy="3966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CLB</a:t>
                </a:r>
                <a:endParaRPr sz="2000">
                  <a:solidFill>
                    <a:schemeClr val="dk1"/>
                  </a:solidFill>
                  <a:latin typeface="Arial"/>
                  <a:ea typeface="Arial"/>
                  <a:cs typeface="Arial"/>
                  <a:sym typeface="Arial"/>
                </a:endParaRPr>
              </a:p>
            </p:txBody>
          </p:sp>
          <p:sp>
            <p:nvSpPr>
              <p:cNvPr id="310" name="Google Shape;310;p13"/>
              <p:cNvSpPr txBox="1"/>
              <p:nvPr/>
            </p:nvSpPr>
            <p:spPr>
              <a:xfrm>
                <a:off x="7022426" y="1716947"/>
                <a:ext cx="754017" cy="3966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CDN</a:t>
                </a:r>
                <a:endParaRPr sz="2000">
                  <a:solidFill>
                    <a:schemeClr val="dk1"/>
                  </a:solidFill>
                  <a:latin typeface="Arial"/>
                  <a:ea typeface="Arial"/>
                  <a:cs typeface="Arial"/>
                  <a:sym typeface="Arial"/>
                </a:endParaRPr>
              </a:p>
            </p:txBody>
          </p:sp>
          <p:sp>
            <p:nvSpPr>
              <p:cNvPr id="311" name="Google Shape;311;p13"/>
              <p:cNvSpPr txBox="1"/>
              <p:nvPr/>
            </p:nvSpPr>
            <p:spPr>
              <a:xfrm>
                <a:off x="6716535" y="3696030"/>
                <a:ext cx="527647" cy="3966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AS</a:t>
                </a:r>
                <a:endParaRPr sz="2000">
                  <a:solidFill>
                    <a:schemeClr val="dk1"/>
                  </a:solidFill>
                  <a:latin typeface="Arial"/>
                  <a:ea typeface="Arial"/>
                  <a:cs typeface="Arial"/>
                  <a:sym typeface="Arial"/>
                </a:endParaRPr>
              </a:p>
            </p:txBody>
          </p:sp>
        </p:grpSp>
        <p:cxnSp>
          <p:nvCxnSpPr>
            <p:cNvPr id="312" name="Google Shape;312;p13"/>
            <p:cNvCxnSpPr>
              <a:stCxn id="302" idx="0"/>
              <a:endCxn id="299" idx="1"/>
            </p:cNvCxnSpPr>
            <p:nvPr/>
          </p:nvCxnSpPr>
          <p:spPr>
            <a:xfrm rot="10800000">
              <a:off x="8230016" y="2567344"/>
              <a:ext cx="7500" cy="579000"/>
            </a:xfrm>
            <a:prstGeom prst="straightConnector1">
              <a:avLst/>
            </a:prstGeom>
            <a:noFill/>
            <a:ln cap="flat" cmpd="sng" w="57150">
              <a:solidFill>
                <a:srgbClr val="16ABE2"/>
              </a:solidFill>
              <a:prstDash val="solid"/>
              <a:round/>
              <a:headEnd len="sm" w="sm" type="none"/>
              <a:tailEnd len="med" w="med" type="triangle"/>
            </a:ln>
          </p:spPr>
        </p:cxn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4"/>
          <p:cNvSpPr txBox="1"/>
          <p:nvPr>
            <p:ph type="title"/>
          </p:nvPr>
        </p:nvSpPr>
        <p:spPr>
          <a:xfrm>
            <a:off x="838201" y="229215"/>
            <a:ext cx="1033436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0A4FF"/>
                </a:solidFill>
                <a:latin typeface="Times New Roman"/>
                <a:ea typeface="Times New Roman"/>
                <a:cs typeface="Times New Roman"/>
                <a:sym typeface="Times New Roman"/>
              </a:rPr>
              <a:t>1.3.5 Development, Testing</a:t>
            </a:r>
            <a:r>
              <a:rPr lang="en-US" sz="3200">
                <a:latin typeface="Times New Roman"/>
                <a:ea typeface="Times New Roman"/>
                <a:cs typeface="Times New Roman"/>
                <a:sym typeface="Times New Roman"/>
              </a:rPr>
              <a:t> vs</a:t>
            </a:r>
            <a:r>
              <a:rPr b="1" i="0" lang="en-US" sz="3200" cap="none" strike="noStrike">
                <a:solidFill>
                  <a:srgbClr val="00A4FF"/>
                </a:solidFill>
                <a:latin typeface="Times New Roman"/>
                <a:ea typeface="Times New Roman"/>
                <a:cs typeface="Times New Roman"/>
                <a:sym typeface="Times New Roman"/>
              </a:rPr>
              <a:t> Production Deployment</a:t>
            </a:r>
            <a:endParaRPr/>
          </a:p>
        </p:txBody>
      </p:sp>
      <p:sp>
        <p:nvSpPr>
          <p:cNvPr id="318" name="Google Shape;318;p14"/>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sp>
        <p:nvSpPr>
          <p:cNvPr id="319" name="Google Shape;319;p14"/>
          <p:cNvSpPr txBox="1"/>
          <p:nvPr/>
        </p:nvSpPr>
        <p:spPr>
          <a:xfrm>
            <a:off x="865595" y="1092756"/>
            <a:ext cx="10595001" cy="732081"/>
          </a:xfrm>
          <a:prstGeom prst="rect">
            <a:avLst/>
          </a:prstGeom>
          <a:noFill/>
          <a:ln>
            <a:noFill/>
          </a:ln>
        </p:spPr>
        <p:txBody>
          <a:bodyPr anchorCtr="0" anchor="t" bIns="45700" lIns="91425" spcFirstLastPara="1" rIns="91425" wrap="square" tIns="45700">
            <a:noAutofit/>
          </a:bodyPr>
          <a:lstStyle/>
          <a:p>
            <a:pPr indent="-480471" lvl="0" marL="480471" marR="0" rtl="0" algn="l">
              <a:lnSpc>
                <a:spcPct val="10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Applications can be developed and tested in the public cloud, but deployed and released in the private cloud</a:t>
            </a:r>
            <a:endParaRPr sz="2400">
              <a:solidFill>
                <a:schemeClr val="dk1"/>
              </a:solidFill>
              <a:latin typeface="Arial"/>
              <a:ea typeface="Arial"/>
              <a:cs typeface="Arial"/>
              <a:sym typeface="Arial"/>
            </a:endParaRPr>
          </a:p>
        </p:txBody>
      </p:sp>
      <p:grpSp>
        <p:nvGrpSpPr>
          <p:cNvPr id="320" name="Google Shape;320;p14"/>
          <p:cNvGrpSpPr/>
          <p:nvPr/>
        </p:nvGrpSpPr>
        <p:grpSpPr>
          <a:xfrm>
            <a:off x="1210376" y="2004459"/>
            <a:ext cx="9076762" cy="4237958"/>
            <a:chOff x="1091444" y="1690827"/>
            <a:chExt cx="9076762" cy="4237958"/>
          </a:xfrm>
        </p:grpSpPr>
        <p:sp>
          <p:nvSpPr>
            <p:cNvPr id="321" name="Google Shape;321;p14"/>
            <p:cNvSpPr/>
            <p:nvPr/>
          </p:nvSpPr>
          <p:spPr>
            <a:xfrm>
              <a:off x="6010617" y="2708934"/>
              <a:ext cx="3557028" cy="3051773"/>
            </a:xfrm>
            <a:prstGeom prst="roundRect">
              <a:avLst>
                <a:gd fmla="val 6009" name="adj"/>
              </a:avLst>
            </a:prstGeom>
            <a:noFill/>
            <a:ln cap="flat" cmpd="sng" w="28575">
              <a:solidFill>
                <a:schemeClr val="dk1"/>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2" name="Google Shape;322;p14"/>
            <p:cNvSpPr/>
            <p:nvPr/>
          </p:nvSpPr>
          <p:spPr>
            <a:xfrm>
              <a:off x="1667508" y="2708934"/>
              <a:ext cx="3415463" cy="3061782"/>
            </a:xfrm>
            <a:prstGeom prst="roundRect">
              <a:avLst>
                <a:gd fmla="val 6009" name="adj"/>
              </a:avLst>
            </a:prstGeom>
            <a:noFill/>
            <a:ln cap="flat" cmpd="sng" w="28575">
              <a:solidFill>
                <a:srgbClr val="FFC000"/>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323" name="Google Shape;323;p14"/>
            <p:cNvGrpSpPr/>
            <p:nvPr/>
          </p:nvGrpSpPr>
          <p:grpSpPr>
            <a:xfrm>
              <a:off x="3436547" y="3892137"/>
              <a:ext cx="1502393" cy="788498"/>
              <a:chOff x="8676412" y="3671544"/>
              <a:chExt cx="1589686" cy="795197"/>
            </a:xfrm>
          </p:grpSpPr>
          <p:sp>
            <p:nvSpPr>
              <p:cNvPr id="324" name="Google Shape;324;p14"/>
              <p:cNvSpPr/>
              <p:nvPr/>
            </p:nvSpPr>
            <p:spPr>
              <a:xfrm>
                <a:off x="8676412" y="3671544"/>
                <a:ext cx="1589686" cy="795197"/>
              </a:xfrm>
              <a:prstGeom prst="roundRect">
                <a:avLst>
                  <a:gd fmla="val 16667" name="adj"/>
                </a:avLst>
              </a:prstGeom>
              <a:noFill/>
              <a:ln cap="flat" cmpd="sng" w="28575">
                <a:solidFill>
                  <a:srgbClr val="92D050"/>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25" name="Google Shape;325;p14"/>
              <p:cNvPicPr preferRelativeResize="0"/>
              <p:nvPr/>
            </p:nvPicPr>
            <p:blipFill rotWithShape="1">
              <a:blip r:embed="rId3">
                <a:alphaModFix/>
              </a:blip>
              <a:srcRect b="0" l="0" r="0" t="0"/>
              <a:stretch/>
            </p:blipFill>
            <p:spPr>
              <a:xfrm>
                <a:off x="8784649" y="3765411"/>
                <a:ext cx="612000" cy="612000"/>
              </a:xfrm>
              <a:prstGeom prst="rect">
                <a:avLst/>
              </a:prstGeom>
              <a:noFill/>
              <a:ln>
                <a:noFill/>
              </a:ln>
            </p:spPr>
          </p:pic>
          <p:pic>
            <p:nvPicPr>
              <p:cNvPr id="326" name="Google Shape;326;p14"/>
              <p:cNvPicPr preferRelativeResize="0"/>
              <p:nvPr/>
            </p:nvPicPr>
            <p:blipFill rotWithShape="1">
              <a:blip r:embed="rId3">
                <a:alphaModFix/>
              </a:blip>
              <a:srcRect b="0" l="0" r="0" t="0"/>
              <a:stretch/>
            </p:blipFill>
            <p:spPr>
              <a:xfrm>
                <a:off x="9486816" y="3784234"/>
                <a:ext cx="612000" cy="612000"/>
              </a:xfrm>
              <a:prstGeom prst="rect">
                <a:avLst/>
              </a:prstGeom>
              <a:noFill/>
              <a:ln>
                <a:noFill/>
              </a:ln>
            </p:spPr>
          </p:pic>
        </p:grpSp>
        <p:cxnSp>
          <p:nvCxnSpPr>
            <p:cNvPr id="327" name="Google Shape;327;p14"/>
            <p:cNvCxnSpPr>
              <a:endCxn id="324" idx="0"/>
            </p:cNvCxnSpPr>
            <p:nvPr/>
          </p:nvCxnSpPr>
          <p:spPr>
            <a:xfrm>
              <a:off x="4173643" y="3794337"/>
              <a:ext cx="14100" cy="97800"/>
            </a:xfrm>
            <a:prstGeom prst="straightConnector1">
              <a:avLst/>
            </a:prstGeom>
            <a:noFill/>
            <a:ln cap="flat" cmpd="sng" w="19050">
              <a:solidFill>
                <a:srgbClr val="76CEEF"/>
              </a:solidFill>
              <a:prstDash val="solid"/>
              <a:round/>
              <a:headEnd len="sm" w="sm" type="none"/>
              <a:tailEnd len="sm" w="sm" type="none"/>
            </a:ln>
          </p:spPr>
        </p:cxnSp>
        <p:grpSp>
          <p:nvGrpSpPr>
            <p:cNvPr id="328" name="Google Shape;328;p14"/>
            <p:cNvGrpSpPr/>
            <p:nvPr/>
          </p:nvGrpSpPr>
          <p:grpSpPr>
            <a:xfrm>
              <a:off x="3436310" y="4910400"/>
              <a:ext cx="1502865" cy="705513"/>
              <a:chOff x="7228791" y="5128953"/>
              <a:chExt cx="1590186" cy="711507"/>
            </a:xfrm>
          </p:grpSpPr>
          <p:pic>
            <p:nvPicPr>
              <p:cNvPr descr="云数据库 CDB" id="329" name="Google Shape;329;p14"/>
              <p:cNvPicPr preferRelativeResize="0"/>
              <p:nvPr/>
            </p:nvPicPr>
            <p:blipFill rotWithShape="1">
              <a:blip r:embed="rId4">
                <a:alphaModFix/>
              </a:blip>
              <a:srcRect b="16450" l="9234" r="13840" t="8631"/>
              <a:stretch/>
            </p:blipFill>
            <p:spPr>
              <a:xfrm>
                <a:off x="7324902" y="5141399"/>
                <a:ext cx="700241" cy="681974"/>
              </a:xfrm>
              <a:prstGeom prst="rect">
                <a:avLst/>
              </a:prstGeom>
              <a:noFill/>
              <a:ln>
                <a:noFill/>
              </a:ln>
            </p:spPr>
          </p:pic>
          <p:cxnSp>
            <p:nvCxnSpPr>
              <p:cNvPr id="330" name="Google Shape;330;p14"/>
              <p:cNvCxnSpPr/>
              <p:nvPr/>
            </p:nvCxnSpPr>
            <p:spPr>
              <a:xfrm>
                <a:off x="7909180" y="5590655"/>
                <a:ext cx="2880" cy="160249"/>
              </a:xfrm>
              <a:prstGeom prst="straightConnector1">
                <a:avLst/>
              </a:prstGeom>
              <a:noFill/>
              <a:ln cap="flat" cmpd="sng" w="19050">
                <a:solidFill>
                  <a:schemeClr val="lt1"/>
                </a:solidFill>
                <a:prstDash val="solid"/>
                <a:round/>
                <a:headEnd len="sm" w="sm" type="none"/>
                <a:tailEnd len="sm" w="sm" type="none"/>
              </a:ln>
            </p:spPr>
          </p:cxnSp>
          <p:sp>
            <p:nvSpPr>
              <p:cNvPr id="331" name="Google Shape;331;p14"/>
              <p:cNvSpPr/>
              <p:nvPr/>
            </p:nvSpPr>
            <p:spPr>
              <a:xfrm>
                <a:off x="7228791" y="5128953"/>
                <a:ext cx="1590186" cy="711507"/>
              </a:xfrm>
              <a:prstGeom prst="roundRect">
                <a:avLst>
                  <a:gd fmla="val 16667" name="adj"/>
                </a:avLst>
              </a:prstGeom>
              <a:noFill/>
              <a:ln cap="flat" cmpd="sng" w="28575">
                <a:solidFill>
                  <a:srgbClr val="92D050"/>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云数据库 CDB" id="332" name="Google Shape;332;p14"/>
              <p:cNvPicPr preferRelativeResize="0"/>
              <p:nvPr/>
            </p:nvPicPr>
            <p:blipFill rotWithShape="1">
              <a:blip r:embed="rId4">
                <a:alphaModFix/>
              </a:blip>
              <a:srcRect b="16450" l="9234" r="13840" t="8631"/>
              <a:stretch/>
            </p:blipFill>
            <p:spPr>
              <a:xfrm>
                <a:off x="8050715" y="5139338"/>
                <a:ext cx="700241" cy="681974"/>
              </a:xfrm>
              <a:prstGeom prst="rect">
                <a:avLst/>
              </a:prstGeom>
              <a:noFill/>
              <a:ln>
                <a:noFill/>
              </a:ln>
            </p:spPr>
          </p:pic>
        </p:grpSp>
        <p:cxnSp>
          <p:nvCxnSpPr>
            <p:cNvPr id="333" name="Google Shape;333;p14"/>
            <p:cNvCxnSpPr>
              <a:stCxn id="324" idx="2"/>
              <a:endCxn id="331" idx="0"/>
            </p:cNvCxnSpPr>
            <p:nvPr/>
          </p:nvCxnSpPr>
          <p:spPr>
            <a:xfrm>
              <a:off x="4187743" y="4680635"/>
              <a:ext cx="0" cy="229800"/>
            </a:xfrm>
            <a:prstGeom prst="straightConnector1">
              <a:avLst/>
            </a:prstGeom>
            <a:noFill/>
            <a:ln cap="flat" cmpd="sng" w="9525">
              <a:solidFill>
                <a:srgbClr val="16ABE2"/>
              </a:solidFill>
              <a:prstDash val="solid"/>
              <a:round/>
              <a:headEnd len="sm" w="sm" type="none"/>
              <a:tailEnd len="sm" w="sm" type="none"/>
            </a:ln>
          </p:spPr>
        </p:cxnSp>
        <p:sp>
          <p:nvSpPr>
            <p:cNvPr id="334" name="Google Shape;334;p14"/>
            <p:cNvSpPr txBox="1"/>
            <p:nvPr/>
          </p:nvSpPr>
          <p:spPr>
            <a:xfrm>
              <a:off x="1663128" y="3144542"/>
              <a:ext cx="161184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cap="none" strike="noStrike">
                  <a:solidFill>
                    <a:srgbClr val="000000"/>
                  </a:solidFill>
                  <a:latin typeface="Times New Roman"/>
                  <a:ea typeface="Times New Roman"/>
                  <a:cs typeface="Times New Roman"/>
                  <a:sym typeface="Times New Roman"/>
                </a:rPr>
                <a:t>Web layer</a:t>
              </a:r>
              <a:endParaRPr/>
            </a:p>
          </p:txBody>
        </p:sp>
        <p:cxnSp>
          <p:nvCxnSpPr>
            <p:cNvPr id="335" name="Google Shape;335;p14"/>
            <p:cNvCxnSpPr/>
            <p:nvPr/>
          </p:nvCxnSpPr>
          <p:spPr>
            <a:xfrm>
              <a:off x="5142217" y="4592057"/>
              <a:ext cx="725183" cy="0"/>
            </a:xfrm>
            <a:prstGeom prst="straightConnector1">
              <a:avLst/>
            </a:prstGeom>
            <a:noFill/>
            <a:ln cap="flat" cmpd="sng" w="28575">
              <a:solidFill>
                <a:srgbClr val="16ABE2"/>
              </a:solidFill>
              <a:prstDash val="solid"/>
              <a:round/>
              <a:headEnd len="med" w="med" type="stealth"/>
              <a:tailEnd len="med" w="med" type="stealth"/>
            </a:ln>
          </p:spPr>
        </p:cxnSp>
        <p:sp>
          <p:nvSpPr>
            <p:cNvPr id="336" name="Google Shape;336;p14"/>
            <p:cNvSpPr/>
            <p:nvPr/>
          </p:nvSpPr>
          <p:spPr>
            <a:xfrm>
              <a:off x="1091444" y="1690827"/>
              <a:ext cx="9076762" cy="4237958"/>
            </a:xfrm>
            <a:prstGeom prst="roundRect">
              <a:avLst>
                <a:gd fmla="val 6009" name="adj"/>
              </a:avLst>
            </a:prstGeom>
            <a:noFill/>
            <a:ln cap="flat" cmpd="sng" w="28575">
              <a:solidFill>
                <a:srgbClr val="00A1FF"/>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37" name="Google Shape;337;p14"/>
            <p:cNvPicPr preferRelativeResize="0"/>
            <p:nvPr/>
          </p:nvPicPr>
          <p:blipFill rotWithShape="1">
            <a:blip r:embed="rId5">
              <a:alphaModFix/>
            </a:blip>
            <a:srcRect b="0" l="0" r="0" t="0"/>
            <a:stretch/>
          </p:blipFill>
          <p:spPr>
            <a:xfrm>
              <a:off x="5154367" y="3758294"/>
              <a:ext cx="665565" cy="665565"/>
            </a:xfrm>
            <a:prstGeom prst="rect">
              <a:avLst/>
            </a:prstGeom>
            <a:noFill/>
            <a:ln>
              <a:noFill/>
            </a:ln>
          </p:spPr>
        </p:pic>
        <p:grpSp>
          <p:nvGrpSpPr>
            <p:cNvPr id="338" name="Google Shape;338;p14"/>
            <p:cNvGrpSpPr/>
            <p:nvPr/>
          </p:nvGrpSpPr>
          <p:grpSpPr>
            <a:xfrm>
              <a:off x="3436719" y="2906287"/>
              <a:ext cx="1502393" cy="788498"/>
              <a:chOff x="8676412" y="3671544"/>
              <a:chExt cx="1589686" cy="795197"/>
            </a:xfrm>
          </p:grpSpPr>
          <p:sp>
            <p:nvSpPr>
              <p:cNvPr id="339" name="Google Shape;339;p14"/>
              <p:cNvSpPr/>
              <p:nvPr/>
            </p:nvSpPr>
            <p:spPr>
              <a:xfrm>
                <a:off x="8676412" y="3671544"/>
                <a:ext cx="1589686" cy="795197"/>
              </a:xfrm>
              <a:prstGeom prst="roundRect">
                <a:avLst>
                  <a:gd fmla="val 16667" name="adj"/>
                </a:avLst>
              </a:prstGeom>
              <a:noFill/>
              <a:ln cap="flat" cmpd="sng" w="28575">
                <a:solidFill>
                  <a:srgbClr val="92D050"/>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40" name="Google Shape;340;p14"/>
              <p:cNvPicPr preferRelativeResize="0"/>
              <p:nvPr/>
            </p:nvPicPr>
            <p:blipFill rotWithShape="1">
              <a:blip r:embed="rId3">
                <a:alphaModFix/>
              </a:blip>
              <a:srcRect b="0" l="0" r="0" t="0"/>
              <a:stretch/>
            </p:blipFill>
            <p:spPr>
              <a:xfrm>
                <a:off x="8784649" y="3765411"/>
                <a:ext cx="612000" cy="612000"/>
              </a:xfrm>
              <a:prstGeom prst="rect">
                <a:avLst/>
              </a:prstGeom>
              <a:noFill/>
              <a:ln>
                <a:noFill/>
              </a:ln>
            </p:spPr>
          </p:pic>
          <p:pic>
            <p:nvPicPr>
              <p:cNvPr id="341" name="Google Shape;341;p14"/>
              <p:cNvPicPr preferRelativeResize="0"/>
              <p:nvPr/>
            </p:nvPicPr>
            <p:blipFill rotWithShape="1">
              <a:blip r:embed="rId3">
                <a:alphaModFix/>
              </a:blip>
              <a:srcRect b="0" l="0" r="0" t="0"/>
              <a:stretch/>
            </p:blipFill>
            <p:spPr>
              <a:xfrm>
                <a:off x="9486816" y="3784234"/>
                <a:ext cx="612000" cy="612000"/>
              </a:xfrm>
              <a:prstGeom prst="rect">
                <a:avLst/>
              </a:prstGeom>
              <a:noFill/>
              <a:ln>
                <a:noFill/>
              </a:ln>
            </p:spPr>
          </p:pic>
        </p:grpSp>
        <p:sp>
          <p:nvSpPr>
            <p:cNvPr id="342" name="Google Shape;342;p14"/>
            <p:cNvSpPr txBox="1"/>
            <p:nvPr/>
          </p:nvSpPr>
          <p:spPr>
            <a:xfrm>
              <a:off x="1656641" y="3936498"/>
              <a:ext cx="164946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cap="none" strike="noStrike">
                  <a:solidFill>
                    <a:srgbClr val="000000"/>
                  </a:solidFill>
                  <a:latin typeface="Times New Roman"/>
                  <a:ea typeface="Times New Roman"/>
                  <a:cs typeface="Times New Roman"/>
                  <a:sym typeface="Times New Roman"/>
                </a:rPr>
                <a:t>Application layer</a:t>
              </a:r>
              <a:endParaRPr/>
            </a:p>
          </p:txBody>
        </p:sp>
        <p:sp>
          <p:nvSpPr>
            <p:cNvPr id="343" name="Google Shape;343;p14"/>
            <p:cNvSpPr txBox="1"/>
            <p:nvPr/>
          </p:nvSpPr>
          <p:spPr>
            <a:xfrm>
              <a:off x="1769115" y="4920925"/>
              <a:ext cx="1504367" cy="8237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cap="none" strike="noStrike">
                  <a:solidFill>
                    <a:srgbClr val="000000"/>
                  </a:solidFill>
                  <a:latin typeface="Times New Roman"/>
                  <a:ea typeface="Times New Roman"/>
                  <a:cs typeface="Times New Roman"/>
                  <a:sym typeface="Times New Roman"/>
                </a:rPr>
                <a:t>Database layer</a:t>
              </a:r>
              <a:endParaRPr/>
            </a:p>
          </p:txBody>
        </p:sp>
        <p:sp>
          <p:nvSpPr>
            <p:cNvPr id="344" name="Google Shape;344;p14"/>
            <p:cNvSpPr txBox="1"/>
            <p:nvPr/>
          </p:nvSpPr>
          <p:spPr>
            <a:xfrm>
              <a:off x="6101980" y="3144542"/>
              <a:ext cx="150436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cap="none" strike="noStrike">
                  <a:solidFill>
                    <a:srgbClr val="000000"/>
                  </a:solidFill>
                  <a:latin typeface="Times New Roman"/>
                  <a:ea typeface="Times New Roman"/>
                  <a:cs typeface="Times New Roman"/>
                  <a:sym typeface="Times New Roman"/>
                </a:rPr>
                <a:t>Web layer</a:t>
              </a:r>
              <a:endParaRPr/>
            </a:p>
          </p:txBody>
        </p:sp>
        <p:sp>
          <p:nvSpPr>
            <p:cNvPr id="345" name="Google Shape;345;p14"/>
            <p:cNvSpPr txBox="1"/>
            <p:nvPr/>
          </p:nvSpPr>
          <p:spPr>
            <a:xfrm>
              <a:off x="6056189" y="3907949"/>
              <a:ext cx="182835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cap="none" strike="noStrike">
                  <a:solidFill>
                    <a:srgbClr val="000000"/>
                  </a:solidFill>
                  <a:latin typeface="Times New Roman"/>
                  <a:ea typeface="Times New Roman"/>
                  <a:cs typeface="Times New Roman"/>
                  <a:sym typeface="Times New Roman"/>
                </a:rPr>
                <a:t>Application layer</a:t>
              </a:r>
              <a:endParaRPr/>
            </a:p>
          </p:txBody>
        </p:sp>
        <p:sp>
          <p:nvSpPr>
            <p:cNvPr id="346" name="Google Shape;346;p14"/>
            <p:cNvSpPr txBox="1"/>
            <p:nvPr/>
          </p:nvSpPr>
          <p:spPr>
            <a:xfrm>
              <a:off x="6074671" y="4837935"/>
              <a:ext cx="1504367" cy="8237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cap="none" strike="noStrike">
                  <a:solidFill>
                    <a:srgbClr val="000000"/>
                  </a:solidFill>
                  <a:latin typeface="Times New Roman"/>
                  <a:ea typeface="Times New Roman"/>
                  <a:cs typeface="Times New Roman"/>
                  <a:sym typeface="Times New Roman"/>
                </a:rPr>
                <a:t>Database layer</a:t>
              </a:r>
              <a:endParaRPr/>
            </a:p>
          </p:txBody>
        </p:sp>
        <p:sp>
          <p:nvSpPr>
            <p:cNvPr id="347" name="Google Shape;347;p14"/>
            <p:cNvSpPr txBox="1"/>
            <p:nvPr/>
          </p:nvSpPr>
          <p:spPr>
            <a:xfrm>
              <a:off x="3538840" y="2016137"/>
              <a:ext cx="1738291" cy="73208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400"/>
                <a:buFont typeface="Noto Sans Symbols"/>
                <a:buNone/>
              </a:pPr>
              <a:r>
                <a:t/>
              </a:r>
              <a:endParaRPr sz="2400">
                <a:solidFill>
                  <a:schemeClr val="dk1"/>
                </a:solidFill>
                <a:latin typeface="Arial"/>
                <a:ea typeface="Arial"/>
                <a:cs typeface="Arial"/>
                <a:sym typeface="Arial"/>
              </a:endParaRPr>
            </a:p>
          </p:txBody>
        </p:sp>
        <p:sp>
          <p:nvSpPr>
            <p:cNvPr id="348" name="Google Shape;348;p14"/>
            <p:cNvSpPr txBox="1"/>
            <p:nvPr/>
          </p:nvSpPr>
          <p:spPr>
            <a:xfrm>
              <a:off x="7789131" y="1965594"/>
              <a:ext cx="1738291" cy="73208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400"/>
                <a:buFont typeface="Noto Sans Symbols"/>
                <a:buNone/>
              </a:pPr>
              <a:r>
                <a:t/>
              </a:r>
              <a:endParaRPr sz="2400">
                <a:solidFill>
                  <a:schemeClr val="dk1"/>
                </a:solidFill>
                <a:latin typeface="Arial"/>
                <a:ea typeface="Arial"/>
                <a:cs typeface="Arial"/>
                <a:sym typeface="Arial"/>
              </a:endParaRPr>
            </a:p>
          </p:txBody>
        </p:sp>
        <p:pic>
          <p:nvPicPr>
            <p:cNvPr id="349" name="Google Shape;349;p14"/>
            <p:cNvPicPr preferRelativeResize="0"/>
            <p:nvPr/>
          </p:nvPicPr>
          <p:blipFill rotWithShape="1">
            <a:blip r:embed="rId6">
              <a:alphaModFix/>
            </a:blip>
            <a:srcRect b="0" l="0" r="0" t="0"/>
            <a:stretch/>
          </p:blipFill>
          <p:spPr>
            <a:xfrm>
              <a:off x="8472264" y="4105282"/>
              <a:ext cx="637154" cy="637154"/>
            </a:xfrm>
            <a:prstGeom prst="rect">
              <a:avLst/>
            </a:prstGeom>
            <a:noFill/>
            <a:ln>
              <a:noFill/>
            </a:ln>
          </p:spPr>
        </p:pic>
        <p:pic>
          <p:nvPicPr>
            <p:cNvPr id="350" name="Google Shape;350;p14"/>
            <p:cNvPicPr preferRelativeResize="0"/>
            <p:nvPr/>
          </p:nvPicPr>
          <p:blipFill rotWithShape="1">
            <a:blip r:embed="rId7">
              <a:alphaModFix/>
            </a:blip>
            <a:srcRect b="0" l="0" r="0" t="0"/>
            <a:stretch/>
          </p:blipFill>
          <p:spPr>
            <a:xfrm>
              <a:off x="8387186" y="3022355"/>
              <a:ext cx="813290" cy="813290"/>
            </a:xfrm>
            <a:prstGeom prst="rect">
              <a:avLst/>
            </a:prstGeom>
            <a:noFill/>
            <a:ln>
              <a:noFill/>
            </a:ln>
          </p:spPr>
        </p:pic>
        <p:pic>
          <p:nvPicPr>
            <p:cNvPr id="351" name="Google Shape;351;p14"/>
            <p:cNvPicPr preferRelativeResize="0"/>
            <p:nvPr/>
          </p:nvPicPr>
          <p:blipFill rotWithShape="1">
            <a:blip r:embed="rId8">
              <a:alphaModFix/>
            </a:blip>
            <a:srcRect b="0" l="0" r="0" t="0"/>
            <a:stretch/>
          </p:blipFill>
          <p:spPr>
            <a:xfrm>
              <a:off x="7583176" y="4859071"/>
              <a:ext cx="735065" cy="735065"/>
            </a:xfrm>
            <a:prstGeom prst="rect">
              <a:avLst/>
            </a:prstGeom>
            <a:noFill/>
            <a:ln>
              <a:noFill/>
            </a:ln>
          </p:spPr>
        </p:pic>
        <p:pic>
          <p:nvPicPr>
            <p:cNvPr id="352" name="Google Shape;352;p14"/>
            <p:cNvPicPr preferRelativeResize="0"/>
            <p:nvPr/>
          </p:nvPicPr>
          <p:blipFill rotWithShape="1">
            <a:blip r:embed="rId8">
              <a:alphaModFix/>
            </a:blip>
            <a:srcRect b="0" l="0" r="0" t="0"/>
            <a:stretch/>
          </p:blipFill>
          <p:spPr>
            <a:xfrm>
              <a:off x="8353703" y="4859071"/>
              <a:ext cx="735065" cy="735065"/>
            </a:xfrm>
            <a:prstGeom prst="rect">
              <a:avLst/>
            </a:prstGeom>
            <a:noFill/>
            <a:ln>
              <a:noFill/>
            </a:ln>
          </p:spPr>
        </p:pic>
        <p:pic>
          <p:nvPicPr>
            <p:cNvPr id="353" name="Google Shape;353;p14"/>
            <p:cNvPicPr preferRelativeResize="0"/>
            <p:nvPr/>
          </p:nvPicPr>
          <p:blipFill rotWithShape="1">
            <a:blip r:embed="rId6">
              <a:alphaModFix/>
            </a:blip>
            <a:srcRect b="0" l="0" r="0" t="0"/>
            <a:stretch/>
          </p:blipFill>
          <p:spPr>
            <a:xfrm>
              <a:off x="7632131" y="4109405"/>
              <a:ext cx="637154" cy="637154"/>
            </a:xfrm>
            <a:prstGeom prst="rect">
              <a:avLst/>
            </a:prstGeom>
            <a:noFill/>
            <a:ln>
              <a:noFill/>
            </a:ln>
          </p:spPr>
        </p:pic>
        <p:pic>
          <p:nvPicPr>
            <p:cNvPr id="354" name="Google Shape;354;p14"/>
            <p:cNvPicPr preferRelativeResize="0"/>
            <p:nvPr/>
          </p:nvPicPr>
          <p:blipFill rotWithShape="1">
            <a:blip r:embed="rId7">
              <a:alphaModFix/>
            </a:blip>
            <a:srcRect b="0" l="0" r="0" t="0"/>
            <a:stretch/>
          </p:blipFill>
          <p:spPr>
            <a:xfrm>
              <a:off x="7543001" y="3019177"/>
              <a:ext cx="813290" cy="813290"/>
            </a:xfrm>
            <a:prstGeom prst="rect">
              <a:avLst/>
            </a:prstGeom>
            <a:noFill/>
            <a:ln>
              <a:noFill/>
            </a:ln>
          </p:spPr>
        </p:pic>
      </p:grpSp>
      <p:sp>
        <p:nvSpPr>
          <p:cNvPr id="355" name="Google Shape;355;p14"/>
          <p:cNvSpPr txBox="1"/>
          <p:nvPr/>
        </p:nvSpPr>
        <p:spPr>
          <a:xfrm>
            <a:off x="1363945" y="2270464"/>
            <a:ext cx="4564260" cy="73208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400"/>
              <a:buFont typeface="Noto Sans Symbols"/>
              <a:buNone/>
            </a:pPr>
            <a:r>
              <a:rPr b="0" i="0" lang="en-US" sz="2400" cap="none" strike="noStrike">
                <a:solidFill>
                  <a:srgbClr val="000000"/>
                </a:solidFill>
                <a:latin typeface="Times New Roman"/>
                <a:ea typeface="Times New Roman"/>
                <a:cs typeface="Times New Roman"/>
                <a:sym typeface="Times New Roman"/>
              </a:rPr>
              <a:t>Public cloud: in-cloud development</a:t>
            </a:r>
            <a:endParaRPr sz="24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2400"/>
              <a:buFont typeface="Noto Sans Symbols"/>
              <a:buNone/>
            </a:pPr>
            <a:r>
              <a:t/>
            </a:r>
            <a:endParaRPr sz="2400">
              <a:solidFill>
                <a:schemeClr val="dk1"/>
              </a:solidFill>
              <a:latin typeface="Arial"/>
              <a:ea typeface="Arial"/>
              <a:cs typeface="Arial"/>
              <a:sym typeface="Arial"/>
            </a:endParaRPr>
          </a:p>
        </p:txBody>
      </p:sp>
      <p:sp>
        <p:nvSpPr>
          <p:cNvPr id="356" name="Google Shape;356;p14"/>
          <p:cNvSpPr txBox="1"/>
          <p:nvPr/>
        </p:nvSpPr>
        <p:spPr>
          <a:xfrm>
            <a:off x="6014652" y="2250753"/>
            <a:ext cx="4718180" cy="73208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400"/>
              <a:buFont typeface="Noto Sans Symbols"/>
              <a:buNone/>
            </a:pPr>
            <a:r>
              <a:rPr b="0" i="0" lang="en-US" sz="2400" cap="none" strike="noStrike">
                <a:solidFill>
                  <a:srgbClr val="000000"/>
                </a:solidFill>
                <a:latin typeface="Times New Roman"/>
                <a:ea typeface="Times New Roman"/>
                <a:cs typeface="Times New Roman"/>
                <a:sym typeface="Times New Roman"/>
              </a:rPr>
              <a:t>Private cloud: local deployment</a:t>
            </a:r>
            <a:endParaRPr sz="24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accent1"/>
              </a:buClr>
              <a:buSzPts val="2400"/>
              <a:buFont typeface="Noto Sans Symbols"/>
              <a:buNone/>
            </a:pPr>
            <a:r>
              <a:t/>
            </a:r>
            <a:endParaRPr sz="24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15"/>
          <p:cNvSpPr txBox="1"/>
          <p:nvPr/>
        </p:nvSpPr>
        <p:spPr>
          <a:xfrm>
            <a:off x="2306638" y="2057400"/>
            <a:ext cx="1435100" cy="2755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CADE4"/>
              </a:buClr>
              <a:buSzPts val="6600"/>
              <a:buFont typeface="Times New Roman"/>
              <a:buNone/>
            </a:pPr>
            <a:r>
              <a:rPr b="0" i="0" lang="en-US" sz="6600" cap="none" strike="noStrike">
                <a:solidFill>
                  <a:srgbClr val="1CADE4"/>
                </a:solidFill>
                <a:latin typeface="Times New Roman"/>
                <a:ea typeface="Times New Roman"/>
                <a:cs typeface="Times New Roman"/>
                <a:sym typeface="Times New Roman"/>
              </a:rPr>
              <a:t> </a:t>
            </a:r>
            <a:endParaRPr/>
          </a:p>
        </p:txBody>
      </p:sp>
      <p:sp>
        <p:nvSpPr>
          <p:cNvPr id="362" name="Google Shape;362;p15"/>
          <p:cNvSpPr txBox="1"/>
          <p:nvPr/>
        </p:nvSpPr>
        <p:spPr>
          <a:xfrm>
            <a:off x="488559" y="3109782"/>
            <a:ext cx="3697807" cy="5796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DDDDDD"/>
              </a:buClr>
              <a:buSzPts val="3200"/>
              <a:buFont typeface="Times New Roman"/>
              <a:buNone/>
            </a:pPr>
            <a:r>
              <a:rPr b="0" i="0" lang="en-US" sz="3200" cap="none" strike="noStrike">
                <a:solidFill>
                  <a:srgbClr val="DDDDDD"/>
                </a:solidFill>
                <a:latin typeface="Times New Roman"/>
                <a:ea typeface="Times New Roman"/>
                <a:cs typeface="Times New Roman"/>
                <a:sym typeface="Times New Roman"/>
              </a:rPr>
              <a:t>CONTENTS</a:t>
            </a:r>
            <a:endParaRPr b="0" i="0" sz="3200" u="none" cap="none" strike="noStrike">
              <a:solidFill>
                <a:srgbClr val="DDDDDD"/>
              </a:solidFill>
              <a:latin typeface="Arial"/>
              <a:ea typeface="Arial"/>
              <a:cs typeface="Arial"/>
              <a:sym typeface="Arial"/>
            </a:endParaRPr>
          </a:p>
        </p:txBody>
      </p:sp>
      <p:sp>
        <p:nvSpPr>
          <p:cNvPr id="363" name="Google Shape;363;p15"/>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98989"/>
              </a:buClr>
              <a:buSzPts val="1200"/>
              <a:buFont typeface="Times New Roman"/>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b="0" i="0" sz="1200" u="none" cap="none" strike="noStrike">
              <a:solidFill>
                <a:srgbClr val="898989"/>
              </a:solidFill>
              <a:latin typeface="Arial"/>
              <a:ea typeface="Arial"/>
              <a:cs typeface="Arial"/>
              <a:sym typeface="Arial"/>
            </a:endParaRPr>
          </a:p>
        </p:txBody>
      </p:sp>
      <p:sp>
        <p:nvSpPr>
          <p:cNvPr id="364" name="Google Shape;364;p15"/>
          <p:cNvSpPr/>
          <p:nvPr/>
        </p:nvSpPr>
        <p:spPr>
          <a:xfrm>
            <a:off x="3786336" y="1419225"/>
            <a:ext cx="7388743"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spcBef>
                <a:spcPts val="0"/>
              </a:spcBef>
              <a:spcAft>
                <a:spcPts val="0"/>
              </a:spcAft>
              <a:buNone/>
            </a:pPr>
            <a:r>
              <a:rPr b="1" i="0" lang="en-US" sz="2340" cap="none" strike="noStrike">
                <a:solidFill>
                  <a:srgbClr val="00B0F0"/>
                </a:solidFill>
                <a:latin typeface="Times New Roman"/>
                <a:ea typeface="Times New Roman"/>
                <a:cs typeface="Times New Roman"/>
                <a:sym typeface="Times New Roman"/>
              </a:rPr>
              <a:t>Section 2. Architecture Design of Hybrid Cloud</a:t>
            </a:r>
            <a:endParaRPr/>
          </a:p>
        </p:txBody>
      </p:sp>
      <p:sp>
        <p:nvSpPr>
          <p:cNvPr id="365" name="Google Shape;365;p15"/>
          <p:cNvSpPr/>
          <p:nvPr/>
        </p:nvSpPr>
        <p:spPr>
          <a:xfrm>
            <a:off x="3721249" y="1419225"/>
            <a:ext cx="108994"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None/>
            </a:pPr>
            <a:r>
              <a:t/>
            </a:r>
            <a:endParaRPr sz="2400">
              <a:solidFill>
                <a:srgbClr val="1482AB"/>
              </a:solidFill>
              <a:latin typeface="Arial"/>
              <a:ea typeface="Arial"/>
              <a:cs typeface="Arial"/>
              <a:sym typeface="Arial"/>
            </a:endParaRPr>
          </a:p>
        </p:txBody>
      </p:sp>
      <p:grpSp>
        <p:nvGrpSpPr>
          <p:cNvPr id="366" name="Google Shape;366;p15"/>
          <p:cNvGrpSpPr/>
          <p:nvPr/>
        </p:nvGrpSpPr>
        <p:grpSpPr>
          <a:xfrm>
            <a:off x="3735911" y="2127738"/>
            <a:ext cx="8588781" cy="3691485"/>
            <a:chOff x="0" y="0"/>
            <a:chExt cx="8588781" cy="3691485"/>
          </a:xfrm>
        </p:grpSpPr>
        <p:cxnSp>
          <p:nvCxnSpPr>
            <p:cNvPr id="367" name="Google Shape;367;p15"/>
            <p:cNvCxnSpPr/>
            <p:nvPr/>
          </p:nvCxnSpPr>
          <p:spPr>
            <a:xfrm>
              <a:off x="0" y="0"/>
              <a:ext cx="8588781"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368" name="Google Shape;368;p15"/>
            <p:cNvSpPr/>
            <p:nvPr/>
          </p:nvSpPr>
          <p:spPr>
            <a:xfrm>
              <a:off x="0" y="0"/>
              <a:ext cx="687529" cy="369148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5"/>
            <p:cNvSpPr txBox="1"/>
            <p:nvPr/>
          </p:nvSpPr>
          <p:spPr>
            <a:xfrm>
              <a:off x="0" y="0"/>
              <a:ext cx="687529" cy="3691485"/>
            </a:xfrm>
            <a:prstGeom prst="rect">
              <a:avLst/>
            </a:prstGeom>
            <a:noFill/>
            <a:ln>
              <a:noFill/>
            </a:ln>
          </p:spPr>
          <p:txBody>
            <a:bodyPr anchorCtr="0" anchor="t" bIns="83800" lIns="83800" spcFirstLastPara="1" rIns="83800" wrap="square" tIns="83800">
              <a:noAutofit/>
            </a:bodyPr>
            <a:lstStyle/>
            <a:p>
              <a:pPr indent="0" lvl="0" marL="0" marR="0" rtl="0" algn="l">
                <a:lnSpc>
                  <a:spcPct val="90000"/>
                </a:lnSpc>
                <a:spcBef>
                  <a:spcPts val="0"/>
                </a:spcBef>
                <a:spcAft>
                  <a:spcPts val="0"/>
                </a:spcAft>
                <a:buClr>
                  <a:srgbClr val="FFFFFF"/>
                </a:buClr>
                <a:buSzPts val="2200"/>
                <a:buFont typeface="Arial"/>
                <a:buNone/>
              </a:pPr>
              <a:r>
                <a:rPr b="1" lang="en-US" sz="2200">
                  <a:solidFill>
                    <a:srgbClr val="FFFFFF"/>
                  </a:solidFill>
                  <a:latin typeface="Arial"/>
                  <a:ea typeface="Arial"/>
                  <a:cs typeface="Arial"/>
                  <a:sym typeface="Arial"/>
                </a:rPr>
                <a:t> </a:t>
              </a:r>
              <a:endParaRPr b="1" sz="2200">
                <a:solidFill>
                  <a:srgbClr val="FFFFFF"/>
                </a:solidFill>
                <a:latin typeface="Arial"/>
                <a:ea typeface="Arial"/>
                <a:cs typeface="Arial"/>
                <a:sym typeface="Arial"/>
              </a:endParaRPr>
            </a:p>
          </p:txBody>
        </p:sp>
        <p:sp>
          <p:nvSpPr>
            <p:cNvPr id="370" name="Google Shape;370;p15"/>
            <p:cNvSpPr/>
            <p:nvPr/>
          </p:nvSpPr>
          <p:spPr>
            <a:xfrm>
              <a:off x="793715" y="34787"/>
              <a:ext cx="5557041" cy="69575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5"/>
            <p:cNvSpPr txBox="1"/>
            <p:nvPr/>
          </p:nvSpPr>
          <p:spPr>
            <a:xfrm>
              <a:off x="793715" y="34787"/>
              <a:ext cx="5557041" cy="695758"/>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rgbClr val="01ACF1"/>
                </a:buClr>
                <a:buSzPts val="2200"/>
                <a:buFont typeface="Times New Roman"/>
                <a:buNone/>
              </a:pPr>
              <a:r>
                <a:rPr b="0" i="0" lang="en-US" sz="2200" cap="none" strike="noStrike">
                  <a:solidFill>
                    <a:srgbClr val="01ACF1"/>
                  </a:solidFill>
                  <a:latin typeface="Times New Roman"/>
                  <a:ea typeface="Times New Roman"/>
                  <a:cs typeface="Times New Roman"/>
                  <a:sym typeface="Times New Roman"/>
                </a:rPr>
                <a:t>2.1 Challenges to hybrid cloud architecture</a:t>
              </a:r>
              <a:endParaRPr b="0" sz="2200">
                <a:solidFill>
                  <a:srgbClr val="01ACF1"/>
                </a:solidFill>
                <a:latin typeface="Arial"/>
                <a:ea typeface="Arial"/>
                <a:cs typeface="Arial"/>
                <a:sym typeface="Arial"/>
              </a:endParaRPr>
            </a:p>
          </p:txBody>
        </p:sp>
        <p:cxnSp>
          <p:nvCxnSpPr>
            <p:cNvPr id="372" name="Google Shape;372;p15"/>
            <p:cNvCxnSpPr/>
            <p:nvPr/>
          </p:nvCxnSpPr>
          <p:spPr>
            <a:xfrm>
              <a:off x="687529" y="730546"/>
              <a:ext cx="5663227"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373" name="Google Shape;373;p15"/>
            <p:cNvSpPr/>
            <p:nvPr/>
          </p:nvSpPr>
          <p:spPr>
            <a:xfrm>
              <a:off x="793715" y="765334"/>
              <a:ext cx="7659159" cy="69575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5"/>
            <p:cNvSpPr txBox="1"/>
            <p:nvPr/>
          </p:nvSpPr>
          <p:spPr>
            <a:xfrm>
              <a:off x="793715" y="765334"/>
              <a:ext cx="7659159" cy="695758"/>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rgbClr val="1CADE4"/>
                </a:buClr>
                <a:buSzPts val="2200"/>
                <a:buFont typeface="Times New Roman"/>
                <a:buNone/>
              </a:pPr>
              <a:r>
                <a:rPr b="0" i="0" lang="en-US" sz="2200" cap="none" strike="noStrike">
                  <a:solidFill>
                    <a:srgbClr val="1CADE4"/>
                  </a:solidFill>
                  <a:latin typeface="Times New Roman"/>
                  <a:ea typeface="Times New Roman"/>
                  <a:cs typeface="Times New Roman"/>
                  <a:sym typeface="Times New Roman"/>
                </a:rPr>
                <a:t>2.2 Network architecture design of hybrid cloud</a:t>
              </a:r>
              <a:endParaRPr b="0" sz="2200">
                <a:solidFill>
                  <a:srgbClr val="01ACF1"/>
                </a:solidFill>
                <a:latin typeface="Arial"/>
                <a:ea typeface="Arial"/>
                <a:cs typeface="Arial"/>
                <a:sym typeface="Arial"/>
              </a:endParaRPr>
            </a:p>
          </p:txBody>
        </p:sp>
        <p:cxnSp>
          <p:nvCxnSpPr>
            <p:cNvPr id="375" name="Google Shape;375;p15"/>
            <p:cNvCxnSpPr/>
            <p:nvPr/>
          </p:nvCxnSpPr>
          <p:spPr>
            <a:xfrm>
              <a:off x="687529" y="1461092"/>
              <a:ext cx="5663227"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376" name="Google Shape;376;p15"/>
            <p:cNvSpPr/>
            <p:nvPr/>
          </p:nvSpPr>
          <p:spPr>
            <a:xfrm>
              <a:off x="793715" y="1495880"/>
              <a:ext cx="6611490" cy="69575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5"/>
            <p:cNvSpPr txBox="1"/>
            <p:nvPr/>
          </p:nvSpPr>
          <p:spPr>
            <a:xfrm>
              <a:off x="793715" y="1495880"/>
              <a:ext cx="6611490" cy="695758"/>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rgbClr val="01ACF1"/>
                </a:buClr>
                <a:buSzPts val="2200"/>
                <a:buFont typeface="Times New Roman"/>
                <a:buNone/>
              </a:pPr>
              <a:r>
                <a:rPr b="0" i="0" lang="en-US" sz="2200" cap="none" strike="noStrike">
                  <a:solidFill>
                    <a:srgbClr val="01ACF1"/>
                  </a:solidFill>
                  <a:latin typeface="Times New Roman"/>
                  <a:ea typeface="Times New Roman"/>
                  <a:cs typeface="Times New Roman"/>
                  <a:sym typeface="Times New Roman"/>
                </a:rPr>
                <a:t>2.3 Storage design of hybrid cloud</a:t>
              </a:r>
              <a:endParaRPr b="0" sz="2200">
                <a:solidFill>
                  <a:srgbClr val="01ACF1"/>
                </a:solidFill>
                <a:latin typeface="Arial"/>
                <a:ea typeface="Arial"/>
                <a:cs typeface="Arial"/>
                <a:sym typeface="Arial"/>
              </a:endParaRPr>
            </a:p>
          </p:txBody>
        </p:sp>
        <p:cxnSp>
          <p:nvCxnSpPr>
            <p:cNvPr id="378" name="Google Shape;378;p15"/>
            <p:cNvCxnSpPr/>
            <p:nvPr/>
          </p:nvCxnSpPr>
          <p:spPr>
            <a:xfrm>
              <a:off x="687529" y="2191638"/>
              <a:ext cx="5663227"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379" name="Google Shape;379;p15"/>
            <p:cNvSpPr/>
            <p:nvPr/>
          </p:nvSpPr>
          <p:spPr>
            <a:xfrm>
              <a:off x="793715" y="2226426"/>
              <a:ext cx="7786860" cy="69575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5"/>
            <p:cNvSpPr txBox="1"/>
            <p:nvPr/>
          </p:nvSpPr>
          <p:spPr>
            <a:xfrm>
              <a:off x="793715" y="2226426"/>
              <a:ext cx="7786860" cy="695758"/>
            </a:xfrm>
            <a:prstGeom prst="rect">
              <a:avLst/>
            </a:prstGeom>
            <a:noFill/>
            <a:ln>
              <a:noFill/>
            </a:ln>
          </p:spPr>
          <p:txBody>
            <a:bodyPr anchorCtr="0" anchor="t" bIns="83800" lIns="83800" spcFirstLastPara="1" rIns="83800" wrap="square" tIns="83800">
              <a:noAutofit/>
            </a:bodyPr>
            <a:lstStyle/>
            <a:p>
              <a:pPr indent="0" lvl="0" marL="0" marR="0" rtl="0" algn="l">
                <a:lnSpc>
                  <a:spcPct val="90000"/>
                </a:lnSpc>
                <a:spcBef>
                  <a:spcPts val="0"/>
                </a:spcBef>
                <a:spcAft>
                  <a:spcPts val="0"/>
                </a:spcAft>
                <a:buClr>
                  <a:srgbClr val="01ACF1"/>
                </a:buClr>
                <a:buSzPts val="2200"/>
                <a:buFont typeface="Times New Roman"/>
                <a:buNone/>
              </a:pPr>
              <a:r>
                <a:rPr b="0" i="0" lang="en-US" sz="2200" cap="none" strike="noStrike">
                  <a:solidFill>
                    <a:srgbClr val="01ACF1"/>
                  </a:solidFill>
                  <a:latin typeface="Times New Roman"/>
                  <a:ea typeface="Times New Roman"/>
                  <a:cs typeface="Times New Roman"/>
                  <a:sym typeface="Times New Roman"/>
                </a:rPr>
                <a:t>2.4 Application architecture design of hybrid cloud</a:t>
              </a:r>
              <a:endParaRPr/>
            </a:p>
          </p:txBody>
        </p:sp>
        <p:cxnSp>
          <p:nvCxnSpPr>
            <p:cNvPr id="381" name="Google Shape;381;p15"/>
            <p:cNvCxnSpPr/>
            <p:nvPr/>
          </p:nvCxnSpPr>
          <p:spPr>
            <a:xfrm>
              <a:off x="687529" y="2922185"/>
              <a:ext cx="5663227"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382" name="Google Shape;382;p15"/>
            <p:cNvSpPr/>
            <p:nvPr/>
          </p:nvSpPr>
          <p:spPr>
            <a:xfrm>
              <a:off x="793715" y="2956973"/>
              <a:ext cx="6281791" cy="69575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5"/>
            <p:cNvSpPr txBox="1"/>
            <p:nvPr/>
          </p:nvSpPr>
          <p:spPr>
            <a:xfrm>
              <a:off x="793715" y="2956973"/>
              <a:ext cx="6281791" cy="695758"/>
            </a:xfrm>
            <a:prstGeom prst="rect">
              <a:avLst/>
            </a:prstGeom>
            <a:noFill/>
            <a:ln>
              <a:noFill/>
            </a:ln>
          </p:spPr>
          <p:txBody>
            <a:bodyPr anchorCtr="0" anchor="t" bIns="83800" lIns="83800" spcFirstLastPara="1" rIns="83800" wrap="square" tIns="83800">
              <a:noAutofit/>
            </a:bodyPr>
            <a:lstStyle/>
            <a:p>
              <a:pPr indent="0" lvl="0" marL="0" marR="0" rtl="0" algn="l">
                <a:lnSpc>
                  <a:spcPct val="90000"/>
                </a:lnSpc>
                <a:spcBef>
                  <a:spcPts val="0"/>
                </a:spcBef>
                <a:spcAft>
                  <a:spcPts val="0"/>
                </a:spcAft>
                <a:buClr>
                  <a:srgbClr val="01ACF1"/>
                </a:buClr>
                <a:buSzPts val="2200"/>
                <a:buFont typeface="Times New Roman"/>
                <a:buNone/>
              </a:pPr>
              <a:r>
                <a:rPr b="0" i="0" lang="en-US" sz="2200" cap="none" strike="noStrike">
                  <a:solidFill>
                    <a:srgbClr val="01ACF1"/>
                  </a:solidFill>
                  <a:latin typeface="Times New Roman"/>
                  <a:ea typeface="Times New Roman"/>
                  <a:cs typeface="Times New Roman"/>
                  <a:sym typeface="Times New Roman"/>
                </a:rPr>
                <a:t>2.5 Selection of Tencent Cloud private cloud services</a:t>
              </a:r>
              <a:endParaRPr/>
            </a:p>
          </p:txBody>
        </p:sp>
        <p:cxnSp>
          <p:nvCxnSpPr>
            <p:cNvPr id="384" name="Google Shape;384;p15"/>
            <p:cNvCxnSpPr/>
            <p:nvPr/>
          </p:nvCxnSpPr>
          <p:spPr>
            <a:xfrm>
              <a:off x="687529" y="3652731"/>
              <a:ext cx="5663227" cy="0"/>
            </a:xfrm>
            <a:prstGeom prst="straightConnector1">
              <a:avLst/>
            </a:prstGeom>
            <a:solidFill>
              <a:srgbClr val="19ACE4"/>
            </a:solidFill>
            <a:ln cap="flat" cmpd="sng" w="25400">
              <a:solidFill>
                <a:srgbClr val="BADBF2"/>
              </a:solidFill>
              <a:prstDash val="solid"/>
              <a:round/>
              <a:headEnd len="sm" w="sm" type="none"/>
              <a:tailEnd len="sm" w="sm" type="none"/>
            </a:ln>
          </p:spPr>
        </p:cxn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16"/>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2.1 Challenges to hybrid cloud architecture</a:t>
            </a:r>
            <a:endParaRPr/>
          </a:p>
        </p:txBody>
      </p:sp>
      <p:pic>
        <p:nvPicPr>
          <p:cNvPr id="390" name="Google Shape;390;p16"/>
          <p:cNvPicPr preferRelativeResize="0"/>
          <p:nvPr>
            <p:ph idx="1" type="body"/>
          </p:nvPr>
        </p:nvPicPr>
        <p:blipFill rotWithShape="1">
          <a:blip r:embed="rId3">
            <a:alphaModFix/>
          </a:blip>
          <a:srcRect b="0" l="0" r="0" t="0"/>
          <a:stretch/>
        </p:blipFill>
        <p:spPr>
          <a:xfrm>
            <a:off x="8227650" y="4116002"/>
            <a:ext cx="1905000" cy="1905000"/>
          </a:xfrm>
          <a:prstGeom prst="rect">
            <a:avLst/>
          </a:prstGeom>
          <a:noFill/>
          <a:ln>
            <a:noFill/>
          </a:ln>
        </p:spPr>
      </p:pic>
      <p:pic>
        <p:nvPicPr>
          <p:cNvPr id="391" name="Google Shape;391;p16"/>
          <p:cNvPicPr preferRelativeResize="0"/>
          <p:nvPr/>
        </p:nvPicPr>
        <p:blipFill rotWithShape="1">
          <a:blip r:embed="rId4">
            <a:alphaModFix/>
          </a:blip>
          <a:srcRect b="0" l="0" r="0" t="0"/>
          <a:stretch/>
        </p:blipFill>
        <p:spPr>
          <a:xfrm>
            <a:off x="4825887" y="4145011"/>
            <a:ext cx="1905000" cy="1905000"/>
          </a:xfrm>
          <a:prstGeom prst="rect">
            <a:avLst/>
          </a:prstGeom>
          <a:noFill/>
          <a:ln>
            <a:noFill/>
          </a:ln>
        </p:spPr>
      </p:pic>
      <p:pic>
        <p:nvPicPr>
          <p:cNvPr id="392" name="Google Shape;392;p16"/>
          <p:cNvPicPr preferRelativeResize="0"/>
          <p:nvPr/>
        </p:nvPicPr>
        <p:blipFill rotWithShape="1">
          <a:blip r:embed="rId5">
            <a:alphaModFix/>
          </a:blip>
          <a:srcRect b="0" l="0" r="0" t="0"/>
          <a:stretch/>
        </p:blipFill>
        <p:spPr>
          <a:xfrm>
            <a:off x="1668738" y="4084224"/>
            <a:ext cx="1905000" cy="1905000"/>
          </a:xfrm>
          <a:prstGeom prst="rect">
            <a:avLst/>
          </a:prstGeom>
          <a:noFill/>
          <a:ln>
            <a:noFill/>
          </a:ln>
        </p:spPr>
      </p:pic>
      <p:sp>
        <p:nvSpPr>
          <p:cNvPr id="393" name="Google Shape;393;p16"/>
          <p:cNvSpPr txBox="1"/>
          <p:nvPr/>
        </p:nvSpPr>
        <p:spPr>
          <a:xfrm>
            <a:off x="8238646" y="6050010"/>
            <a:ext cx="4411576" cy="457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cap="none" strike="noStrike">
                <a:solidFill>
                  <a:srgbClr val="000000"/>
                </a:solidFill>
                <a:latin typeface="Times New Roman"/>
                <a:ea typeface="Times New Roman"/>
                <a:cs typeface="Times New Roman"/>
                <a:sym typeface="Times New Roman"/>
              </a:rPr>
              <a:t>Account interconnection</a:t>
            </a:r>
            <a:endParaRPr/>
          </a:p>
        </p:txBody>
      </p:sp>
      <p:sp>
        <p:nvSpPr>
          <p:cNvPr id="394" name="Google Shape;394;p16"/>
          <p:cNvSpPr txBox="1"/>
          <p:nvPr/>
        </p:nvSpPr>
        <p:spPr>
          <a:xfrm>
            <a:off x="811551" y="6050011"/>
            <a:ext cx="4465605" cy="457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cap="none" strike="noStrike">
                <a:solidFill>
                  <a:srgbClr val="000000"/>
                </a:solidFill>
                <a:latin typeface="Times New Roman"/>
                <a:ea typeface="Times New Roman"/>
                <a:cs typeface="Times New Roman"/>
                <a:sym typeface="Times New Roman"/>
              </a:rPr>
              <a:t>Network interconnection</a:t>
            </a:r>
            <a:endParaRPr/>
          </a:p>
        </p:txBody>
      </p:sp>
      <p:sp>
        <p:nvSpPr>
          <p:cNvPr id="395" name="Google Shape;395;p16"/>
          <p:cNvSpPr txBox="1"/>
          <p:nvPr/>
        </p:nvSpPr>
        <p:spPr>
          <a:xfrm>
            <a:off x="4559264" y="6050011"/>
            <a:ext cx="4343245" cy="457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cap="none" strike="noStrike">
                <a:solidFill>
                  <a:srgbClr val="000000"/>
                </a:solidFill>
                <a:latin typeface="Times New Roman"/>
                <a:ea typeface="Times New Roman"/>
                <a:cs typeface="Times New Roman"/>
                <a:sym typeface="Times New Roman"/>
              </a:rPr>
              <a:t>Storage interconnection</a:t>
            </a:r>
            <a:endParaRPr/>
          </a:p>
        </p:txBody>
      </p:sp>
      <p:sp>
        <p:nvSpPr>
          <p:cNvPr id="396" name="Google Shape;396;p16"/>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sp>
        <p:nvSpPr>
          <p:cNvPr id="397" name="Google Shape;397;p16"/>
          <p:cNvSpPr txBox="1"/>
          <p:nvPr/>
        </p:nvSpPr>
        <p:spPr>
          <a:xfrm>
            <a:off x="756742" y="1156908"/>
            <a:ext cx="10847869" cy="2471711"/>
          </a:xfrm>
          <a:prstGeom prst="rect">
            <a:avLst/>
          </a:prstGeom>
          <a:noFill/>
          <a:ln>
            <a:noFill/>
          </a:ln>
        </p:spPr>
        <p:txBody>
          <a:bodyPr anchorCtr="0" anchor="t" bIns="45700" lIns="91425" spcFirstLastPara="1" rIns="91425" wrap="square" tIns="45700">
            <a:noAutofit/>
          </a:bodyPr>
          <a:lstStyle/>
          <a:p>
            <a:pPr indent="-480471" lvl="0" marL="480471" marR="0" rtl="0" algn="l">
              <a:lnSpc>
                <a:spcPct val="10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A hybrid cloud environment is complex. How do we implement fast and reliable network connection between the public cloud, private cloud, and IDC?</a:t>
            </a:r>
            <a:endParaRPr sz="2400">
              <a:solidFill>
                <a:schemeClr val="dk1"/>
              </a:solidFill>
              <a:latin typeface="Arial"/>
              <a:ea typeface="Arial"/>
              <a:cs typeface="Arial"/>
              <a:sym typeface="Arial"/>
            </a:endParaRPr>
          </a:p>
          <a:p>
            <a:pPr indent="-480471" lvl="0" marL="480471" marR="0" rtl="0" algn="l">
              <a:lnSpc>
                <a:spcPct val="10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Private and public clouds should play their roles in active/active disaster recovery and make full use of their respective strengths. How do we arrange the workload, design the storage, and exchange data between in/off-cloud environments?</a:t>
            </a:r>
            <a:endParaRPr sz="2400">
              <a:solidFill>
                <a:schemeClr val="dk1"/>
              </a:solidFill>
              <a:latin typeface="Arial"/>
              <a:ea typeface="Arial"/>
              <a:cs typeface="Arial"/>
              <a:sym typeface="Arial"/>
            </a:endParaRPr>
          </a:p>
          <a:p>
            <a:pPr indent="-480471" lvl="0" marL="480471" marR="0" rtl="0" algn="l">
              <a:lnSpc>
                <a:spcPct val="10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IT environments are scattered, and each has its own account system. How do we implement efficient OPS?</a:t>
            </a:r>
            <a:endParaRPr sz="24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17"/>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2.2 Network architecture design of hybrid cloud</a:t>
            </a:r>
            <a:endParaRPr/>
          </a:p>
        </p:txBody>
      </p:sp>
      <p:grpSp>
        <p:nvGrpSpPr>
          <p:cNvPr id="403" name="Google Shape;403;p17"/>
          <p:cNvGrpSpPr/>
          <p:nvPr/>
        </p:nvGrpSpPr>
        <p:grpSpPr>
          <a:xfrm>
            <a:off x="3431704" y="1520788"/>
            <a:ext cx="5328592" cy="4284476"/>
            <a:chOff x="3431704" y="1340768"/>
            <a:chExt cx="5328592" cy="4074193"/>
          </a:xfrm>
        </p:grpSpPr>
        <p:sp>
          <p:nvSpPr>
            <p:cNvPr id="404" name="Google Shape;404;p17"/>
            <p:cNvSpPr/>
            <p:nvPr/>
          </p:nvSpPr>
          <p:spPr>
            <a:xfrm>
              <a:off x="3431704" y="1340768"/>
              <a:ext cx="5328592" cy="735984"/>
            </a:xfrm>
            <a:custGeom>
              <a:rect b="b" l="l" r="r" t="t"/>
              <a:pathLst>
                <a:path extrusionOk="0" h="666337" w="5198664">
                  <a:moveTo>
                    <a:pt x="0" y="66634"/>
                  </a:moveTo>
                  <a:cubicBezTo>
                    <a:pt x="0" y="29833"/>
                    <a:pt x="29833" y="0"/>
                    <a:pt x="66634" y="0"/>
                  </a:cubicBezTo>
                  <a:lnTo>
                    <a:pt x="5132030" y="0"/>
                  </a:lnTo>
                  <a:cubicBezTo>
                    <a:pt x="5168831" y="0"/>
                    <a:pt x="5198664" y="29833"/>
                    <a:pt x="5198664" y="66634"/>
                  </a:cubicBezTo>
                  <a:lnTo>
                    <a:pt x="5198664" y="599703"/>
                  </a:lnTo>
                  <a:cubicBezTo>
                    <a:pt x="5198664" y="636504"/>
                    <a:pt x="5168831" y="666337"/>
                    <a:pt x="5132030" y="666337"/>
                  </a:cubicBezTo>
                  <a:lnTo>
                    <a:pt x="66634" y="666337"/>
                  </a:lnTo>
                  <a:cubicBezTo>
                    <a:pt x="29833" y="666337"/>
                    <a:pt x="0" y="636504"/>
                    <a:pt x="0" y="599703"/>
                  </a:cubicBezTo>
                  <a:lnTo>
                    <a:pt x="0" y="66634"/>
                  </a:lnTo>
                  <a:close/>
                </a:path>
              </a:pathLst>
            </a:custGeom>
            <a:solidFill>
              <a:srgbClr val="00B0F0"/>
            </a:solidFill>
            <a:ln>
              <a:noFill/>
            </a:ln>
          </p:spPr>
          <p:txBody>
            <a:bodyPr anchorCtr="0" anchor="ctr" bIns="55075" lIns="72850" spcFirstLastPara="1" rIns="72850" wrap="square" tIns="55075">
              <a:noAutofit/>
            </a:bodyPr>
            <a:lstStyle/>
            <a:p>
              <a:pPr indent="0" lvl="0" marL="0" marR="0" rtl="0" algn="ctr">
                <a:lnSpc>
                  <a:spcPct val="90000"/>
                </a:lnSpc>
                <a:spcBef>
                  <a:spcPts val="0"/>
                </a:spcBef>
                <a:spcAft>
                  <a:spcPts val="0"/>
                </a:spcAft>
                <a:buNone/>
              </a:pPr>
              <a:r>
                <a:rPr b="0" i="0" lang="en-US" sz="2400" cap="none" strike="noStrike">
                  <a:solidFill>
                    <a:srgbClr val="FFFFFF"/>
                  </a:solidFill>
                  <a:latin typeface="Times New Roman"/>
                  <a:ea typeface="Times New Roman"/>
                  <a:cs typeface="Times New Roman"/>
                  <a:sym typeface="Times New Roman"/>
                </a:rPr>
                <a:t> </a:t>
              </a:r>
              <a:endParaRPr/>
            </a:p>
          </p:txBody>
        </p:sp>
        <p:sp>
          <p:nvSpPr>
            <p:cNvPr id="405" name="Google Shape;405;p17"/>
            <p:cNvSpPr/>
            <p:nvPr/>
          </p:nvSpPr>
          <p:spPr>
            <a:xfrm>
              <a:off x="3431704" y="2208177"/>
              <a:ext cx="959513" cy="735984"/>
            </a:xfrm>
            <a:prstGeom prst="roundRect">
              <a:avLst>
                <a:gd fmla="val 16670" name="adj"/>
              </a:avLst>
            </a:pr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 </a:t>
              </a:r>
              <a:endParaRPr sz="2000">
                <a:solidFill>
                  <a:srgbClr val="FFFFFF"/>
                </a:solidFill>
                <a:latin typeface="Arial"/>
                <a:ea typeface="Arial"/>
                <a:cs typeface="Arial"/>
                <a:sym typeface="Arial"/>
              </a:endParaRPr>
            </a:p>
          </p:txBody>
        </p:sp>
        <p:sp>
          <p:nvSpPr>
            <p:cNvPr id="406" name="Google Shape;406;p17"/>
            <p:cNvSpPr/>
            <p:nvPr/>
          </p:nvSpPr>
          <p:spPr>
            <a:xfrm>
              <a:off x="4429476" y="2208177"/>
              <a:ext cx="4330820" cy="735984"/>
            </a:xfrm>
            <a:custGeom>
              <a:rect b="b" l="l" r="r" t="t"/>
              <a:pathLst>
                <a:path extrusionOk="0" h="666337" w="4492346">
                  <a:moveTo>
                    <a:pt x="0" y="111078"/>
                  </a:moveTo>
                  <a:cubicBezTo>
                    <a:pt x="0" y="49731"/>
                    <a:pt x="49731" y="0"/>
                    <a:pt x="111078" y="0"/>
                  </a:cubicBezTo>
                  <a:lnTo>
                    <a:pt x="4381268" y="0"/>
                  </a:lnTo>
                  <a:cubicBezTo>
                    <a:pt x="4442615" y="0"/>
                    <a:pt x="4492346" y="49731"/>
                    <a:pt x="4492346" y="111078"/>
                  </a:cubicBezTo>
                  <a:lnTo>
                    <a:pt x="4492346" y="555259"/>
                  </a:lnTo>
                  <a:cubicBezTo>
                    <a:pt x="4492346" y="616606"/>
                    <a:pt x="4442615" y="666337"/>
                    <a:pt x="4381268" y="666337"/>
                  </a:cubicBezTo>
                  <a:lnTo>
                    <a:pt x="111078" y="666337"/>
                  </a:lnTo>
                  <a:cubicBezTo>
                    <a:pt x="49731" y="666337"/>
                    <a:pt x="0" y="616606"/>
                    <a:pt x="0" y="555259"/>
                  </a:cubicBezTo>
                  <a:lnTo>
                    <a:pt x="0" y="111078"/>
                  </a:lnTo>
                  <a:close/>
                </a:path>
              </a:pathLst>
            </a:cu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2.2.1 Network architecture design of hybrid cloud</a:t>
              </a:r>
              <a:endParaRPr/>
            </a:p>
          </p:txBody>
        </p:sp>
        <p:sp>
          <p:nvSpPr>
            <p:cNvPr id="407" name="Google Shape;407;p17"/>
            <p:cNvSpPr/>
            <p:nvPr/>
          </p:nvSpPr>
          <p:spPr>
            <a:xfrm>
              <a:off x="3431704" y="3031777"/>
              <a:ext cx="959513" cy="735984"/>
            </a:xfrm>
            <a:prstGeom prst="roundRect">
              <a:avLst>
                <a:gd fmla="val 16670" name="adj"/>
              </a:avLst>
            </a:pr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 </a:t>
              </a:r>
              <a:endParaRPr sz="2000">
                <a:solidFill>
                  <a:srgbClr val="FFFFFF"/>
                </a:solidFill>
                <a:latin typeface="Arial"/>
                <a:ea typeface="Arial"/>
                <a:cs typeface="Arial"/>
                <a:sym typeface="Arial"/>
              </a:endParaRPr>
            </a:p>
          </p:txBody>
        </p:sp>
        <p:sp>
          <p:nvSpPr>
            <p:cNvPr id="408" name="Google Shape;408;p17"/>
            <p:cNvSpPr/>
            <p:nvPr/>
          </p:nvSpPr>
          <p:spPr>
            <a:xfrm>
              <a:off x="4429476" y="3031777"/>
              <a:ext cx="4330820" cy="735984"/>
            </a:xfrm>
            <a:custGeom>
              <a:rect b="b" l="l" r="r" t="t"/>
              <a:pathLst>
                <a:path extrusionOk="0" h="666337" w="4492346">
                  <a:moveTo>
                    <a:pt x="0" y="111078"/>
                  </a:moveTo>
                  <a:cubicBezTo>
                    <a:pt x="0" y="49731"/>
                    <a:pt x="49731" y="0"/>
                    <a:pt x="111078" y="0"/>
                  </a:cubicBezTo>
                  <a:lnTo>
                    <a:pt x="4381268" y="0"/>
                  </a:lnTo>
                  <a:cubicBezTo>
                    <a:pt x="4442615" y="0"/>
                    <a:pt x="4492346" y="49731"/>
                    <a:pt x="4492346" y="111078"/>
                  </a:cubicBezTo>
                  <a:lnTo>
                    <a:pt x="4492346" y="555259"/>
                  </a:lnTo>
                  <a:cubicBezTo>
                    <a:pt x="4492346" y="616606"/>
                    <a:pt x="4442615" y="666337"/>
                    <a:pt x="4381268" y="666337"/>
                  </a:cubicBezTo>
                  <a:lnTo>
                    <a:pt x="111078" y="666337"/>
                  </a:lnTo>
                  <a:cubicBezTo>
                    <a:pt x="49731" y="666337"/>
                    <a:pt x="0" y="616606"/>
                    <a:pt x="0" y="555259"/>
                  </a:cubicBezTo>
                  <a:lnTo>
                    <a:pt x="0" y="111078"/>
                  </a:lnTo>
                  <a:close/>
                </a:path>
              </a:pathLst>
            </a:cu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2.2.2 Network connections in multi-branch organizations</a:t>
              </a:r>
              <a:endParaRPr/>
            </a:p>
          </p:txBody>
        </p:sp>
        <p:sp>
          <p:nvSpPr>
            <p:cNvPr id="409" name="Google Shape;409;p17"/>
            <p:cNvSpPr/>
            <p:nvPr/>
          </p:nvSpPr>
          <p:spPr>
            <a:xfrm>
              <a:off x="3431704" y="3855377"/>
              <a:ext cx="959513" cy="735984"/>
            </a:xfrm>
            <a:prstGeom prst="roundRect">
              <a:avLst>
                <a:gd fmla="val 16670" name="adj"/>
              </a:avLst>
            </a:pr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 </a:t>
              </a:r>
              <a:endParaRPr sz="2000">
                <a:solidFill>
                  <a:srgbClr val="FFFFFF"/>
                </a:solidFill>
                <a:latin typeface="Arial"/>
                <a:ea typeface="Arial"/>
                <a:cs typeface="Arial"/>
                <a:sym typeface="Arial"/>
              </a:endParaRPr>
            </a:p>
          </p:txBody>
        </p:sp>
        <p:sp>
          <p:nvSpPr>
            <p:cNvPr id="410" name="Google Shape;410;p17"/>
            <p:cNvSpPr/>
            <p:nvPr/>
          </p:nvSpPr>
          <p:spPr>
            <a:xfrm>
              <a:off x="4429476" y="3855377"/>
              <a:ext cx="4330820" cy="735984"/>
            </a:xfrm>
            <a:custGeom>
              <a:rect b="b" l="l" r="r" t="t"/>
              <a:pathLst>
                <a:path extrusionOk="0" h="666337" w="4492346">
                  <a:moveTo>
                    <a:pt x="0" y="111078"/>
                  </a:moveTo>
                  <a:cubicBezTo>
                    <a:pt x="0" y="49731"/>
                    <a:pt x="49731" y="0"/>
                    <a:pt x="111078" y="0"/>
                  </a:cubicBezTo>
                  <a:lnTo>
                    <a:pt x="4381268" y="0"/>
                  </a:lnTo>
                  <a:cubicBezTo>
                    <a:pt x="4442615" y="0"/>
                    <a:pt x="4492346" y="49731"/>
                    <a:pt x="4492346" y="111078"/>
                  </a:cubicBezTo>
                  <a:lnTo>
                    <a:pt x="4492346" y="555259"/>
                  </a:lnTo>
                  <a:cubicBezTo>
                    <a:pt x="4492346" y="616606"/>
                    <a:pt x="4442615" y="666337"/>
                    <a:pt x="4381268" y="666337"/>
                  </a:cubicBezTo>
                  <a:lnTo>
                    <a:pt x="111078" y="666337"/>
                  </a:lnTo>
                  <a:cubicBezTo>
                    <a:pt x="49731" y="666337"/>
                    <a:pt x="0" y="616606"/>
                    <a:pt x="0" y="555259"/>
                  </a:cubicBezTo>
                  <a:lnTo>
                    <a:pt x="0" y="111078"/>
                  </a:lnTo>
                  <a:close/>
                </a:path>
              </a:pathLst>
            </a:cu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2.2.3 Interconnection within multi-cloud network</a:t>
              </a:r>
              <a:endParaRPr/>
            </a:p>
          </p:txBody>
        </p:sp>
        <p:sp>
          <p:nvSpPr>
            <p:cNvPr id="411" name="Google Shape;411;p17"/>
            <p:cNvSpPr/>
            <p:nvPr/>
          </p:nvSpPr>
          <p:spPr>
            <a:xfrm>
              <a:off x="3431704" y="4678977"/>
              <a:ext cx="959513" cy="735984"/>
            </a:xfrm>
            <a:prstGeom prst="roundRect">
              <a:avLst>
                <a:gd fmla="val 16670" name="adj"/>
              </a:avLst>
            </a:pr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 </a:t>
              </a:r>
              <a:endParaRPr sz="2000">
                <a:solidFill>
                  <a:srgbClr val="FFFFFF"/>
                </a:solidFill>
                <a:latin typeface="Arial"/>
                <a:ea typeface="Arial"/>
                <a:cs typeface="Arial"/>
                <a:sym typeface="Arial"/>
              </a:endParaRPr>
            </a:p>
          </p:txBody>
        </p:sp>
        <p:sp>
          <p:nvSpPr>
            <p:cNvPr id="412" name="Google Shape;412;p17"/>
            <p:cNvSpPr/>
            <p:nvPr/>
          </p:nvSpPr>
          <p:spPr>
            <a:xfrm>
              <a:off x="4429476" y="4678977"/>
              <a:ext cx="4330820" cy="735984"/>
            </a:xfrm>
            <a:custGeom>
              <a:rect b="b" l="l" r="r" t="t"/>
              <a:pathLst>
                <a:path extrusionOk="0" h="666337" w="4492346">
                  <a:moveTo>
                    <a:pt x="0" y="111078"/>
                  </a:moveTo>
                  <a:cubicBezTo>
                    <a:pt x="0" y="49731"/>
                    <a:pt x="49731" y="0"/>
                    <a:pt x="111078" y="0"/>
                  </a:cubicBezTo>
                  <a:lnTo>
                    <a:pt x="4381268" y="0"/>
                  </a:lnTo>
                  <a:cubicBezTo>
                    <a:pt x="4442615" y="0"/>
                    <a:pt x="4492346" y="49731"/>
                    <a:pt x="4492346" y="111078"/>
                  </a:cubicBezTo>
                  <a:lnTo>
                    <a:pt x="4492346" y="555259"/>
                  </a:lnTo>
                  <a:cubicBezTo>
                    <a:pt x="4492346" y="616606"/>
                    <a:pt x="4442615" y="666337"/>
                    <a:pt x="4381268" y="666337"/>
                  </a:cubicBezTo>
                  <a:lnTo>
                    <a:pt x="111078" y="666337"/>
                  </a:lnTo>
                  <a:cubicBezTo>
                    <a:pt x="49731" y="666337"/>
                    <a:pt x="0" y="616606"/>
                    <a:pt x="0" y="555259"/>
                  </a:cubicBezTo>
                  <a:lnTo>
                    <a:pt x="0" y="111078"/>
                  </a:lnTo>
                  <a:close/>
                </a:path>
              </a:pathLst>
            </a:cu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18"/>
          <p:cNvSpPr txBox="1"/>
          <p:nvPr>
            <p:ph type="title"/>
          </p:nvPr>
        </p:nvSpPr>
        <p:spPr>
          <a:xfrm>
            <a:off x="1047511" y="42190"/>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0A4FF"/>
                </a:solidFill>
                <a:latin typeface="Times New Roman"/>
                <a:ea typeface="Times New Roman"/>
                <a:cs typeface="Times New Roman"/>
                <a:sym typeface="Times New Roman"/>
              </a:rPr>
              <a:t>2.2.1 Network architecture design of hybrid cloud</a:t>
            </a:r>
            <a:endParaRPr/>
          </a:p>
        </p:txBody>
      </p:sp>
      <p:sp>
        <p:nvSpPr>
          <p:cNvPr id="418" name="Google Shape;418;p18"/>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sp>
        <p:nvSpPr>
          <p:cNvPr id="419" name="Google Shape;419;p18"/>
          <p:cNvSpPr txBox="1"/>
          <p:nvPr>
            <p:ph idx="1" type="body"/>
          </p:nvPr>
        </p:nvSpPr>
        <p:spPr>
          <a:xfrm>
            <a:off x="838201" y="1268760"/>
            <a:ext cx="5041775" cy="1332148"/>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Interconnect IDCs and public clouds</a:t>
            </a:r>
            <a:endParaRPr/>
          </a:p>
          <a:p>
            <a:pPr indent="-480471" lvl="0" marL="480471" rtl="0" algn="l">
              <a:lnSpc>
                <a:spcPct val="10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Interconnect multiple public clouds</a:t>
            </a:r>
            <a:endParaRPr/>
          </a:p>
        </p:txBody>
      </p:sp>
      <p:sp>
        <p:nvSpPr>
          <p:cNvPr id="420" name="Google Shape;420;p18"/>
          <p:cNvSpPr/>
          <p:nvPr/>
        </p:nvSpPr>
        <p:spPr>
          <a:xfrm>
            <a:off x="1893036" y="2857673"/>
            <a:ext cx="2052228" cy="684076"/>
          </a:xfrm>
          <a:prstGeom prst="rect">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Traffic</a:t>
            </a:r>
            <a:endParaRPr/>
          </a:p>
        </p:txBody>
      </p:sp>
      <p:sp>
        <p:nvSpPr>
          <p:cNvPr id="421" name="Google Shape;421;p18"/>
          <p:cNvSpPr/>
          <p:nvPr/>
        </p:nvSpPr>
        <p:spPr>
          <a:xfrm>
            <a:off x="1893036" y="3792460"/>
            <a:ext cx="2052228" cy="684076"/>
          </a:xfrm>
          <a:prstGeom prst="rect">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Latency</a:t>
            </a:r>
            <a:endParaRPr/>
          </a:p>
        </p:txBody>
      </p:sp>
      <p:sp>
        <p:nvSpPr>
          <p:cNvPr id="422" name="Google Shape;422;p18"/>
          <p:cNvSpPr/>
          <p:nvPr/>
        </p:nvSpPr>
        <p:spPr>
          <a:xfrm>
            <a:off x="1893036" y="4687782"/>
            <a:ext cx="2052228" cy="684076"/>
          </a:xfrm>
          <a:prstGeom prst="rect">
            <a:avLst/>
          </a:prstGeom>
          <a:solidFill>
            <a:srgbClr val="A0ACB2"/>
          </a:solidFill>
          <a:ln cap="flat" cmpd="sng" w="25400">
            <a:solidFill>
              <a:srgbClr val="A0ACB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Security and encryption</a:t>
            </a:r>
            <a:endParaRPr/>
          </a:p>
        </p:txBody>
      </p:sp>
      <p:sp>
        <p:nvSpPr>
          <p:cNvPr id="423" name="Google Shape;423;p18"/>
          <p:cNvSpPr/>
          <p:nvPr/>
        </p:nvSpPr>
        <p:spPr>
          <a:xfrm>
            <a:off x="1893036" y="5595514"/>
            <a:ext cx="2052228" cy="684076"/>
          </a:xfrm>
          <a:prstGeom prst="rect">
            <a:avLst/>
          </a:prstGeom>
          <a:solidFill>
            <a:schemeClr val="accent1"/>
          </a:solidFill>
          <a:ln cap="flat" cmpd="sng" w="25400">
            <a:solidFill>
              <a:srgbClr val="1CADE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High </a:t>
            </a:r>
            <a:r>
              <a:rPr lang="en-US" sz="1800">
                <a:solidFill>
                  <a:srgbClr val="FFFFFF"/>
                </a:solidFill>
                <a:latin typeface="Times New Roman"/>
                <a:ea typeface="Times New Roman"/>
                <a:cs typeface="Times New Roman"/>
                <a:sym typeface="Times New Roman"/>
              </a:rPr>
              <a:t>A</a:t>
            </a:r>
            <a:r>
              <a:rPr b="0" i="0" lang="en-US" sz="1800" cap="none" strike="noStrike">
                <a:solidFill>
                  <a:srgbClr val="FFFFFF"/>
                </a:solidFill>
                <a:latin typeface="Times New Roman"/>
                <a:ea typeface="Times New Roman"/>
                <a:cs typeface="Times New Roman"/>
                <a:sym typeface="Times New Roman"/>
              </a:rPr>
              <a:t>vailability</a:t>
            </a:r>
            <a:endParaRPr/>
          </a:p>
        </p:txBody>
      </p:sp>
      <p:sp>
        <p:nvSpPr>
          <p:cNvPr id="424" name="Google Shape;424;p18"/>
          <p:cNvSpPr txBox="1"/>
          <p:nvPr/>
        </p:nvSpPr>
        <p:spPr>
          <a:xfrm>
            <a:off x="6566094" y="1301965"/>
            <a:ext cx="4702932" cy="732081"/>
          </a:xfrm>
          <a:prstGeom prst="rect">
            <a:avLst/>
          </a:prstGeom>
          <a:noFill/>
          <a:ln>
            <a:noFill/>
          </a:ln>
        </p:spPr>
        <p:txBody>
          <a:bodyPr anchorCtr="0" anchor="t" bIns="45700" lIns="91425" spcFirstLastPara="1" rIns="91425" wrap="square" tIns="45700">
            <a:noAutofit/>
          </a:bodyPr>
          <a:lstStyle/>
          <a:p>
            <a:pPr indent="-480471" lvl="0" marL="480471" marR="0" rtl="0" algn="l">
              <a:lnSpc>
                <a:spcPct val="10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The network is planned globally to avoid subnet conflicts</a:t>
            </a:r>
            <a:endParaRPr sz="2400">
              <a:solidFill>
                <a:schemeClr val="dk1"/>
              </a:solidFill>
              <a:latin typeface="Arial"/>
              <a:ea typeface="Arial"/>
              <a:cs typeface="Arial"/>
              <a:sym typeface="Arial"/>
            </a:endParaRPr>
          </a:p>
        </p:txBody>
      </p:sp>
      <p:sp>
        <p:nvSpPr>
          <p:cNvPr id="425" name="Google Shape;425;p18"/>
          <p:cNvSpPr/>
          <p:nvPr/>
        </p:nvSpPr>
        <p:spPr>
          <a:xfrm>
            <a:off x="5768460" y="1372733"/>
            <a:ext cx="828092" cy="485374"/>
          </a:xfrm>
          <a:prstGeom prst="rightArrow">
            <a:avLst>
              <a:gd fmla="val 50000" name="adj1"/>
              <a:gd fmla="val 50000" name="adj2"/>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426" name="Google Shape;426;p18"/>
          <p:cNvGrpSpPr/>
          <p:nvPr/>
        </p:nvGrpSpPr>
        <p:grpSpPr>
          <a:xfrm>
            <a:off x="4309392" y="2100191"/>
            <a:ext cx="7115200" cy="4320480"/>
            <a:chOff x="1674055" y="831190"/>
            <a:chExt cx="7863839" cy="5189782"/>
          </a:xfrm>
        </p:grpSpPr>
        <p:sp>
          <p:nvSpPr>
            <p:cNvPr id="427" name="Google Shape;427;p18"/>
            <p:cNvSpPr/>
            <p:nvPr/>
          </p:nvSpPr>
          <p:spPr>
            <a:xfrm>
              <a:off x="1674055" y="2954215"/>
              <a:ext cx="1983545" cy="3066757"/>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28" name="Google Shape;428;p18"/>
            <p:cNvSpPr/>
            <p:nvPr/>
          </p:nvSpPr>
          <p:spPr>
            <a:xfrm>
              <a:off x="4344571" y="2954215"/>
              <a:ext cx="5193323" cy="3066757"/>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计算与网络" id="429" name="Google Shape;429;p18"/>
            <p:cNvPicPr preferRelativeResize="0"/>
            <p:nvPr/>
          </p:nvPicPr>
          <p:blipFill rotWithShape="1">
            <a:blip r:embed="rId3">
              <a:alphaModFix/>
            </a:blip>
            <a:srcRect b="0" l="0" r="0" t="0"/>
            <a:stretch/>
          </p:blipFill>
          <p:spPr>
            <a:xfrm>
              <a:off x="5050955" y="4272300"/>
              <a:ext cx="528720" cy="528720"/>
            </a:xfrm>
            <a:prstGeom prst="rect">
              <a:avLst/>
            </a:prstGeom>
            <a:noFill/>
            <a:ln>
              <a:noFill/>
            </a:ln>
          </p:spPr>
        </p:pic>
        <p:pic>
          <p:nvPicPr>
            <p:cNvPr id="430" name="Google Shape;430;p18"/>
            <p:cNvPicPr preferRelativeResize="0"/>
            <p:nvPr/>
          </p:nvPicPr>
          <p:blipFill rotWithShape="1">
            <a:blip r:embed="rId4">
              <a:alphaModFix/>
            </a:blip>
            <a:srcRect b="0" l="0" r="0" t="0"/>
            <a:stretch/>
          </p:blipFill>
          <p:spPr>
            <a:xfrm>
              <a:off x="3646681" y="1386297"/>
              <a:ext cx="656636" cy="528720"/>
            </a:xfrm>
            <a:prstGeom prst="rect">
              <a:avLst/>
            </a:prstGeom>
            <a:noFill/>
            <a:ln>
              <a:noFill/>
            </a:ln>
          </p:spPr>
        </p:pic>
        <p:sp>
          <p:nvSpPr>
            <p:cNvPr id="431" name="Google Shape;431;p18"/>
            <p:cNvSpPr/>
            <p:nvPr/>
          </p:nvSpPr>
          <p:spPr>
            <a:xfrm>
              <a:off x="4839754" y="3327007"/>
              <a:ext cx="1983545" cy="2321171"/>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2" name="Google Shape;432;p18"/>
            <p:cNvSpPr/>
            <p:nvPr/>
          </p:nvSpPr>
          <p:spPr>
            <a:xfrm>
              <a:off x="7341454" y="3327006"/>
              <a:ext cx="1983545" cy="2321171"/>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3" name="Google Shape;433;p18"/>
            <p:cNvSpPr/>
            <p:nvPr/>
          </p:nvSpPr>
          <p:spPr>
            <a:xfrm>
              <a:off x="2426776" y="4259213"/>
              <a:ext cx="454659" cy="453390"/>
            </a:xfrm>
            <a:custGeom>
              <a:rect b="b" l="l" r="r" t="t"/>
              <a:pathLst>
                <a:path extrusionOk="0" h="453389" w="454659">
                  <a:moveTo>
                    <a:pt x="454152" y="234950"/>
                  </a:moveTo>
                  <a:lnTo>
                    <a:pt x="0" y="234950"/>
                  </a:lnTo>
                  <a:lnTo>
                    <a:pt x="0" y="336550"/>
                  </a:lnTo>
                  <a:lnTo>
                    <a:pt x="11430" y="336550"/>
                  </a:lnTo>
                  <a:lnTo>
                    <a:pt x="14605" y="340360"/>
                  </a:lnTo>
                  <a:lnTo>
                    <a:pt x="14605" y="347980"/>
                  </a:lnTo>
                  <a:lnTo>
                    <a:pt x="11430" y="351790"/>
                  </a:lnTo>
                  <a:lnTo>
                    <a:pt x="0" y="351790"/>
                  </a:lnTo>
                  <a:lnTo>
                    <a:pt x="0" y="453390"/>
                  </a:lnTo>
                  <a:lnTo>
                    <a:pt x="454152" y="453390"/>
                  </a:lnTo>
                  <a:lnTo>
                    <a:pt x="454152" y="439420"/>
                  </a:lnTo>
                  <a:lnTo>
                    <a:pt x="14605" y="439420"/>
                  </a:lnTo>
                  <a:lnTo>
                    <a:pt x="14605" y="364490"/>
                  </a:lnTo>
                  <a:lnTo>
                    <a:pt x="20496" y="361950"/>
                  </a:lnTo>
                  <a:lnTo>
                    <a:pt x="25161" y="356870"/>
                  </a:lnTo>
                  <a:lnTo>
                    <a:pt x="28231" y="350520"/>
                  </a:lnTo>
                  <a:lnTo>
                    <a:pt x="29337" y="344170"/>
                  </a:lnTo>
                  <a:lnTo>
                    <a:pt x="28231" y="337820"/>
                  </a:lnTo>
                  <a:lnTo>
                    <a:pt x="25161" y="331470"/>
                  </a:lnTo>
                  <a:lnTo>
                    <a:pt x="20496" y="326390"/>
                  </a:lnTo>
                  <a:lnTo>
                    <a:pt x="14605" y="323850"/>
                  </a:lnTo>
                  <a:lnTo>
                    <a:pt x="14605" y="248920"/>
                  </a:lnTo>
                  <a:lnTo>
                    <a:pt x="454152" y="248920"/>
                  </a:lnTo>
                  <a:lnTo>
                    <a:pt x="454152" y="234950"/>
                  </a:lnTo>
                  <a:close/>
                </a:path>
                <a:path extrusionOk="0" h="453389" w="454659">
                  <a:moveTo>
                    <a:pt x="454152" y="248920"/>
                  </a:moveTo>
                  <a:lnTo>
                    <a:pt x="439547" y="248920"/>
                  </a:lnTo>
                  <a:lnTo>
                    <a:pt x="439547" y="323850"/>
                  </a:lnTo>
                  <a:lnTo>
                    <a:pt x="431038" y="326390"/>
                  </a:lnTo>
                  <a:lnTo>
                    <a:pt x="424942" y="335280"/>
                  </a:lnTo>
                  <a:lnTo>
                    <a:pt x="424942" y="354330"/>
                  </a:lnTo>
                  <a:lnTo>
                    <a:pt x="431038" y="361950"/>
                  </a:lnTo>
                  <a:lnTo>
                    <a:pt x="439547" y="364490"/>
                  </a:lnTo>
                  <a:lnTo>
                    <a:pt x="439547" y="439420"/>
                  </a:lnTo>
                  <a:lnTo>
                    <a:pt x="454152" y="439420"/>
                  </a:lnTo>
                  <a:lnTo>
                    <a:pt x="454152" y="351790"/>
                  </a:lnTo>
                  <a:lnTo>
                    <a:pt x="442849" y="351790"/>
                  </a:lnTo>
                  <a:lnTo>
                    <a:pt x="439547" y="347980"/>
                  </a:lnTo>
                  <a:lnTo>
                    <a:pt x="439547" y="340360"/>
                  </a:lnTo>
                  <a:lnTo>
                    <a:pt x="442849" y="336550"/>
                  </a:lnTo>
                  <a:lnTo>
                    <a:pt x="454152" y="336550"/>
                  </a:lnTo>
                  <a:lnTo>
                    <a:pt x="454152" y="248920"/>
                  </a:lnTo>
                  <a:close/>
                </a:path>
                <a:path extrusionOk="0" h="453389" w="454659">
                  <a:moveTo>
                    <a:pt x="43942" y="264160"/>
                  </a:moveTo>
                  <a:lnTo>
                    <a:pt x="29337" y="264160"/>
                  </a:lnTo>
                  <a:lnTo>
                    <a:pt x="29337" y="425450"/>
                  </a:lnTo>
                  <a:lnTo>
                    <a:pt x="43942" y="425450"/>
                  </a:lnTo>
                  <a:lnTo>
                    <a:pt x="43942" y="264160"/>
                  </a:lnTo>
                  <a:close/>
                </a:path>
                <a:path extrusionOk="0" h="453389" w="454659">
                  <a:moveTo>
                    <a:pt x="424815" y="264160"/>
                  </a:moveTo>
                  <a:lnTo>
                    <a:pt x="410210" y="264160"/>
                  </a:lnTo>
                  <a:lnTo>
                    <a:pt x="410210" y="425450"/>
                  </a:lnTo>
                  <a:lnTo>
                    <a:pt x="424815" y="425450"/>
                  </a:lnTo>
                  <a:lnTo>
                    <a:pt x="424815" y="264160"/>
                  </a:lnTo>
                  <a:close/>
                </a:path>
                <a:path extrusionOk="0" h="453389" w="454659">
                  <a:moveTo>
                    <a:pt x="219710" y="351790"/>
                  </a:moveTo>
                  <a:lnTo>
                    <a:pt x="58547" y="351790"/>
                  </a:lnTo>
                  <a:lnTo>
                    <a:pt x="58547" y="424180"/>
                  </a:lnTo>
                  <a:lnTo>
                    <a:pt x="219710" y="424180"/>
                  </a:lnTo>
                  <a:lnTo>
                    <a:pt x="219710" y="410210"/>
                  </a:lnTo>
                  <a:lnTo>
                    <a:pt x="73279" y="410210"/>
                  </a:lnTo>
                  <a:lnTo>
                    <a:pt x="73279" y="365760"/>
                  </a:lnTo>
                  <a:lnTo>
                    <a:pt x="219710" y="365760"/>
                  </a:lnTo>
                  <a:lnTo>
                    <a:pt x="219710" y="351790"/>
                  </a:lnTo>
                  <a:close/>
                </a:path>
                <a:path extrusionOk="0" h="453389" w="454659">
                  <a:moveTo>
                    <a:pt x="395605" y="351790"/>
                  </a:moveTo>
                  <a:lnTo>
                    <a:pt x="234442" y="351790"/>
                  </a:lnTo>
                  <a:lnTo>
                    <a:pt x="234442" y="424180"/>
                  </a:lnTo>
                  <a:lnTo>
                    <a:pt x="395605" y="424180"/>
                  </a:lnTo>
                  <a:lnTo>
                    <a:pt x="395605" y="410210"/>
                  </a:lnTo>
                  <a:lnTo>
                    <a:pt x="249047" y="410210"/>
                  </a:lnTo>
                  <a:lnTo>
                    <a:pt x="249047" y="365760"/>
                  </a:lnTo>
                  <a:lnTo>
                    <a:pt x="395605" y="365760"/>
                  </a:lnTo>
                  <a:lnTo>
                    <a:pt x="395605" y="351790"/>
                  </a:lnTo>
                  <a:close/>
                </a:path>
                <a:path extrusionOk="0" h="453389" w="454659">
                  <a:moveTo>
                    <a:pt x="182880" y="365760"/>
                  </a:moveTo>
                  <a:lnTo>
                    <a:pt x="153797" y="365760"/>
                  </a:lnTo>
                  <a:lnTo>
                    <a:pt x="162319" y="368300"/>
                  </a:lnTo>
                  <a:lnTo>
                    <a:pt x="169306" y="372110"/>
                  </a:lnTo>
                  <a:lnTo>
                    <a:pt x="174031" y="379730"/>
                  </a:lnTo>
                  <a:lnTo>
                    <a:pt x="175768" y="388620"/>
                  </a:lnTo>
                  <a:lnTo>
                    <a:pt x="174031" y="396240"/>
                  </a:lnTo>
                  <a:lnTo>
                    <a:pt x="169306" y="403860"/>
                  </a:lnTo>
                  <a:lnTo>
                    <a:pt x="162319" y="408940"/>
                  </a:lnTo>
                  <a:lnTo>
                    <a:pt x="153797" y="410210"/>
                  </a:lnTo>
                  <a:lnTo>
                    <a:pt x="182880" y="410210"/>
                  </a:lnTo>
                  <a:lnTo>
                    <a:pt x="187579" y="403860"/>
                  </a:lnTo>
                  <a:lnTo>
                    <a:pt x="190373" y="396240"/>
                  </a:lnTo>
                  <a:lnTo>
                    <a:pt x="190373" y="379730"/>
                  </a:lnTo>
                  <a:lnTo>
                    <a:pt x="187579" y="372110"/>
                  </a:lnTo>
                  <a:lnTo>
                    <a:pt x="182880" y="365760"/>
                  </a:lnTo>
                  <a:close/>
                </a:path>
                <a:path extrusionOk="0" h="453389" w="454659">
                  <a:moveTo>
                    <a:pt x="219710" y="365760"/>
                  </a:moveTo>
                  <a:lnTo>
                    <a:pt x="205105" y="365760"/>
                  </a:lnTo>
                  <a:lnTo>
                    <a:pt x="205105" y="410210"/>
                  </a:lnTo>
                  <a:lnTo>
                    <a:pt x="219710" y="410210"/>
                  </a:lnTo>
                  <a:lnTo>
                    <a:pt x="219710" y="365760"/>
                  </a:lnTo>
                  <a:close/>
                </a:path>
                <a:path extrusionOk="0" h="453389" w="454659">
                  <a:moveTo>
                    <a:pt x="358775" y="365760"/>
                  </a:moveTo>
                  <a:lnTo>
                    <a:pt x="329692" y="365760"/>
                  </a:lnTo>
                  <a:lnTo>
                    <a:pt x="338214" y="368300"/>
                  </a:lnTo>
                  <a:lnTo>
                    <a:pt x="345201" y="372110"/>
                  </a:lnTo>
                  <a:lnTo>
                    <a:pt x="349926" y="379730"/>
                  </a:lnTo>
                  <a:lnTo>
                    <a:pt x="351663" y="388620"/>
                  </a:lnTo>
                  <a:lnTo>
                    <a:pt x="349926" y="396240"/>
                  </a:lnTo>
                  <a:lnTo>
                    <a:pt x="345201" y="403860"/>
                  </a:lnTo>
                  <a:lnTo>
                    <a:pt x="338214" y="408940"/>
                  </a:lnTo>
                  <a:lnTo>
                    <a:pt x="329692" y="410210"/>
                  </a:lnTo>
                  <a:lnTo>
                    <a:pt x="358775" y="410210"/>
                  </a:lnTo>
                  <a:lnTo>
                    <a:pt x="363474" y="403860"/>
                  </a:lnTo>
                  <a:lnTo>
                    <a:pt x="366268" y="396240"/>
                  </a:lnTo>
                  <a:lnTo>
                    <a:pt x="366268" y="379730"/>
                  </a:lnTo>
                  <a:lnTo>
                    <a:pt x="363474" y="372110"/>
                  </a:lnTo>
                  <a:lnTo>
                    <a:pt x="358775" y="365760"/>
                  </a:lnTo>
                  <a:close/>
                </a:path>
                <a:path extrusionOk="0" h="453389" w="454659">
                  <a:moveTo>
                    <a:pt x="395605" y="365760"/>
                  </a:moveTo>
                  <a:lnTo>
                    <a:pt x="381000" y="365760"/>
                  </a:lnTo>
                  <a:lnTo>
                    <a:pt x="381000" y="410210"/>
                  </a:lnTo>
                  <a:lnTo>
                    <a:pt x="395605" y="410210"/>
                  </a:lnTo>
                  <a:lnTo>
                    <a:pt x="395605" y="365760"/>
                  </a:lnTo>
                  <a:close/>
                </a:path>
                <a:path extrusionOk="0" h="453389" w="454659">
                  <a:moveTo>
                    <a:pt x="157861" y="381000"/>
                  </a:moveTo>
                  <a:lnTo>
                    <a:pt x="149733" y="381000"/>
                  </a:lnTo>
                  <a:lnTo>
                    <a:pt x="146431" y="383540"/>
                  </a:lnTo>
                  <a:lnTo>
                    <a:pt x="146431" y="392430"/>
                  </a:lnTo>
                  <a:lnTo>
                    <a:pt x="149733" y="394970"/>
                  </a:lnTo>
                  <a:lnTo>
                    <a:pt x="157861" y="394970"/>
                  </a:lnTo>
                  <a:lnTo>
                    <a:pt x="161163" y="392430"/>
                  </a:lnTo>
                  <a:lnTo>
                    <a:pt x="161163" y="383540"/>
                  </a:lnTo>
                  <a:lnTo>
                    <a:pt x="157861" y="381000"/>
                  </a:lnTo>
                  <a:close/>
                </a:path>
                <a:path extrusionOk="0" h="453389" w="454659">
                  <a:moveTo>
                    <a:pt x="333629" y="381000"/>
                  </a:moveTo>
                  <a:lnTo>
                    <a:pt x="325628" y="381000"/>
                  </a:lnTo>
                  <a:lnTo>
                    <a:pt x="322325" y="383540"/>
                  </a:lnTo>
                  <a:lnTo>
                    <a:pt x="322325" y="392430"/>
                  </a:lnTo>
                  <a:lnTo>
                    <a:pt x="325628" y="394970"/>
                  </a:lnTo>
                  <a:lnTo>
                    <a:pt x="333629" y="394970"/>
                  </a:lnTo>
                  <a:lnTo>
                    <a:pt x="336931" y="392430"/>
                  </a:lnTo>
                  <a:lnTo>
                    <a:pt x="336931" y="383540"/>
                  </a:lnTo>
                  <a:lnTo>
                    <a:pt x="333629" y="381000"/>
                  </a:lnTo>
                  <a:close/>
                </a:path>
                <a:path extrusionOk="0" h="453389" w="454659">
                  <a:moveTo>
                    <a:pt x="219710" y="264160"/>
                  </a:moveTo>
                  <a:lnTo>
                    <a:pt x="58547" y="264160"/>
                  </a:lnTo>
                  <a:lnTo>
                    <a:pt x="58547" y="336550"/>
                  </a:lnTo>
                  <a:lnTo>
                    <a:pt x="219710" y="336550"/>
                  </a:lnTo>
                  <a:lnTo>
                    <a:pt x="219710" y="322580"/>
                  </a:lnTo>
                  <a:lnTo>
                    <a:pt x="73279" y="322580"/>
                  </a:lnTo>
                  <a:lnTo>
                    <a:pt x="73279" y="278130"/>
                  </a:lnTo>
                  <a:lnTo>
                    <a:pt x="219710" y="278130"/>
                  </a:lnTo>
                  <a:lnTo>
                    <a:pt x="219710" y="264160"/>
                  </a:lnTo>
                  <a:close/>
                </a:path>
                <a:path extrusionOk="0" h="453389" w="454659">
                  <a:moveTo>
                    <a:pt x="395605" y="264160"/>
                  </a:moveTo>
                  <a:lnTo>
                    <a:pt x="234442" y="264160"/>
                  </a:lnTo>
                  <a:lnTo>
                    <a:pt x="234442" y="336550"/>
                  </a:lnTo>
                  <a:lnTo>
                    <a:pt x="395605" y="336550"/>
                  </a:lnTo>
                  <a:lnTo>
                    <a:pt x="395605" y="322580"/>
                  </a:lnTo>
                  <a:lnTo>
                    <a:pt x="249047" y="322580"/>
                  </a:lnTo>
                  <a:lnTo>
                    <a:pt x="249047" y="278130"/>
                  </a:lnTo>
                  <a:lnTo>
                    <a:pt x="395605" y="278130"/>
                  </a:lnTo>
                  <a:lnTo>
                    <a:pt x="395605" y="264160"/>
                  </a:lnTo>
                  <a:close/>
                </a:path>
                <a:path extrusionOk="0" h="453389" w="454659">
                  <a:moveTo>
                    <a:pt x="182880" y="278130"/>
                  </a:moveTo>
                  <a:lnTo>
                    <a:pt x="153797" y="278130"/>
                  </a:lnTo>
                  <a:lnTo>
                    <a:pt x="162319" y="279400"/>
                  </a:lnTo>
                  <a:lnTo>
                    <a:pt x="169306" y="284480"/>
                  </a:lnTo>
                  <a:lnTo>
                    <a:pt x="174031" y="292100"/>
                  </a:lnTo>
                  <a:lnTo>
                    <a:pt x="175768" y="299720"/>
                  </a:lnTo>
                  <a:lnTo>
                    <a:pt x="174031" y="308610"/>
                  </a:lnTo>
                  <a:lnTo>
                    <a:pt x="169306" y="316230"/>
                  </a:lnTo>
                  <a:lnTo>
                    <a:pt x="162319" y="320040"/>
                  </a:lnTo>
                  <a:lnTo>
                    <a:pt x="153797" y="322580"/>
                  </a:lnTo>
                  <a:lnTo>
                    <a:pt x="182880" y="322580"/>
                  </a:lnTo>
                  <a:lnTo>
                    <a:pt x="187579" y="316230"/>
                  </a:lnTo>
                  <a:lnTo>
                    <a:pt x="190373" y="308610"/>
                  </a:lnTo>
                  <a:lnTo>
                    <a:pt x="190373" y="292100"/>
                  </a:lnTo>
                  <a:lnTo>
                    <a:pt x="187579" y="284480"/>
                  </a:lnTo>
                  <a:lnTo>
                    <a:pt x="182880" y="278130"/>
                  </a:lnTo>
                  <a:close/>
                </a:path>
                <a:path extrusionOk="0" h="453389" w="454659">
                  <a:moveTo>
                    <a:pt x="219710" y="278130"/>
                  </a:moveTo>
                  <a:lnTo>
                    <a:pt x="205105" y="278130"/>
                  </a:lnTo>
                  <a:lnTo>
                    <a:pt x="205105" y="322580"/>
                  </a:lnTo>
                  <a:lnTo>
                    <a:pt x="219710" y="322580"/>
                  </a:lnTo>
                  <a:lnTo>
                    <a:pt x="219710" y="278130"/>
                  </a:lnTo>
                  <a:close/>
                </a:path>
                <a:path extrusionOk="0" h="453389" w="454659">
                  <a:moveTo>
                    <a:pt x="358775" y="278130"/>
                  </a:moveTo>
                  <a:lnTo>
                    <a:pt x="329692" y="278130"/>
                  </a:lnTo>
                  <a:lnTo>
                    <a:pt x="338214" y="279400"/>
                  </a:lnTo>
                  <a:lnTo>
                    <a:pt x="345201" y="284480"/>
                  </a:lnTo>
                  <a:lnTo>
                    <a:pt x="349926" y="292100"/>
                  </a:lnTo>
                  <a:lnTo>
                    <a:pt x="351663" y="299720"/>
                  </a:lnTo>
                  <a:lnTo>
                    <a:pt x="349926" y="308610"/>
                  </a:lnTo>
                  <a:lnTo>
                    <a:pt x="345201" y="316230"/>
                  </a:lnTo>
                  <a:lnTo>
                    <a:pt x="338214" y="320040"/>
                  </a:lnTo>
                  <a:lnTo>
                    <a:pt x="329692" y="322580"/>
                  </a:lnTo>
                  <a:lnTo>
                    <a:pt x="358775" y="322580"/>
                  </a:lnTo>
                  <a:lnTo>
                    <a:pt x="363474" y="316230"/>
                  </a:lnTo>
                  <a:lnTo>
                    <a:pt x="366268" y="308610"/>
                  </a:lnTo>
                  <a:lnTo>
                    <a:pt x="366268" y="292100"/>
                  </a:lnTo>
                  <a:lnTo>
                    <a:pt x="363474" y="284480"/>
                  </a:lnTo>
                  <a:lnTo>
                    <a:pt x="358775" y="278130"/>
                  </a:lnTo>
                  <a:close/>
                </a:path>
                <a:path extrusionOk="0" h="453389" w="454659">
                  <a:moveTo>
                    <a:pt x="395605" y="278130"/>
                  </a:moveTo>
                  <a:lnTo>
                    <a:pt x="381000" y="278130"/>
                  </a:lnTo>
                  <a:lnTo>
                    <a:pt x="381000" y="322580"/>
                  </a:lnTo>
                  <a:lnTo>
                    <a:pt x="395605" y="322580"/>
                  </a:lnTo>
                  <a:lnTo>
                    <a:pt x="395605" y="278130"/>
                  </a:lnTo>
                  <a:close/>
                </a:path>
                <a:path extrusionOk="0" h="453389" w="454659">
                  <a:moveTo>
                    <a:pt x="157861" y="293370"/>
                  </a:moveTo>
                  <a:lnTo>
                    <a:pt x="149733" y="293370"/>
                  </a:lnTo>
                  <a:lnTo>
                    <a:pt x="146431" y="295910"/>
                  </a:lnTo>
                  <a:lnTo>
                    <a:pt x="146431" y="304800"/>
                  </a:lnTo>
                  <a:lnTo>
                    <a:pt x="149733" y="307340"/>
                  </a:lnTo>
                  <a:lnTo>
                    <a:pt x="157861" y="307340"/>
                  </a:lnTo>
                  <a:lnTo>
                    <a:pt x="161163" y="304800"/>
                  </a:lnTo>
                  <a:lnTo>
                    <a:pt x="161163" y="295910"/>
                  </a:lnTo>
                  <a:lnTo>
                    <a:pt x="157861" y="293370"/>
                  </a:lnTo>
                  <a:close/>
                </a:path>
                <a:path extrusionOk="0" h="453389" w="454659">
                  <a:moveTo>
                    <a:pt x="333629" y="293370"/>
                  </a:moveTo>
                  <a:lnTo>
                    <a:pt x="325628" y="293370"/>
                  </a:lnTo>
                  <a:lnTo>
                    <a:pt x="322325" y="295910"/>
                  </a:lnTo>
                  <a:lnTo>
                    <a:pt x="322325" y="304800"/>
                  </a:lnTo>
                  <a:lnTo>
                    <a:pt x="325628" y="307340"/>
                  </a:lnTo>
                  <a:lnTo>
                    <a:pt x="333629" y="307340"/>
                  </a:lnTo>
                  <a:lnTo>
                    <a:pt x="336931" y="304800"/>
                  </a:lnTo>
                  <a:lnTo>
                    <a:pt x="336931" y="295910"/>
                  </a:lnTo>
                  <a:lnTo>
                    <a:pt x="333629" y="293370"/>
                  </a:lnTo>
                  <a:close/>
                </a:path>
                <a:path extrusionOk="0" h="453389" w="454659">
                  <a:moveTo>
                    <a:pt x="43942" y="219710"/>
                  </a:moveTo>
                  <a:lnTo>
                    <a:pt x="29337" y="219710"/>
                  </a:lnTo>
                  <a:lnTo>
                    <a:pt x="29337" y="234950"/>
                  </a:lnTo>
                  <a:lnTo>
                    <a:pt x="43942" y="234950"/>
                  </a:lnTo>
                  <a:lnTo>
                    <a:pt x="43942" y="219710"/>
                  </a:lnTo>
                  <a:close/>
                </a:path>
                <a:path extrusionOk="0" h="453389" w="454659">
                  <a:moveTo>
                    <a:pt x="424942" y="219710"/>
                  </a:moveTo>
                  <a:lnTo>
                    <a:pt x="410210" y="219710"/>
                  </a:lnTo>
                  <a:lnTo>
                    <a:pt x="410210" y="234950"/>
                  </a:lnTo>
                  <a:lnTo>
                    <a:pt x="424942" y="234950"/>
                  </a:lnTo>
                  <a:lnTo>
                    <a:pt x="424942" y="219710"/>
                  </a:lnTo>
                  <a:close/>
                </a:path>
                <a:path extrusionOk="0" h="453389" w="454659">
                  <a:moveTo>
                    <a:pt x="454152" y="0"/>
                  </a:moveTo>
                  <a:lnTo>
                    <a:pt x="0" y="0"/>
                  </a:lnTo>
                  <a:lnTo>
                    <a:pt x="0" y="102870"/>
                  </a:lnTo>
                  <a:lnTo>
                    <a:pt x="11430" y="102870"/>
                  </a:lnTo>
                  <a:lnTo>
                    <a:pt x="14605" y="105410"/>
                  </a:lnTo>
                  <a:lnTo>
                    <a:pt x="14605" y="114300"/>
                  </a:lnTo>
                  <a:lnTo>
                    <a:pt x="11430" y="116840"/>
                  </a:lnTo>
                  <a:lnTo>
                    <a:pt x="0" y="116840"/>
                  </a:lnTo>
                  <a:lnTo>
                    <a:pt x="0" y="219710"/>
                  </a:lnTo>
                  <a:lnTo>
                    <a:pt x="454152" y="219710"/>
                  </a:lnTo>
                  <a:lnTo>
                    <a:pt x="454152" y="204470"/>
                  </a:lnTo>
                  <a:lnTo>
                    <a:pt x="14605" y="204470"/>
                  </a:lnTo>
                  <a:lnTo>
                    <a:pt x="14605" y="130810"/>
                  </a:lnTo>
                  <a:lnTo>
                    <a:pt x="20496" y="127000"/>
                  </a:lnTo>
                  <a:lnTo>
                    <a:pt x="25161" y="123190"/>
                  </a:lnTo>
                  <a:lnTo>
                    <a:pt x="28231" y="116840"/>
                  </a:lnTo>
                  <a:lnTo>
                    <a:pt x="29337" y="109220"/>
                  </a:lnTo>
                  <a:lnTo>
                    <a:pt x="28231" y="102870"/>
                  </a:lnTo>
                  <a:lnTo>
                    <a:pt x="25161" y="96520"/>
                  </a:lnTo>
                  <a:lnTo>
                    <a:pt x="20496" y="92710"/>
                  </a:lnTo>
                  <a:lnTo>
                    <a:pt x="14605" y="88900"/>
                  </a:lnTo>
                  <a:lnTo>
                    <a:pt x="14605" y="13970"/>
                  </a:lnTo>
                  <a:lnTo>
                    <a:pt x="454152" y="13970"/>
                  </a:lnTo>
                  <a:lnTo>
                    <a:pt x="454152" y="0"/>
                  </a:lnTo>
                  <a:close/>
                </a:path>
                <a:path extrusionOk="0" h="453389" w="454659">
                  <a:moveTo>
                    <a:pt x="454152" y="13970"/>
                  </a:moveTo>
                  <a:lnTo>
                    <a:pt x="439547" y="13970"/>
                  </a:lnTo>
                  <a:lnTo>
                    <a:pt x="439547" y="88900"/>
                  </a:lnTo>
                  <a:lnTo>
                    <a:pt x="431038" y="91440"/>
                  </a:lnTo>
                  <a:lnTo>
                    <a:pt x="424942" y="100330"/>
                  </a:lnTo>
                  <a:lnTo>
                    <a:pt x="424942" y="109220"/>
                  </a:lnTo>
                  <a:lnTo>
                    <a:pt x="426027" y="116840"/>
                  </a:lnTo>
                  <a:lnTo>
                    <a:pt x="429053" y="123190"/>
                  </a:lnTo>
                  <a:lnTo>
                    <a:pt x="433675" y="127000"/>
                  </a:lnTo>
                  <a:lnTo>
                    <a:pt x="439547" y="130810"/>
                  </a:lnTo>
                  <a:lnTo>
                    <a:pt x="439547" y="204470"/>
                  </a:lnTo>
                  <a:lnTo>
                    <a:pt x="454152" y="204470"/>
                  </a:lnTo>
                  <a:lnTo>
                    <a:pt x="454152" y="116840"/>
                  </a:lnTo>
                  <a:lnTo>
                    <a:pt x="442849" y="116840"/>
                  </a:lnTo>
                  <a:lnTo>
                    <a:pt x="439547" y="114300"/>
                  </a:lnTo>
                  <a:lnTo>
                    <a:pt x="439547" y="105410"/>
                  </a:lnTo>
                  <a:lnTo>
                    <a:pt x="442849" y="102870"/>
                  </a:lnTo>
                  <a:lnTo>
                    <a:pt x="454152" y="102870"/>
                  </a:lnTo>
                  <a:lnTo>
                    <a:pt x="454152" y="13970"/>
                  </a:lnTo>
                  <a:close/>
                </a:path>
                <a:path extrusionOk="0" h="453389" w="454659">
                  <a:moveTo>
                    <a:pt x="43942" y="29210"/>
                  </a:moveTo>
                  <a:lnTo>
                    <a:pt x="29337" y="29210"/>
                  </a:lnTo>
                  <a:lnTo>
                    <a:pt x="29337" y="190500"/>
                  </a:lnTo>
                  <a:lnTo>
                    <a:pt x="43942" y="190500"/>
                  </a:lnTo>
                  <a:lnTo>
                    <a:pt x="43942" y="29210"/>
                  </a:lnTo>
                  <a:close/>
                </a:path>
                <a:path extrusionOk="0" h="453389" w="454659">
                  <a:moveTo>
                    <a:pt x="219710" y="116840"/>
                  </a:moveTo>
                  <a:lnTo>
                    <a:pt x="58547" y="116840"/>
                  </a:lnTo>
                  <a:lnTo>
                    <a:pt x="58547" y="190500"/>
                  </a:lnTo>
                  <a:lnTo>
                    <a:pt x="219710" y="190500"/>
                  </a:lnTo>
                  <a:lnTo>
                    <a:pt x="219710" y="175260"/>
                  </a:lnTo>
                  <a:lnTo>
                    <a:pt x="73279" y="175260"/>
                  </a:lnTo>
                  <a:lnTo>
                    <a:pt x="73279" y="132080"/>
                  </a:lnTo>
                  <a:lnTo>
                    <a:pt x="219710" y="132080"/>
                  </a:lnTo>
                  <a:lnTo>
                    <a:pt x="219710" y="116840"/>
                  </a:lnTo>
                  <a:close/>
                </a:path>
                <a:path extrusionOk="0" h="453389" w="454659">
                  <a:moveTo>
                    <a:pt x="395605" y="116840"/>
                  </a:moveTo>
                  <a:lnTo>
                    <a:pt x="234442" y="116840"/>
                  </a:lnTo>
                  <a:lnTo>
                    <a:pt x="234442" y="190500"/>
                  </a:lnTo>
                  <a:lnTo>
                    <a:pt x="395605" y="190500"/>
                  </a:lnTo>
                  <a:lnTo>
                    <a:pt x="395605" y="175260"/>
                  </a:lnTo>
                  <a:lnTo>
                    <a:pt x="249047" y="175260"/>
                  </a:lnTo>
                  <a:lnTo>
                    <a:pt x="249047" y="132080"/>
                  </a:lnTo>
                  <a:lnTo>
                    <a:pt x="395605" y="132080"/>
                  </a:lnTo>
                  <a:lnTo>
                    <a:pt x="395605" y="116840"/>
                  </a:lnTo>
                  <a:close/>
                </a:path>
                <a:path extrusionOk="0" h="453389" w="454659">
                  <a:moveTo>
                    <a:pt x="424815" y="29210"/>
                  </a:moveTo>
                  <a:lnTo>
                    <a:pt x="410210" y="29210"/>
                  </a:lnTo>
                  <a:lnTo>
                    <a:pt x="410210" y="190500"/>
                  </a:lnTo>
                  <a:lnTo>
                    <a:pt x="424815" y="190500"/>
                  </a:lnTo>
                  <a:lnTo>
                    <a:pt x="424815" y="29210"/>
                  </a:lnTo>
                  <a:close/>
                </a:path>
                <a:path extrusionOk="0" h="453389" w="454659">
                  <a:moveTo>
                    <a:pt x="182880" y="132080"/>
                  </a:moveTo>
                  <a:lnTo>
                    <a:pt x="153797" y="132080"/>
                  </a:lnTo>
                  <a:lnTo>
                    <a:pt x="162319" y="133350"/>
                  </a:lnTo>
                  <a:lnTo>
                    <a:pt x="169306" y="138430"/>
                  </a:lnTo>
                  <a:lnTo>
                    <a:pt x="174031" y="144780"/>
                  </a:lnTo>
                  <a:lnTo>
                    <a:pt x="175768" y="153670"/>
                  </a:lnTo>
                  <a:lnTo>
                    <a:pt x="174031" y="162560"/>
                  </a:lnTo>
                  <a:lnTo>
                    <a:pt x="169306" y="168910"/>
                  </a:lnTo>
                  <a:lnTo>
                    <a:pt x="162319" y="173990"/>
                  </a:lnTo>
                  <a:lnTo>
                    <a:pt x="153797" y="175260"/>
                  </a:lnTo>
                  <a:lnTo>
                    <a:pt x="182880" y="175260"/>
                  </a:lnTo>
                  <a:lnTo>
                    <a:pt x="187579" y="168910"/>
                  </a:lnTo>
                  <a:lnTo>
                    <a:pt x="190373" y="162560"/>
                  </a:lnTo>
                  <a:lnTo>
                    <a:pt x="190373" y="146050"/>
                  </a:lnTo>
                  <a:lnTo>
                    <a:pt x="187579" y="137160"/>
                  </a:lnTo>
                  <a:lnTo>
                    <a:pt x="182880" y="132080"/>
                  </a:lnTo>
                  <a:close/>
                </a:path>
                <a:path extrusionOk="0" h="453389" w="454659">
                  <a:moveTo>
                    <a:pt x="219710" y="132080"/>
                  </a:moveTo>
                  <a:lnTo>
                    <a:pt x="205105" y="132080"/>
                  </a:lnTo>
                  <a:lnTo>
                    <a:pt x="205105" y="175260"/>
                  </a:lnTo>
                  <a:lnTo>
                    <a:pt x="219710" y="175260"/>
                  </a:lnTo>
                  <a:lnTo>
                    <a:pt x="219710" y="132080"/>
                  </a:lnTo>
                  <a:close/>
                </a:path>
                <a:path extrusionOk="0" h="453389" w="454659">
                  <a:moveTo>
                    <a:pt x="358775" y="132080"/>
                  </a:moveTo>
                  <a:lnTo>
                    <a:pt x="329692" y="132080"/>
                  </a:lnTo>
                  <a:lnTo>
                    <a:pt x="338214" y="133350"/>
                  </a:lnTo>
                  <a:lnTo>
                    <a:pt x="345201" y="138430"/>
                  </a:lnTo>
                  <a:lnTo>
                    <a:pt x="349926" y="144780"/>
                  </a:lnTo>
                  <a:lnTo>
                    <a:pt x="351663" y="153670"/>
                  </a:lnTo>
                  <a:lnTo>
                    <a:pt x="349926" y="162560"/>
                  </a:lnTo>
                  <a:lnTo>
                    <a:pt x="345201" y="168910"/>
                  </a:lnTo>
                  <a:lnTo>
                    <a:pt x="338214" y="173990"/>
                  </a:lnTo>
                  <a:lnTo>
                    <a:pt x="329692" y="175260"/>
                  </a:lnTo>
                  <a:lnTo>
                    <a:pt x="358775" y="175260"/>
                  </a:lnTo>
                  <a:lnTo>
                    <a:pt x="363474" y="168910"/>
                  </a:lnTo>
                  <a:lnTo>
                    <a:pt x="366268" y="162560"/>
                  </a:lnTo>
                  <a:lnTo>
                    <a:pt x="366268" y="146050"/>
                  </a:lnTo>
                  <a:lnTo>
                    <a:pt x="363474" y="137160"/>
                  </a:lnTo>
                  <a:lnTo>
                    <a:pt x="358775" y="132080"/>
                  </a:lnTo>
                  <a:close/>
                </a:path>
                <a:path extrusionOk="0" h="453389" w="454659">
                  <a:moveTo>
                    <a:pt x="395605" y="132080"/>
                  </a:moveTo>
                  <a:lnTo>
                    <a:pt x="381000" y="132080"/>
                  </a:lnTo>
                  <a:lnTo>
                    <a:pt x="381000" y="175260"/>
                  </a:lnTo>
                  <a:lnTo>
                    <a:pt x="395605" y="175260"/>
                  </a:lnTo>
                  <a:lnTo>
                    <a:pt x="395605" y="132080"/>
                  </a:lnTo>
                  <a:close/>
                </a:path>
                <a:path extrusionOk="0" h="453389" w="454659">
                  <a:moveTo>
                    <a:pt x="157861" y="146050"/>
                  </a:moveTo>
                  <a:lnTo>
                    <a:pt x="149733" y="146050"/>
                  </a:lnTo>
                  <a:lnTo>
                    <a:pt x="146431" y="149860"/>
                  </a:lnTo>
                  <a:lnTo>
                    <a:pt x="146431" y="157480"/>
                  </a:lnTo>
                  <a:lnTo>
                    <a:pt x="149733" y="161290"/>
                  </a:lnTo>
                  <a:lnTo>
                    <a:pt x="157861" y="161290"/>
                  </a:lnTo>
                  <a:lnTo>
                    <a:pt x="161163" y="157480"/>
                  </a:lnTo>
                  <a:lnTo>
                    <a:pt x="161163" y="149860"/>
                  </a:lnTo>
                  <a:lnTo>
                    <a:pt x="157861" y="146050"/>
                  </a:lnTo>
                  <a:close/>
                </a:path>
                <a:path extrusionOk="0" h="453389" w="454659">
                  <a:moveTo>
                    <a:pt x="333629" y="146050"/>
                  </a:moveTo>
                  <a:lnTo>
                    <a:pt x="325628" y="146050"/>
                  </a:lnTo>
                  <a:lnTo>
                    <a:pt x="322325" y="149860"/>
                  </a:lnTo>
                  <a:lnTo>
                    <a:pt x="322325" y="157480"/>
                  </a:lnTo>
                  <a:lnTo>
                    <a:pt x="325628" y="161290"/>
                  </a:lnTo>
                  <a:lnTo>
                    <a:pt x="333629" y="161290"/>
                  </a:lnTo>
                  <a:lnTo>
                    <a:pt x="336931" y="157480"/>
                  </a:lnTo>
                  <a:lnTo>
                    <a:pt x="336931" y="149860"/>
                  </a:lnTo>
                  <a:lnTo>
                    <a:pt x="333629" y="146050"/>
                  </a:lnTo>
                  <a:close/>
                </a:path>
                <a:path extrusionOk="0" h="453389" w="454659">
                  <a:moveTo>
                    <a:pt x="219710" y="29210"/>
                  </a:moveTo>
                  <a:lnTo>
                    <a:pt x="58547" y="29210"/>
                  </a:lnTo>
                  <a:lnTo>
                    <a:pt x="58547" y="102870"/>
                  </a:lnTo>
                  <a:lnTo>
                    <a:pt x="219710" y="102870"/>
                  </a:lnTo>
                  <a:lnTo>
                    <a:pt x="219710" y="87630"/>
                  </a:lnTo>
                  <a:lnTo>
                    <a:pt x="73279" y="87630"/>
                  </a:lnTo>
                  <a:lnTo>
                    <a:pt x="73279" y="44450"/>
                  </a:lnTo>
                  <a:lnTo>
                    <a:pt x="219710" y="44450"/>
                  </a:lnTo>
                  <a:lnTo>
                    <a:pt x="219710" y="29210"/>
                  </a:lnTo>
                  <a:close/>
                </a:path>
                <a:path extrusionOk="0" h="453389" w="454659">
                  <a:moveTo>
                    <a:pt x="395605" y="29210"/>
                  </a:moveTo>
                  <a:lnTo>
                    <a:pt x="234442" y="29210"/>
                  </a:lnTo>
                  <a:lnTo>
                    <a:pt x="234442" y="102870"/>
                  </a:lnTo>
                  <a:lnTo>
                    <a:pt x="395605" y="102870"/>
                  </a:lnTo>
                  <a:lnTo>
                    <a:pt x="395605" y="87630"/>
                  </a:lnTo>
                  <a:lnTo>
                    <a:pt x="249047" y="87630"/>
                  </a:lnTo>
                  <a:lnTo>
                    <a:pt x="249047" y="44450"/>
                  </a:lnTo>
                  <a:lnTo>
                    <a:pt x="395605" y="44450"/>
                  </a:lnTo>
                  <a:lnTo>
                    <a:pt x="395605" y="29210"/>
                  </a:lnTo>
                  <a:close/>
                </a:path>
                <a:path extrusionOk="0" h="453389" w="454659">
                  <a:moveTo>
                    <a:pt x="182880" y="44450"/>
                  </a:moveTo>
                  <a:lnTo>
                    <a:pt x="153797" y="44450"/>
                  </a:lnTo>
                  <a:lnTo>
                    <a:pt x="162319" y="45720"/>
                  </a:lnTo>
                  <a:lnTo>
                    <a:pt x="169306" y="50800"/>
                  </a:lnTo>
                  <a:lnTo>
                    <a:pt x="174031" y="57150"/>
                  </a:lnTo>
                  <a:lnTo>
                    <a:pt x="175768" y="66040"/>
                  </a:lnTo>
                  <a:lnTo>
                    <a:pt x="174031" y="74930"/>
                  </a:lnTo>
                  <a:lnTo>
                    <a:pt x="169306" y="81280"/>
                  </a:lnTo>
                  <a:lnTo>
                    <a:pt x="162319" y="86360"/>
                  </a:lnTo>
                  <a:lnTo>
                    <a:pt x="153797" y="87630"/>
                  </a:lnTo>
                  <a:lnTo>
                    <a:pt x="182880" y="87630"/>
                  </a:lnTo>
                  <a:lnTo>
                    <a:pt x="187579" y="81280"/>
                  </a:lnTo>
                  <a:lnTo>
                    <a:pt x="190373" y="73660"/>
                  </a:lnTo>
                  <a:lnTo>
                    <a:pt x="190373" y="57150"/>
                  </a:lnTo>
                  <a:lnTo>
                    <a:pt x="187579" y="49530"/>
                  </a:lnTo>
                  <a:lnTo>
                    <a:pt x="182880" y="44450"/>
                  </a:lnTo>
                  <a:close/>
                </a:path>
                <a:path extrusionOk="0" h="453389" w="454659">
                  <a:moveTo>
                    <a:pt x="219710" y="44450"/>
                  </a:moveTo>
                  <a:lnTo>
                    <a:pt x="205105" y="44450"/>
                  </a:lnTo>
                  <a:lnTo>
                    <a:pt x="205105" y="87630"/>
                  </a:lnTo>
                  <a:lnTo>
                    <a:pt x="219710" y="87630"/>
                  </a:lnTo>
                  <a:lnTo>
                    <a:pt x="219710" y="44450"/>
                  </a:lnTo>
                  <a:close/>
                </a:path>
                <a:path extrusionOk="0" h="453389" w="454659">
                  <a:moveTo>
                    <a:pt x="358775" y="44450"/>
                  </a:moveTo>
                  <a:lnTo>
                    <a:pt x="329692" y="44450"/>
                  </a:lnTo>
                  <a:lnTo>
                    <a:pt x="338214" y="45720"/>
                  </a:lnTo>
                  <a:lnTo>
                    <a:pt x="345201" y="50800"/>
                  </a:lnTo>
                  <a:lnTo>
                    <a:pt x="349926" y="57150"/>
                  </a:lnTo>
                  <a:lnTo>
                    <a:pt x="351663" y="66040"/>
                  </a:lnTo>
                  <a:lnTo>
                    <a:pt x="349926" y="74930"/>
                  </a:lnTo>
                  <a:lnTo>
                    <a:pt x="345201" y="81280"/>
                  </a:lnTo>
                  <a:lnTo>
                    <a:pt x="338214" y="86360"/>
                  </a:lnTo>
                  <a:lnTo>
                    <a:pt x="329692" y="87630"/>
                  </a:lnTo>
                  <a:lnTo>
                    <a:pt x="358775" y="87630"/>
                  </a:lnTo>
                  <a:lnTo>
                    <a:pt x="363474" y="81280"/>
                  </a:lnTo>
                  <a:lnTo>
                    <a:pt x="366268" y="73660"/>
                  </a:lnTo>
                  <a:lnTo>
                    <a:pt x="366268" y="57150"/>
                  </a:lnTo>
                  <a:lnTo>
                    <a:pt x="363474" y="49530"/>
                  </a:lnTo>
                  <a:lnTo>
                    <a:pt x="358775" y="44450"/>
                  </a:lnTo>
                  <a:close/>
                </a:path>
                <a:path extrusionOk="0" h="453389" w="454659">
                  <a:moveTo>
                    <a:pt x="395605" y="44450"/>
                  </a:moveTo>
                  <a:lnTo>
                    <a:pt x="381000" y="44450"/>
                  </a:lnTo>
                  <a:lnTo>
                    <a:pt x="381000" y="87630"/>
                  </a:lnTo>
                  <a:lnTo>
                    <a:pt x="395605" y="87630"/>
                  </a:lnTo>
                  <a:lnTo>
                    <a:pt x="395605" y="44450"/>
                  </a:lnTo>
                  <a:close/>
                </a:path>
                <a:path extrusionOk="0" h="453389" w="454659">
                  <a:moveTo>
                    <a:pt x="157861" y="58420"/>
                  </a:moveTo>
                  <a:lnTo>
                    <a:pt x="149733" y="58420"/>
                  </a:lnTo>
                  <a:lnTo>
                    <a:pt x="146431" y="62230"/>
                  </a:lnTo>
                  <a:lnTo>
                    <a:pt x="146431" y="69850"/>
                  </a:lnTo>
                  <a:lnTo>
                    <a:pt x="149733" y="73660"/>
                  </a:lnTo>
                  <a:lnTo>
                    <a:pt x="157861" y="73660"/>
                  </a:lnTo>
                  <a:lnTo>
                    <a:pt x="161163" y="69850"/>
                  </a:lnTo>
                  <a:lnTo>
                    <a:pt x="161163" y="62230"/>
                  </a:lnTo>
                  <a:lnTo>
                    <a:pt x="157861" y="58420"/>
                  </a:lnTo>
                  <a:close/>
                </a:path>
                <a:path extrusionOk="0" h="453389" w="454659">
                  <a:moveTo>
                    <a:pt x="333629" y="58420"/>
                  </a:moveTo>
                  <a:lnTo>
                    <a:pt x="325628" y="58420"/>
                  </a:lnTo>
                  <a:lnTo>
                    <a:pt x="322325" y="62230"/>
                  </a:lnTo>
                  <a:lnTo>
                    <a:pt x="322325" y="69850"/>
                  </a:lnTo>
                  <a:lnTo>
                    <a:pt x="325628" y="73660"/>
                  </a:lnTo>
                  <a:lnTo>
                    <a:pt x="333629" y="73660"/>
                  </a:lnTo>
                  <a:lnTo>
                    <a:pt x="336931" y="69850"/>
                  </a:lnTo>
                  <a:lnTo>
                    <a:pt x="336931" y="62230"/>
                  </a:lnTo>
                  <a:lnTo>
                    <a:pt x="333629" y="58420"/>
                  </a:lnTo>
                  <a:close/>
                </a:path>
              </a:pathLst>
            </a:custGeom>
            <a:solidFill>
              <a:schemeClr val="dk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4" name="Google Shape;434;p18"/>
            <p:cNvSpPr/>
            <p:nvPr/>
          </p:nvSpPr>
          <p:spPr>
            <a:xfrm>
              <a:off x="2474374" y="3429000"/>
              <a:ext cx="382905" cy="428625"/>
            </a:xfrm>
            <a:custGeom>
              <a:rect b="b" l="l" r="r" t="t"/>
              <a:pathLst>
                <a:path extrusionOk="0" h="428625" w="382905">
                  <a:moveTo>
                    <a:pt x="357505" y="294513"/>
                  </a:moveTo>
                  <a:lnTo>
                    <a:pt x="25018" y="294513"/>
                  </a:lnTo>
                  <a:lnTo>
                    <a:pt x="15269" y="296495"/>
                  </a:lnTo>
                  <a:lnTo>
                    <a:pt x="7318" y="301894"/>
                  </a:lnTo>
                  <a:lnTo>
                    <a:pt x="1962" y="309889"/>
                  </a:lnTo>
                  <a:lnTo>
                    <a:pt x="0" y="319658"/>
                  </a:lnTo>
                  <a:lnTo>
                    <a:pt x="0" y="403097"/>
                  </a:lnTo>
                  <a:lnTo>
                    <a:pt x="1962" y="412867"/>
                  </a:lnTo>
                  <a:lnTo>
                    <a:pt x="7318" y="420862"/>
                  </a:lnTo>
                  <a:lnTo>
                    <a:pt x="15269" y="426261"/>
                  </a:lnTo>
                  <a:lnTo>
                    <a:pt x="25018" y="428244"/>
                  </a:lnTo>
                  <a:lnTo>
                    <a:pt x="357505" y="428244"/>
                  </a:lnTo>
                  <a:lnTo>
                    <a:pt x="367200" y="426261"/>
                  </a:lnTo>
                  <a:lnTo>
                    <a:pt x="375158" y="420862"/>
                  </a:lnTo>
                  <a:lnTo>
                    <a:pt x="379424" y="414527"/>
                  </a:lnTo>
                  <a:lnTo>
                    <a:pt x="18795" y="414527"/>
                  </a:lnTo>
                  <a:lnTo>
                    <a:pt x="13715" y="409447"/>
                  </a:lnTo>
                  <a:lnTo>
                    <a:pt x="13715" y="313435"/>
                  </a:lnTo>
                  <a:lnTo>
                    <a:pt x="18795" y="308228"/>
                  </a:lnTo>
                  <a:lnTo>
                    <a:pt x="379424" y="308228"/>
                  </a:lnTo>
                  <a:lnTo>
                    <a:pt x="375158" y="301894"/>
                  </a:lnTo>
                  <a:lnTo>
                    <a:pt x="367200" y="296495"/>
                  </a:lnTo>
                  <a:lnTo>
                    <a:pt x="357505" y="294513"/>
                  </a:lnTo>
                  <a:close/>
                </a:path>
                <a:path extrusionOk="0" h="428625" w="382905">
                  <a:moveTo>
                    <a:pt x="379424" y="308228"/>
                  </a:moveTo>
                  <a:lnTo>
                    <a:pt x="363727" y="308228"/>
                  </a:lnTo>
                  <a:lnTo>
                    <a:pt x="368807" y="313435"/>
                  </a:lnTo>
                  <a:lnTo>
                    <a:pt x="368807" y="409447"/>
                  </a:lnTo>
                  <a:lnTo>
                    <a:pt x="363727" y="414527"/>
                  </a:lnTo>
                  <a:lnTo>
                    <a:pt x="379424" y="414527"/>
                  </a:lnTo>
                  <a:lnTo>
                    <a:pt x="380543" y="412867"/>
                  </a:lnTo>
                  <a:lnTo>
                    <a:pt x="382524" y="403097"/>
                  </a:lnTo>
                  <a:lnTo>
                    <a:pt x="382524" y="319658"/>
                  </a:lnTo>
                  <a:lnTo>
                    <a:pt x="380543" y="309889"/>
                  </a:lnTo>
                  <a:lnTo>
                    <a:pt x="379424" y="308228"/>
                  </a:lnTo>
                  <a:close/>
                </a:path>
                <a:path extrusionOk="0" h="428625" w="382905">
                  <a:moveTo>
                    <a:pt x="233806" y="340994"/>
                  </a:moveTo>
                  <a:lnTo>
                    <a:pt x="57657" y="340994"/>
                  </a:lnTo>
                  <a:lnTo>
                    <a:pt x="54737" y="343915"/>
                  </a:lnTo>
                  <a:lnTo>
                    <a:pt x="54737" y="378840"/>
                  </a:lnTo>
                  <a:lnTo>
                    <a:pt x="57657" y="381888"/>
                  </a:lnTo>
                  <a:lnTo>
                    <a:pt x="65278" y="381888"/>
                  </a:lnTo>
                  <a:lnTo>
                    <a:pt x="68325" y="378840"/>
                  </a:lnTo>
                  <a:lnTo>
                    <a:pt x="68325" y="354583"/>
                  </a:lnTo>
                  <a:lnTo>
                    <a:pt x="236855" y="354583"/>
                  </a:lnTo>
                  <a:lnTo>
                    <a:pt x="236855" y="343915"/>
                  </a:lnTo>
                  <a:lnTo>
                    <a:pt x="233806" y="340994"/>
                  </a:lnTo>
                  <a:close/>
                </a:path>
                <a:path extrusionOk="0" h="428625" w="382905">
                  <a:moveTo>
                    <a:pt x="236855" y="354583"/>
                  </a:moveTo>
                  <a:lnTo>
                    <a:pt x="223138" y="354583"/>
                  </a:lnTo>
                  <a:lnTo>
                    <a:pt x="223138" y="378840"/>
                  </a:lnTo>
                  <a:lnTo>
                    <a:pt x="226187" y="381888"/>
                  </a:lnTo>
                  <a:lnTo>
                    <a:pt x="233806" y="381888"/>
                  </a:lnTo>
                  <a:lnTo>
                    <a:pt x="236855" y="378840"/>
                  </a:lnTo>
                  <a:lnTo>
                    <a:pt x="236855" y="354583"/>
                  </a:lnTo>
                  <a:close/>
                </a:path>
                <a:path extrusionOk="0" h="428625" w="382905">
                  <a:moveTo>
                    <a:pt x="265556" y="340994"/>
                  </a:moveTo>
                  <a:lnTo>
                    <a:pt x="258063" y="340994"/>
                  </a:lnTo>
                  <a:lnTo>
                    <a:pt x="255015" y="343915"/>
                  </a:lnTo>
                  <a:lnTo>
                    <a:pt x="255015" y="378840"/>
                  </a:lnTo>
                  <a:lnTo>
                    <a:pt x="258063" y="381888"/>
                  </a:lnTo>
                  <a:lnTo>
                    <a:pt x="265556" y="381888"/>
                  </a:lnTo>
                  <a:lnTo>
                    <a:pt x="268605" y="378840"/>
                  </a:lnTo>
                  <a:lnTo>
                    <a:pt x="268605" y="343915"/>
                  </a:lnTo>
                  <a:lnTo>
                    <a:pt x="265556" y="340994"/>
                  </a:lnTo>
                  <a:close/>
                </a:path>
                <a:path extrusionOk="0" h="428625" w="382905">
                  <a:moveTo>
                    <a:pt x="307339" y="340994"/>
                  </a:moveTo>
                  <a:lnTo>
                    <a:pt x="299376" y="342598"/>
                  </a:lnTo>
                  <a:lnTo>
                    <a:pt x="292877" y="346963"/>
                  </a:lnTo>
                  <a:lnTo>
                    <a:pt x="288498" y="353425"/>
                  </a:lnTo>
                  <a:lnTo>
                    <a:pt x="286893" y="361314"/>
                  </a:lnTo>
                  <a:lnTo>
                    <a:pt x="288498" y="369351"/>
                  </a:lnTo>
                  <a:lnTo>
                    <a:pt x="292877" y="375888"/>
                  </a:lnTo>
                  <a:lnTo>
                    <a:pt x="299376" y="380281"/>
                  </a:lnTo>
                  <a:lnTo>
                    <a:pt x="307339" y="381888"/>
                  </a:lnTo>
                  <a:lnTo>
                    <a:pt x="315303" y="380281"/>
                  </a:lnTo>
                  <a:lnTo>
                    <a:pt x="321802" y="375888"/>
                  </a:lnTo>
                  <a:lnTo>
                    <a:pt x="326181" y="369351"/>
                  </a:lnTo>
                  <a:lnTo>
                    <a:pt x="326417" y="368172"/>
                  </a:lnTo>
                  <a:lnTo>
                    <a:pt x="303530" y="368172"/>
                  </a:lnTo>
                  <a:lnTo>
                    <a:pt x="300481" y="365251"/>
                  </a:lnTo>
                  <a:lnTo>
                    <a:pt x="300481" y="357631"/>
                  </a:lnTo>
                  <a:lnTo>
                    <a:pt x="303530" y="354583"/>
                  </a:lnTo>
                  <a:lnTo>
                    <a:pt x="326417" y="354583"/>
                  </a:lnTo>
                  <a:lnTo>
                    <a:pt x="326181" y="353425"/>
                  </a:lnTo>
                  <a:lnTo>
                    <a:pt x="321802" y="346963"/>
                  </a:lnTo>
                  <a:lnTo>
                    <a:pt x="315303" y="342598"/>
                  </a:lnTo>
                  <a:lnTo>
                    <a:pt x="307339" y="340994"/>
                  </a:lnTo>
                  <a:close/>
                </a:path>
                <a:path extrusionOk="0" h="428625" w="382905">
                  <a:moveTo>
                    <a:pt x="326417" y="354583"/>
                  </a:moveTo>
                  <a:lnTo>
                    <a:pt x="311150" y="354583"/>
                  </a:lnTo>
                  <a:lnTo>
                    <a:pt x="314198" y="357631"/>
                  </a:lnTo>
                  <a:lnTo>
                    <a:pt x="314198" y="365251"/>
                  </a:lnTo>
                  <a:lnTo>
                    <a:pt x="311150" y="368172"/>
                  </a:lnTo>
                  <a:lnTo>
                    <a:pt x="326417" y="368172"/>
                  </a:lnTo>
                  <a:lnTo>
                    <a:pt x="327787" y="361314"/>
                  </a:lnTo>
                  <a:lnTo>
                    <a:pt x="326417" y="354583"/>
                  </a:lnTo>
                  <a:close/>
                </a:path>
                <a:path extrusionOk="0" h="428625" w="382905">
                  <a:moveTo>
                    <a:pt x="357505" y="147319"/>
                  </a:moveTo>
                  <a:lnTo>
                    <a:pt x="25018" y="147319"/>
                  </a:lnTo>
                  <a:lnTo>
                    <a:pt x="15269" y="149282"/>
                  </a:lnTo>
                  <a:lnTo>
                    <a:pt x="7318" y="154638"/>
                  </a:lnTo>
                  <a:lnTo>
                    <a:pt x="1962" y="162589"/>
                  </a:lnTo>
                  <a:lnTo>
                    <a:pt x="0" y="172338"/>
                  </a:lnTo>
                  <a:lnTo>
                    <a:pt x="0" y="255904"/>
                  </a:lnTo>
                  <a:lnTo>
                    <a:pt x="1962" y="265600"/>
                  </a:lnTo>
                  <a:lnTo>
                    <a:pt x="7318" y="273557"/>
                  </a:lnTo>
                  <a:lnTo>
                    <a:pt x="15269" y="278943"/>
                  </a:lnTo>
                  <a:lnTo>
                    <a:pt x="25018" y="280924"/>
                  </a:lnTo>
                  <a:lnTo>
                    <a:pt x="65278" y="280924"/>
                  </a:lnTo>
                  <a:lnTo>
                    <a:pt x="68325" y="277875"/>
                  </a:lnTo>
                  <a:lnTo>
                    <a:pt x="68325" y="270256"/>
                  </a:lnTo>
                  <a:lnTo>
                    <a:pt x="65278" y="267334"/>
                  </a:lnTo>
                  <a:lnTo>
                    <a:pt x="18795" y="267334"/>
                  </a:lnTo>
                  <a:lnTo>
                    <a:pt x="13715" y="262127"/>
                  </a:lnTo>
                  <a:lnTo>
                    <a:pt x="13715" y="165988"/>
                  </a:lnTo>
                  <a:lnTo>
                    <a:pt x="18795" y="160908"/>
                  </a:lnTo>
                  <a:lnTo>
                    <a:pt x="379405" y="160908"/>
                  </a:lnTo>
                  <a:lnTo>
                    <a:pt x="375158" y="154638"/>
                  </a:lnTo>
                  <a:lnTo>
                    <a:pt x="367200" y="149282"/>
                  </a:lnTo>
                  <a:lnTo>
                    <a:pt x="357505" y="147319"/>
                  </a:lnTo>
                  <a:close/>
                </a:path>
                <a:path extrusionOk="0" h="428625" w="382905">
                  <a:moveTo>
                    <a:pt x="379405" y="160908"/>
                  </a:moveTo>
                  <a:lnTo>
                    <a:pt x="363727" y="160908"/>
                  </a:lnTo>
                  <a:lnTo>
                    <a:pt x="368807" y="165988"/>
                  </a:lnTo>
                  <a:lnTo>
                    <a:pt x="368807" y="262127"/>
                  </a:lnTo>
                  <a:lnTo>
                    <a:pt x="363727" y="267334"/>
                  </a:lnTo>
                  <a:lnTo>
                    <a:pt x="84962" y="267334"/>
                  </a:lnTo>
                  <a:lnTo>
                    <a:pt x="81915" y="270256"/>
                  </a:lnTo>
                  <a:lnTo>
                    <a:pt x="81915" y="277875"/>
                  </a:lnTo>
                  <a:lnTo>
                    <a:pt x="84962" y="280924"/>
                  </a:lnTo>
                  <a:lnTo>
                    <a:pt x="357505" y="280924"/>
                  </a:lnTo>
                  <a:lnTo>
                    <a:pt x="367200" y="278943"/>
                  </a:lnTo>
                  <a:lnTo>
                    <a:pt x="375158" y="273557"/>
                  </a:lnTo>
                  <a:lnTo>
                    <a:pt x="380543" y="265600"/>
                  </a:lnTo>
                  <a:lnTo>
                    <a:pt x="382524" y="255904"/>
                  </a:lnTo>
                  <a:lnTo>
                    <a:pt x="382524" y="172338"/>
                  </a:lnTo>
                  <a:lnTo>
                    <a:pt x="380543" y="162589"/>
                  </a:lnTo>
                  <a:lnTo>
                    <a:pt x="379405" y="160908"/>
                  </a:lnTo>
                  <a:close/>
                </a:path>
                <a:path extrusionOk="0" h="428625" w="382905">
                  <a:moveTo>
                    <a:pt x="233806" y="193675"/>
                  </a:moveTo>
                  <a:lnTo>
                    <a:pt x="57657" y="193675"/>
                  </a:lnTo>
                  <a:lnTo>
                    <a:pt x="54737" y="196722"/>
                  </a:lnTo>
                  <a:lnTo>
                    <a:pt x="54737" y="231520"/>
                  </a:lnTo>
                  <a:lnTo>
                    <a:pt x="57657" y="234569"/>
                  </a:lnTo>
                  <a:lnTo>
                    <a:pt x="65278" y="234569"/>
                  </a:lnTo>
                  <a:lnTo>
                    <a:pt x="68325" y="231520"/>
                  </a:lnTo>
                  <a:lnTo>
                    <a:pt x="68325" y="207263"/>
                  </a:lnTo>
                  <a:lnTo>
                    <a:pt x="236855" y="207263"/>
                  </a:lnTo>
                  <a:lnTo>
                    <a:pt x="236855" y="196722"/>
                  </a:lnTo>
                  <a:lnTo>
                    <a:pt x="233806" y="193675"/>
                  </a:lnTo>
                  <a:close/>
                </a:path>
                <a:path extrusionOk="0" h="428625" w="382905">
                  <a:moveTo>
                    <a:pt x="236855" y="207263"/>
                  </a:moveTo>
                  <a:lnTo>
                    <a:pt x="223138" y="207263"/>
                  </a:lnTo>
                  <a:lnTo>
                    <a:pt x="223138" y="231520"/>
                  </a:lnTo>
                  <a:lnTo>
                    <a:pt x="226187" y="234569"/>
                  </a:lnTo>
                  <a:lnTo>
                    <a:pt x="233806" y="234569"/>
                  </a:lnTo>
                  <a:lnTo>
                    <a:pt x="236855" y="231520"/>
                  </a:lnTo>
                  <a:lnTo>
                    <a:pt x="236855" y="207263"/>
                  </a:lnTo>
                  <a:close/>
                </a:path>
                <a:path extrusionOk="0" h="428625" w="382905">
                  <a:moveTo>
                    <a:pt x="265556" y="193675"/>
                  </a:moveTo>
                  <a:lnTo>
                    <a:pt x="258063" y="193675"/>
                  </a:lnTo>
                  <a:lnTo>
                    <a:pt x="255015" y="196722"/>
                  </a:lnTo>
                  <a:lnTo>
                    <a:pt x="255015" y="231520"/>
                  </a:lnTo>
                  <a:lnTo>
                    <a:pt x="258063" y="234569"/>
                  </a:lnTo>
                  <a:lnTo>
                    <a:pt x="265556" y="234569"/>
                  </a:lnTo>
                  <a:lnTo>
                    <a:pt x="268605" y="231520"/>
                  </a:lnTo>
                  <a:lnTo>
                    <a:pt x="268605" y="196722"/>
                  </a:lnTo>
                  <a:lnTo>
                    <a:pt x="265556" y="193675"/>
                  </a:lnTo>
                  <a:close/>
                </a:path>
                <a:path extrusionOk="0" h="428625" w="382905">
                  <a:moveTo>
                    <a:pt x="307339" y="193675"/>
                  </a:moveTo>
                  <a:lnTo>
                    <a:pt x="299376" y="195280"/>
                  </a:lnTo>
                  <a:lnTo>
                    <a:pt x="292877" y="199659"/>
                  </a:lnTo>
                  <a:lnTo>
                    <a:pt x="288498" y="206158"/>
                  </a:lnTo>
                  <a:lnTo>
                    <a:pt x="286893" y="214121"/>
                  </a:lnTo>
                  <a:lnTo>
                    <a:pt x="288498" y="222085"/>
                  </a:lnTo>
                  <a:lnTo>
                    <a:pt x="292877" y="228584"/>
                  </a:lnTo>
                  <a:lnTo>
                    <a:pt x="299376" y="232963"/>
                  </a:lnTo>
                  <a:lnTo>
                    <a:pt x="307339" y="234569"/>
                  </a:lnTo>
                  <a:lnTo>
                    <a:pt x="315303" y="232963"/>
                  </a:lnTo>
                  <a:lnTo>
                    <a:pt x="321802" y="228584"/>
                  </a:lnTo>
                  <a:lnTo>
                    <a:pt x="326181" y="222085"/>
                  </a:lnTo>
                  <a:lnTo>
                    <a:pt x="326404" y="220979"/>
                  </a:lnTo>
                  <a:lnTo>
                    <a:pt x="303530" y="220979"/>
                  </a:lnTo>
                  <a:lnTo>
                    <a:pt x="300481" y="217804"/>
                  </a:lnTo>
                  <a:lnTo>
                    <a:pt x="300481" y="210312"/>
                  </a:lnTo>
                  <a:lnTo>
                    <a:pt x="303530" y="207263"/>
                  </a:lnTo>
                  <a:lnTo>
                    <a:pt x="326404" y="207263"/>
                  </a:lnTo>
                  <a:lnTo>
                    <a:pt x="326181" y="206158"/>
                  </a:lnTo>
                  <a:lnTo>
                    <a:pt x="321802" y="199659"/>
                  </a:lnTo>
                  <a:lnTo>
                    <a:pt x="315303" y="195280"/>
                  </a:lnTo>
                  <a:lnTo>
                    <a:pt x="307339" y="193675"/>
                  </a:lnTo>
                  <a:close/>
                </a:path>
                <a:path extrusionOk="0" h="428625" w="382905">
                  <a:moveTo>
                    <a:pt x="326404" y="207263"/>
                  </a:moveTo>
                  <a:lnTo>
                    <a:pt x="311150" y="207263"/>
                  </a:lnTo>
                  <a:lnTo>
                    <a:pt x="314198" y="210312"/>
                  </a:lnTo>
                  <a:lnTo>
                    <a:pt x="314198" y="217804"/>
                  </a:lnTo>
                  <a:lnTo>
                    <a:pt x="311150" y="220979"/>
                  </a:lnTo>
                  <a:lnTo>
                    <a:pt x="326404" y="220979"/>
                  </a:lnTo>
                  <a:lnTo>
                    <a:pt x="327787" y="214121"/>
                  </a:lnTo>
                  <a:lnTo>
                    <a:pt x="326404" y="207263"/>
                  </a:lnTo>
                  <a:close/>
                </a:path>
                <a:path extrusionOk="0" h="428625" w="382905">
                  <a:moveTo>
                    <a:pt x="357505" y="0"/>
                  </a:moveTo>
                  <a:lnTo>
                    <a:pt x="25018" y="0"/>
                  </a:lnTo>
                  <a:lnTo>
                    <a:pt x="15269" y="1962"/>
                  </a:lnTo>
                  <a:lnTo>
                    <a:pt x="7318" y="7318"/>
                  </a:lnTo>
                  <a:lnTo>
                    <a:pt x="1962" y="15269"/>
                  </a:lnTo>
                  <a:lnTo>
                    <a:pt x="0" y="25018"/>
                  </a:lnTo>
                  <a:lnTo>
                    <a:pt x="0" y="108584"/>
                  </a:lnTo>
                  <a:lnTo>
                    <a:pt x="1962" y="118334"/>
                  </a:lnTo>
                  <a:lnTo>
                    <a:pt x="7318" y="126285"/>
                  </a:lnTo>
                  <a:lnTo>
                    <a:pt x="15269" y="131641"/>
                  </a:lnTo>
                  <a:lnTo>
                    <a:pt x="25018" y="133603"/>
                  </a:lnTo>
                  <a:lnTo>
                    <a:pt x="357505" y="133603"/>
                  </a:lnTo>
                  <a:lnTo>
                    <a:pt x="367200" y="131641"/>
                  </a:lnTo>
                  <a:lnTo>
                    <a:pt x="375157" y="126285"/>
                  </a:lnTo>
                  <a:lnTo>
                    <a:pt x="379405" y="120014"/>
                  </a:lnTo>
                  <a:lnTo>
                    <a:pt x="18795" y="120014"/>
                  </a:lnTo>
                  <a:lnTo>
                    <a:pt x="13715" y="114934"/>
                  </a:lnTo>
                  <a:lnTo>
                    <a:pt x="13715" y="18795"/>
                  </a:lnTo>
                  <a:lnTo>
                    <a:pt x="18795" y="13715"/>
                  </a:lnTo>
                  <a:lnTo>
                    <a:pt x="379491" y="13715"/>
                  </a:lnTo>
                  <a:lnTo>
                    <a:pt x="375158" y="7318"/>
                  </a:lnTo>
                  <a:lnTo>
                    <a:pt x="367200" y="1962"/>
                  </a:lnTo>
                  <a:lnTo>
                    <a:pt x="357505" y="0"/>
                  </a:lnTo>
                  <a:close/>
                </a:path>
                <a:path extrusionOk="0" h="428625" w="382905">
                  <a:moveTo>
                    <a:pt x="379491" y="13715"/>
                  </a:moveTo>
                  <a:lnTo>
                    <a:pt x="363727" y="13715"/>
                  </a:lnTo>
                  <a:lnTo>
                    <a:pt x="368807" y="18795"/>
                  </a:lnTo>
                  <a:lnTo>
                    <a:pt x="368807" y="114934"/>
                  </a:lnTo>
                  <a:lnTo>
                    <a:pt x="363727" y="120014"/>
                  </a:lnTo>
                  <a:lnTo>
                    <a:pt x="379405" y="120014"/>
                  </a:lnTo>
                  <a:lnTo>
                    <a:pt x="380543" y="118334"/>
                  </a:lnTo>
                  <a:lnTo>
                    <a:pt x="382524" y="108584"/>
                  </a:lnTo>
                  <a:lnTo>
                    <a:pt x="382524" y="25018"/>
                  </a:lnTo>
                  <a:lnTo>
                    <a:pt x="380543" y="15269"/>
                  </a:lnTo>
                  <a:lnTo>
                    <a:pt x="379491" y="13715"/>
                  </a:lnTo>
                  <a:close/>
                </a:path>
                <a:path extrusionOk="0" h="428625" w="382905">
                  <a:moveTo>
                    <a:pt x="233806" y="46227"/>
                  </a:moveTo>
                  <a:lnTo>
                    <a:pt x="57657" y="46227"/>
                  </a:lnTo>
                  <a:lnTo>
                    <a:pt x="54737" y="49402"/>
                  </a:lnTo>
                  <a:lnTo>
                    <a:pt x="54737" y="84200"/>
                  </a:lnTo>
                  <a:lnTo>
                    <a:pt x="57657" y="87249"/>
                  </a:lnTo>
                  <a:lnTo>
                    <a:pt x="65278" y="87249"/>
                  </a:lnTo>
                  <a:lnTo>
                    <a:pt x="68325" y="84200"/>
                  </a:lnTo>
                  <a:lnTo>
                    <a:pt x="68325" y="59943"/>
                  </a:lnTo>
                  <a:lnTo>
                    <a:pt x="236855" y="59943"/>
                  </a:lnTo>
                  <a:lnTo>
                    <a:pt x="236855" y="49402"/>
                  </a:lnTo>
                  <a:lnTo>
                    <a:pt x="233806" y="46227"/>
                  </a:lnTo>
                  <a:close/>
                </a:path>
                <a:path extrusionOk="0" h="428625" w="382905">
                  <a:moveTo>
                    <a:pt x="236855" y="59943"/>
                  </a:moveTo>
                  <a:lnTo>
                    <a:pt x="223138" y="59943"/>
                  </a:lnTo>
                  <a:lnTo>
                    <a:pt x="223138" y="84200"/>
                  </a:lnTo>
                  <a:lnTo>
                    <a:pt x="226187" y="87249"/>
                  </a:lnTo>
                  <a:lnTo>
                    <a:pt x="233806" y="87249"/>
                  </a:lnTo>
                  <a:lnTo>
                    <a:pt x="236855" y="84200"/>
                  </a:lnTo>
                  <a:lnTo>
                    <a:pt x="236855" y="59943"/>
                  </a:lnTo>
                  <a:close/>
                </a:path>
                <a:path extrusionOk="0" h="428625" w="382905">
                  <a:moveTo>
                    <a:pt x="265556" y="46227"/>
                  </a:moveTo>
                  <a:lnTo>
                    <a:pt x="258063" y="46227"/>
                  </a:lnTo>
                  <a:lnTo>
                    <a:pt x="255015" y="49402"/>
                  </a:lnTo>
                  <a:lnTo>
                    <a:pt x="255015" y="84200"/>
                  </a:lnTo>
                  <a:lnTo>
                    <a:pt x="258063" y="87249"/>
                  </a:lnTo>
                  <a:lnTo>
                    <a:pt x="265556" y="87249"/>
                  </a:lnTo>
                  <a:lnTo>
                    <a:pt x="268605" y="84200"/>
                  </a:lnTo>
                  <a:lnTo>
                    <a:pt x="268605" y="49402"/>
                  </a:lnTo>
                  <a:lnTo>
                    <a:pt x="265556" y="46227"/>
                  </a:lnTo>
                  <a:close/>
                </a:path>
                <a:path extrusionOk="0" h="428625" w="382905">
                  <a:moveTo>
                    <a:pt x="307339" y="46227"/>
                  </a:moveTo>
                  <a:lnTo>
                    <a:pt x="299376" y="47853"/>
                  </a:lnTo>
                  <a:lnTo>
                    <a:pt x="292877" y="52276"/>
                  </a:lnTo>
                  <a:lnTo>
                    <a:pt x="288498" y="58818"/>
                  </a:lnTo>
                  <a:lnTo>
                    <a:pt x="286893" y="66801"/>
                  </a:lnTo>
                  <a:lnTo>
                    <a:pt x="288498" y="74765"/>
                  </a:lnTo>
                  <a:lnTo>
                    <a:pt x="292877" y="81264"/>
                  </a:lnTo>
                  <a:lnTo>
                    <a:pt x="299376" y="85643"/>
                  </a:lnTo>
                  <a:lnTo>
                    <a:pt x="307339" y="87249"/>
                  </a:lnTo>
                  <a:lnTo>
                    <a:pt x="315303" y="85643"/>
                  </a:lnTo>
                  <a:lnTo>
                    <a:pt x="321802" y="81264"/>
                  </a:lnTo>
                  <a:lnTo>
                    <a:pt x="326181" y="74765"/>
                  </a:lnTo>
                  <a:lnTo>
                    <a:pt x="326404" y="73659"/>
                  </a:lnTo>
                  <a:lnTo>
                    <a:pt x="303530" y="73659"/>
                  </a:lnTo>
                  <a:lnTo>
                    <a:pt x="300481" y="70612"/>
                  </a:lnTo>
                  <a:lnTo>
                    <a:pt x="300481" y="62991"/>
                  </a:lnTo>
                  <a:lnTo>
                    <a:pt x="303530" y="59943"/>
                  </a:lnTo>
                  <a:lnTo>
                    <a:pt x="326407" y="59943"/>
                  </a:lnTo>
                  <a:lnTo>
                    <a:pt x="326181" y="58818"/>
                  </a:lnTo>
                  <a:lnTo>
                    <a:pt x="321802" y="52276"/>
                  </a:lnTo>
                  <a:lnTo>
                    <a:pt x="315303" y="47853"/>
                  </a:lnTo>
                  <a:lnTo>
                    <a:pt x="307339" y="46227"/>
                  </a:lnTo>
                  <a:close/>
                </a:path>
                <a:path extrusionOk="0" h="428625" w="382905">
                  <a:moveTo>
                    <a:pt x="326407" y="59943"/>
                  </a:moveTo>
                  <a:lnTo>
                    <a:pt x="311150" y="59943"/>
                  </a:lnTo>
                  <a:lnTo>
                    <a:pt x="314198" y="62991"/>
                  </a:lnTo>
                  <a:lnTo>
                    <a:pt x="314198" y="70612"/>
                  </a:lnTo>
                  <a:lnTo>
                    <a:pt x="311150" y="73659"/>
                  </a:lnTo>
                  <a:lnTo>
                    <a:pt x="326404" y="73659"/>
                  </a:lnTo>
                  <a:lnTo>
                    <a:pt x="327787" y="66801"/>
                  </a:lnTo>
                  <a:lnTo>
                    <a:pt x="326407" y="59943"/>
                  </a:lnTo>
                  <a:close/>
                </a:path>
              </a:pathLst>
            </a:custGeom>
            <a:solidFill>
              <a:schemeClr val="dk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5" name="Google Shape;435;p18"/>
            <p:cNvSpPr/>
            <p:nvPr/>
          </p:nvSpPr>
          <p:spPr>
            <a:xfrm>
              <a:off x="2458780" y="5145808"/>
              <a:ext cx="387350" cy="441959"/>
            </a:xfrm>
            <a:custGeom>
              <a:rect b="b" l="l" r="r" t="t"/>
              <a:pathLst>
                <a:path extrusionOk="0" h="441959" w="387350">
                  <a:moveTo>
                    <a:pt x="193547" y="0"/>
                  </a:moveTo>
                  <a:lnTo>
                    <a:pt x="128107" y="3743"/>
                  </a:lnTo>
                  <a:lnTo>
                    <a:pt x="68834" y="14806"/>
                  </a:lnTo>
                  <a:lnTo>
                    <a:pt x="23848" y="32934"/>
                  </a:lnTo>
                  <a:lnTo>
                    <a:pt x="0" y="60528"/>
                  </a:lnTo>
                  <a:lnTo>
                    <a:pt x="0" y="381495"/>
                  </a:lnTo>
                  <a:lnTo>
                    <a:pt x="69072" y="427280"/>
                  </a:lnTo>
                  <a:lnTo>
                    <a:pt x="128268" y="438261"/>
                  </a:lnTo>
                  <a:lnTo>
                    <a:pt x="193547" y="441959"/>
                  </a:lnTo>
                  <a:lnTo>
                    <a:pt x="229181" y="440897"/>
                  </a:lnTo>
                  <a:lnTo>
                    <a:pt x="263159" y="437783"/>
                  </a:lnTo>
                  <a:lnTo>
                    <a:pt x="294685" y="432728"/>
                  </a:lnTo>
                  <a:lnTo>
                    <a:pt x="320561" y="426427"/>
                  </a:lnTo>
                  <a:lnTo>
                    <a:pt x="193547" y="426427"/>
                  </a:lnTo>
                  <a:lnTo>
                    <a:pt x="124118" y="422179"/>
                  </a:lnTo>
                  <a:lnTo>
                    <a:pt x="68834" y="411089"/>
                  </a:lnTo>
                  <a:lnTo>
                    <a:pt x="31456" y="395641"/>
                  </a:lnTo>
                  <a:lnTo>
                    <a:pt x="15747" y="378320"/>
                  </a:lnTo>
                  <a:lnTo>
                    <a:pt x="15621" y="377736"/>
                  </a:lnTo>
                  <a:lnTo>
                    <a:pt x="15493" y="377418"/>
                  </a:lnTo>
                  <a:lnTo>
                    <a:pt x="15493" y="325627"/>
                  </a:lnTo>
                  <a:lnTo>
                    <a:pt x="46926" y="325627"/>
                  </a:lnTo>
                  <a:lnTo>
                    <a:pt x="44104" y="324568"/>
                  </a:lnTo>
                  <a:lnTo>
                    <a:pt x="28670" y="316071"/>
                  </a:lnTo>
                  <a:lnTo>
                    <a:pt x="18903" y="307221"/>
                  </a:lnTo>
                  <a:lnTo>
                    <a:pt x="15493" y="298500"/>
                  </a:lnTo>
                  <a:lnTo>
                    <a:pt x="15493" y="248069"/>
                  </a:lnTo>
                  <a:lnTo>
                    <a:pt x="46902" y="248069"/>
                  </a:lnTo>
                  <a:lnTo>
                    <a:pt x="44104" y="247020"/>
                  </a:lnTo>
                  <a:lnTo>
                    <a:pt x="28670" y="238540"/>
                  </a:lnTo>
                  <a:lnTo>
                    <a:pt x="18903" y="229694"/>
                  </a:lnTo>
                  <a:lnTo>
                    <a:pt x="15493" y="220941"/>
                  </a:lnTo>
                  <a:lnTo>
                    <a:pt x="15493" y="170586"/>
                  </a:lnTo>
                  <a:lnTo>
                    <a:pt x="47000" y="170586"/>
                  </a:lnTo>
                  <a:lnTo>
                    <a:pt x="44104" y="169494"/>
                  </a:lnTo>
                  <a:lnTo>
                    <a:pt x="28670" y="161001"/>
                  </a:lnTo>
                  <a:lnTo>
                    <a:pt x="18903" y="152169"/>
                  </a:lnTo>
                  <a:lnTo>
                    <a:pt x="15493" y="143459"/>
                  </a:lnTo>
                  <a:lnTo>
                    <a:pt x="15493" y="93027"/>
                  </a:lnTo>
                  <a:lnTo>
                    <a:pt x="46926" y="93027"/>
                  </a:lnTo>
                  <a:lnTo>
                    <a:pt x="44104" y="91967"/>
                  </a:lnTo>
                  <a:lnTo>
                    <a:pt x="28670" y="83470"/>
                  </a:lnTo>
                  <a:lnTo>
                    <a:pt x="18903" y="74621"/>
                  </a:lnTo>
                  <a:lnTo>
                    <a:pt x="15493" y="65900"/>
                  </a:lnTo>
                  <a:lnTo>
                    <a:pt x="18903" y="57181"/>
                  </a:lnTo>
                  <a:lnTo>
                    <a:pt x="64515" y="32169"/>
                  </a:lnTo>
                  <a:lnTo>
                    <a:pt x="123555" y="19821"/>
                  </a:lnTo>
                  <a:lnTo>
                    <a:pt x="193547" y="15532"/>
                  </a:lnTo>
                  <a:lnTo>
                    <a:pt x="320079" y="15532"/>
                  </a:lnTo>
                  <a:lnTo>
                    <a:pt x="318277" y="14806"/>
                  </a:lnTo>
                  <a:lnTo>
                    <a:pt x="258990" y="3743"/>
                  </a:lnTo>
                  <a:lnTo>
                    <a:pt x="193547" y="0"/>
                  </a:lnTo>
                  <a:close/>
                </a:path>
                <a:path extrusionOk="0" h="441959" w="387350">
                  <a:moveTo>
                    <a:pt x="387095" y="325627"/>
                  </a:moveTo>
                  <a:lnTo>
                    <a:pt x="371601" y="325627"/>
                  </a:lnTo>
                  <a:lnTo>
                    <a:pt x="371475" y="377736"/>
                  </a:lnTo>
                  <a:lnTo>
                    <a:pt x="371348" y="378320"/>
                  </a:lnTo>
                  <a:lnTo>
                    <a:pt x="355639" y="395641"/>
                  </a:lnTo>
                  <a:lnTo>
                    <a:pt x="318261" y="411089"/>
                  </a:lnTo>
                  <a:lnTo>
                    <a:pt x="262977" y="422179"/>
                  </a:lnTo>
                  <a:lnTo>
                    <a:pt x="193547" y="426427"/>
                  </a:lnTo>
                  <a:lnTo>
                    <a:pt x="320561" y="426427"/>
                  </a:lnTo>
                  <a:lnTo>
                    <a:pt x="361442" y="410097"/>
                  </a:lnTo>
                  <a:lnTo>
                    <a:pt x="387095" y="381495"/>
                  </a:lnTo>
                  <a:lnTo>
                    <a:pt x="387095" y="325627"/>
                  </a:lnTo>
                  <a:close/>
                </a:path>
                <a:path extrusionOk="0" h="441959" w="387350">
                  <a:moveTo>
                    <a:pt x="46926" y="325627"/>
                  </a:moveTo>
                  <a:lnTo>
                    <a:pt x="15493" y="325627"/>
                  </a:lnTo>
                  <a:lnTo>
                    <a:pt x="46601" y="342391"/>
                  </a:lnTo>
                  <a:lnTo>
                    <a:pt x="89566" y="354530"/>
                  </a:lnTo>
                  <a:lnTo>
                    <a:pt x="140009" y="361911"/>
                  </a:lnTo>
                  <a:lnTo>
                    <a:pt x="193547" y="364401"/>
                  </a:lnTo>
                  <a:lnTo>
                    <a:pt x="247086" y="361911"/>
                  </a:lnTo>
                  <a:lnTo>
                    <a:pt x="297529" y="354530"/>
                  </a:lnTo>
                  <a:lnTo>
                    <a:pt x="317566" y="348868"/>
                  </a:lnTo>
                  <a:lnTo>
                    <a:pt x="193547" y="348868"/>
                  </a:lnTo>
                  <a:lnTo>
                    <a:pt x="157581" y="347780"/>
                  </a:lnTo>
                  <a:lnTo>
                    <a:pt x="123555" y="344579"/>
                  </a:lnTo>
                  <a:lnTo>
                    <a:pt x="92267" y="339364"/>
                  </a:lnTo>
                  <a:lnTo>
                    <a:pt x="64515" y="332231"/>
                  </a:lnTo>
                  <a:lnTo>
                    <a:pt x="46926" y="325627"/>
                  </a:lnTo>
                  <a:close/>
                </a:path>
                <a:path extrusionOk="0" h="441959" w="387350">
                  <a:moveTo>
                    <a:pt x="387095" y="248069"/>
                  </a:moveTo>
                  <a:lnTo>
                    <a:pt x="371601" y="248069"/>
                  </a:lnTo>
                  <a:lnTo>
                    <a:pt x="371601" y="298500"/>
                  </a:lnTo>
                  <a:lnTo>
                    <a:pt x="368212" y="307221"/>
                  </a:lnTo>
                  <a:lnTo>
                    <a:pt x="322706" y="332231"/>
                  </a:lnTo>
                  <a:lnTo>
                    <a:pt x="263556" y="344579"/>
                  </a:lnTo>
                  <a:lnTo>
                    <a:pt x="193547" y="348868"/>
                  </a:lnTo>
                  <a:lnTo>
                    <a:pt x="317566" y="348868"/>
                  </a:lnTo>
                  <a:lnTo>
                    <a:pt x="340494" y="342391"/>
                  </a:lnTo>
                  <a:lnTo>
                    <a:pt x="371601" y="325627"/>
                  </a:lnTo>
                  <a:lnTo>
                    <a:pt x="387095" y="325627"/>
                  </a:lnTo>
                  <a:lnTo>
                    <a:pt x="387095" y="248069"/>
                  </a:lnTo>
                  <a:close/>
                </a:path>
                <a:path extrusionOk="0" h="441959" w="387350">
                  <a:moveTo>
                    <a:pt x="46902" y="248069"/>
                  </a:moveTo>
                  <a:lnTo>
                    <a:pt x="15493" y="248069"/>
                  </a:lnTo>
                  <a:lnTo>
                    <a:pt x="46601" y="264834"/>
                  </a:lnTo>
                  <a:lnTo>
                    <a:pt x="89566" y="276977"/>
                  </a:lnTo>
                  <a:lnTo>
                    <a:pt x="140009" y="284362"/>
                  </a:lnTo>
                  <a:lnTo>
                    <a:pt x="193547" y="286854"/>
                  </a:lnTo>
                  <a:lnTo>
                    <a:pt x="247086" y="284362"/>
                  </a:lnTo>
                  <a:lnTo>
                    <a:pt x="297529" y="276977"/>
                  </a:lnTo>
                  <a:lnTo>
                    <a:pt x="317357" y="271373"/>
                  </a:lnTo>
                  <a:lnTo>
                    <a:pt x="193547" y="271373"/>
                  </a:lnTo>
                  <a:lnTo>
                    <a:pt x="157581" y="270275"/>
                  </a:lnTo>
                  <a:lnTo>
                    <a:pt x="123555" y="267052"/>
                  </a:lnTo>
                  <a:lnTo>
                    <a:pt x="92267" y="261815"/>
                  </a:lnTo>
                  <a:lnTo>
                    <a:pt x="64515" y="254673"/>
                  </a:lnTo>
                  <a:lnTo>
                    <a:pt x="46902" y="248069"/>
                  </a:lnTo>
                  <a:close/>
                </a:path>
                <a:path extrusionOk="0" h="441959" w="387350">
                  <a:moveTo>
                    <a:pt x="387095" y="170586"/>
                  </a:moveTo>
                  <a:lnTo>
                    <a:pt x="371601" y="170586"/>
                  </a:lnTo>
                  <a:lnTo>
                    <a:pt x="371601" y="220941"/>
                  </a:lnTo>
                  <a:lnTo>
                    <a:pt x="368212" y="229694"/>
                  </a:lnTo>
                  <a:lnTo>
                    <a:pt x="322706" y="254673"/>
                  </a:lnTo>
                  <a:lnTo>
                    <a:pt x="263556" y="267052"/>
                  </a:lnTo>
                  <a:lnTo>
                    <a:pt x="193547" y="271373"/>
                  </a:lnTo>
                  <a:lnTo>
                    <a:pt x="317357" y="271373"/>
                  </a:lnTo>
                  <a:lnTo>
                    <a:pt x="340494" y="264834"/>
                  </a:lnTo>
                  <a:lnTo>
                    <a:pt x="371601" y="248069"/>
                  </a:lnTo>
                  <a:lnTo>
                    <a:pt x="387095" y="248069"/>
                  </a:lnTo>
                  <a:lnTo>
                    <a:pt x="387095" y="170586"/>
                  </a:lnTo>
                  <a:close/>
                </a:path>
                <a:path extrusionOk="0" h="441959" w="387350">
                  <a:moveTo>
                    <a:pt x="47000" y="170586"/>
                  </a:moveTo>
                  <a:lnTo>
                    <a:pt x="15493" y="170586"/>
                  </a:lnTo>
                  <a:lnTo>
                    <a:pt x="46601" y="187322"/>
                  </a:lnTo>
                  <a:lnTo>
                    <a:pt x="89566" y="199464"/>
                  </a:lnTo>
                  <a:lnTo>
                    <a:pt x="140009" y="206860"/>
                  </a:lnTo>
                  <a:lnTo>
                    <a:pt x="193547" y="209359"/>
                  </a:lnTo>
                  <a:lnTo>
                    <a:pt x="247086" y="206860"/>
                  </a:lnTo>
                  <a:lnTo>
                    <a:pt x="297529" y="199464"/>
                  </a:lnTo>
                  <a:lnTo>
                    <a:pt x="317477" y="193827"/>
                  </a:lnTo>
                  <a:lnTo>
                    <a:pt x="193547" y="193827"/>
                  </a:lnTo>
                  <a:lnTo>
                    <a:pt x="157581" y="192738"/>
                  </a:lnTo>
                  <a:lnTo>
                    <a:pt x="123555" y="189537"/>
                  </a:lnTo>
                  <a:lnTo>
                    <a:pt x="92267" y="184322"/>
                  </a:lnTo>
                  <a:lnTo>
                    <a:pt x="64515" y="177190"/>
                  </a:lnTo>
                  <a:lnTo>
                    <a:pt x="47000" y="170586"/>
                  </a:lnTo>
                  <a:close/>
                </a:path>
                <a:path extrusionOk="0" h="441959" w="387350">
                  <a:moveTo>
                    <a:pt x="387095" y="93027"/>
                  </a:moveTo>
                  <a:lnTo>
                    <a:pt x="371601" y="93027"/>
                  </a:lnTo>
                  <a:lnTo>
                    <a:pt x="371601" y="143459"/>
                  </a:lnTo>
                  <a:lnTo>
                    <a:pt x="368212" y="152169"/>
                  </a:lnTo>
                  <a:lnTo>
                    <a:pt x="322706" y="177190"/>
                  </a:lnTo>
                  <a:lnTo>
                    <a:pt x="263556" y="189537"/>
                  </a:lnTo>
                  <a:lnTo>
                    <a:pt x="193547" y="193827"/>
                  </a:lnTo>
                  <a:lnTo>
                    <a:pt x="317477" y="193827"/>
                  </a:lnTo>
                  <a:lnTo>
                    <a:pt x="340494" y="187322"/>
                  </a:lnTo>
                  <a:lnTo>
                    <a:pt x="371601" y="170586"/>
                  </a:lnTo>
                  <a:lnTo>
                    <a:pt x="387095" y="170586"/>
                  </a:lnTo>
                  <a:lnTo>
                    <a:pt x="387095" y="93027"/>
                  </a:lnTo>
                  <a:close/>
                </a:path>
                <a:path extrusionOk="0" h="441959" w="387350">
                  <a:moveTo>
                    <a:pt x="46926" y="93027"/>
                  </a:moveTo>
                  <a:lnTo>
                    <a:pt x="15493" y="93027"/>
                  </a:lnTo>
                  <a:lnTo>
                    <a:pt x="46601" y="109790"/>
                  </a:lnTo>
                  <a:lnTo>
                    <a:pt x="89566" y="121929"/>
                  </a:lnTo>
                  <a:lnTo>
                    <a:pt x="140009" y="129310"/>
                  </a:lnTo>
                  <a:lnTo>
                    <a:pt x="193547" y="131800"/>
                  </a:lnTo>
                  <a:lnTo>
                    <a:pt x="247086" y="129310"/>
                  </a:lnTo>
                  <a:lnTo>
                    <a:pt x="297529" y="121929"/>
                  </a:lnTo>
                  <a:lnTo>
                    <a:pt x="317566" y="116268"/>
                  </a:lnTo>
                  <a:lnTo>
                    <a:pt x="193547" y="116268"/>
                  </a:lnTo>
                  <a:lnTo>
                    <a:pt x="157581" y="115179"/>
                  </a:lnTo>
                  <a:lnTo>
                    <a:pt x="123555" y="111979"/>
                  </a:lnTo>
                  <a:lnTo>
                    <a:pt x="92267" y="106763"/>
                  </a:lnTo>
                  <a:lnTo>
                    <a:pt x="64515" y="99631"/>
                  </a:lnTo>
                  <a:lnTo>
                    <a:pt x="46926" y="93027"/>
                  </a:lnTo>
                  <a:close/>
                </a:path>
                <a:path extrusionOk="0" h="441959" w="387350">
                  <a:moveTo>
                    <a:pt x="320079" y="15532"/>
                  </a:moveTo>
                  <a:lnTo>
                    <a:pt x="193547" y="15532"/>
                  </a:lnTo>
                  <a:lnTo>
                    <a:pt x="229516" y="16620"/>
                  </a:lnTo>
                  <a:lnTo>
                    <a:pt x="263556" y="19821"/>
                  </a:lnTo>
                  <a:lnTo>
                    <a:pt x="322706" y="32169"/>
                  </a:lnTo>
                  <a:lnTo>
                    <a:pt x="358489" y="48334"/>
                  </a:lnTo>
                  <a:lnTo>
                    <a:pt x="371601" y="65900"/>
                  </a:lnTo>
                  <a:lnTo>
                    <a:pt x="368212" y="74621"/>
                  </a:lnTo>
                  <a:lnTo>
                    <a:pt x="322706" y="99631"/>
                  </a:lnTo>
                  <a:lnTo>
                    <a:pt x="263556" y="111979"/>
                  </a:lnTo>
                  <a:lnTo>
                    <a:pt x="193547" y="116268"/>
                  </a:lnTo>
                  <a:lnTo>
                    <a:pt x="317566" y="116268"/>
                  </a:lnTo>
                  <a:lnTo>
                    <a:pt x="340494" y="109790"/>
                  </a:lnTo>
                  <a:lnTo>
                    <a:pt x="371601" y="93027"/>
                  </a:lnTo>
                  <a:lnTo>
                    <a:pt x="387095" y="93027"/>
                  </a:lnTo>
                  <a:lnTo>
                    <a:pt x="387095" y="60528"/>
                  </a:lnTo>
                  <a:lnTo>
                    <a:pt x="386588" y="59105"/>
                  </a:lnTo>
                  <a:lnTo>
                    <a:pt x="385952" y="57873"/>
                  </a:lnTo>
                  <a:lnTo>
                    <a:pt x="363301" y="32934"/>
                  </a:lnTo>
                  <a:lnTo>
                    <a:pt x="320079" y="15532"/>
                  </a:lnTo>
                  <a:close/>
                </a:path>
              </a:pathLst>
            </a:custGeom>
            <a:solidFill>
              <a:schemeClr val="dk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6" name="Google Shape;436;p18"/>
            <p:cNvSpPr/>
            <p:nvPr/>
          </p:nvSpPr>
          <p:spPr>
            <a:xfrm>
              <a:off x="3077085" y="3066793"/>
              <a:ext cx="419115" cy="362207"/>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37" name="Google Shape;437;p18"/>
            <p:cNvSpPr/>
            <p:nvPr/>
          </p:nvSpPr>
          <p:spPr>
            <a:xfrm>
              <a:off x="4420177" y="3066792"/>
              <a:ext cx="419115" cy="362207"/>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负载均衡" id="438" name="Google Shape;438;p18"/>
            <p:cNvPicPr preferRelativeResize="0"/>
            <p:nvPr/>
          </p:nvPicPr>
          <p:blipFill rotWithShape="1">
            <a:blip r:embed="rId6">
              <a:alphaModFix/>
            </a:blip>
            <a:srcRect b="0" l="0" r="0" t="0"/>
            <a:stretch/>
          </p:blipFill>
          <p:spPr>
            <a:xfrm>
              <a:off x="5050955" y="3456914"/>
              <a:ext cx="528721" cy="528721"/>
            </a:xfrm>
            <a:prstGeom prst="rect">
              <a:avLst/>
            </a:prstGeom>
            <a:noFill/>
            <a:ln>
              <a:noFill/>
            </a:ln>
          </p:spPr>
        </p:pic>
        <p:pic>
          <p:nvPicPr>
            <p:cNvPr descr="负载均衡" id="439" name="Google Shape;439;p18"/>
            <p:cNvPicPr preferRelativeResize="0"/>
            <p:nvPr/>
          </p:nvPicPr>
          <p:blipFill rotWithShape="1">
            <a:blip r:embed="rId6">
              <a:alphaModFix/>
            </a:blip>
            <a:srcRect b="0" l="0" r="0" t="0"/>
            <a:stretch/>
          </p:blipFill>
          <p:spPr>
            <a:xfrm>
              <a:off x="8516597" y="3456914"/>
              <a:ext cx="528721" cy="528721"/>
            </a:xfrm>
            <a:prstGeom prst="rect">
              <a:avLst/>
            </a:prstGeom>
            <a:noFill/>
            <a:ln>
              <a:noFill/>
            </a:ln>
          </p:spPr>
        </p:pic>
        <p:pic>
          <p:nvPicPr>
            <p:cNvPr id="440" name="Google Shape;440;p18"/>
            <p:cNvPicPr preferRelativeResize="0"/>
            <p:nvPr/>
          </p:nvPicPr>
          <p:blipFill rotWithShape="1">
            <a:blip r:embed="rId7">
              <a:alphaModFix/>
            </a:blip>
            <a:srcRect b="0" l="0" r="0" t="0"/>
            <a:stretch/>
          </p:blipFill>
          <p:spPr>
            <a:xfrm>
              <a:off x="5081662" y="4867457"/>
              <a:ext cx="528720" cy="528720"/>
            </a:xfrm>
            <a:prstGeom prst="rect">
              <a:avLst/>
            </a:prstGeom>
            <a:noFill/>
            <a:ln>
              <a:noFill/>
            </a:ln>
          </p:spPr>
        </p:pic>
        <p:pic>
          <p:nvPicPr>
            <p:cNvPr id="441" name="Google Shape;441;p18"/>
            <p:cNvPicPr preferRelativeResize="0"/>
            <p:nvPr/>
          </p:nvPicPr>
          <p:blipFill rotWithShape="1">
            <a:blip r:embed="rId7">
              <a:alphaModFix/>
            </a:blip>
            <a:srcRect b="0" l="0" r="0" t="0"/>
            <a:stretch/>
          </p:blipFill>
          <p:spPr>
            <a:xfrm>
              <a:off x="8548161" y="4907384"/>
              <a:ext cx="528720" cy="528720"/>
            </a:xfrm>
            <a:prstGeom prst="rect">
              <a:avLst/>
            </a:prstGeom>
            <a:noFill/>
            <a:ln>
              <a:noFill/>
            </a:ln>
          </p:spPr>
        </p:pic>
        <p:pic>
          <p:nvPicPr>
            <p:cNvPr descr="计算与网络" id="442" name="Google Shape;442;p18"/>
            <p:cNvPicPr preferRelativeResize="0"/>
            <p:nvPr/>
          </p:nvPicPr>
          <p:blipFill rotWithShape="1">
            <a:blip r:embed="rId3">
              <a:alphaModFix/>
            </a:blip>
            <a:srcRect b="0" l="0" r="0" t="0"/>
            <a:stretch/>
          </p:blipFill>
          <p:spPr>
            <a:xfrm>
              <a:off x="8516597" y="4338737"/>
              <a:ext cx="528720" cy="528720"/>
            </a:xfrm>
            <a:prstGeom prst="rect">
              <a:avLst/>
            </a:prstGeom>
            <a:noFill/>
            <a:ln>
              <a:noFill/>
            </a:ln>
          </p:spPr>
        </p:pic>
        <p:pic>
          <p:nvPicPr>
            <p:cNvPr descr="内容分发网络 CDN" id="443" name="Google Shape;443;p18"/>
            <p:cNvPicPr preferRelativeResize="0"/>
            <p:nvPr/>
          </p:nvPicPr>
          <p:blipFill rotWithShape="1">
            <a:blip r:embed="rId8">
              <a:alphaModFix/>
            </a:blip>
            <a:srcRect b="20772" l="12007" r="14218" t="10873"/>
            <a:stretch/>
          </p:blipFill>
          <p:spPr>
            <a:xfrm>
              <a:off x="2572282" y="2092327"/>
              <a:ext cx="618305" cy="572878"/>
            </a:xfrm>
            <a:prstGeom prst="rect">
              <a:avLst/>
            </a:prstGeom>
            <a:noFill/>
            <a:ln>
              <a:noFill/>
            </a:ln>
          </p:spPr>
        </p:pic>
        <p:pic>
          <p:nvPicPr>
            <p:cNvPr descr="内容分发网络 CDN" id="444" name="Google Shape;444;p18"/>
            <p:cNvPicPr preferRelativeResize="0"/>
            <p:nvPr/>
          </p:nvPicPr>
          <p:blipFill rotWithShape="1">
            <a:blip r:embed="rId8">
              <a:alphaModFix/>
            </a:blip>
            <a:srcRect b="20772" l="12007" r="14218" t="10873"/>
            <a:stretch/>
          </p:blipFill>
          <p:spPr>
            <a:xfrm>
              <a:off x="5741559" y="2092327"/>
              <a:ext cx="618305" cy="572878"/>
            </a:xfrm>
            <a:prstGeom prst="rect">
              <a:avLst/>
            </a:prstGeom>
            <a:noFill/>
            <a:ln>
              <a:noFill/>
            </a:ln>
          </p:spPr>
        </p:pic>
        <p:pic>
          <p:nvPicPr>
            <p:cNvPr descr="内容分发网络 CDN" id="445" name="Google Shape;445;p18"/>
            <p:cNvPicPr preferRelativeResize="0"/>
            <p:nvPr/>
          </p:nvPicPr>
          <p:blipFill rotWithShape="1">
            <a:blip r:embed="rId8">
              <a:alphaModFix/>
            </a:blip>
            <a:srcRect b="20772" l="12007" r="14218" t="10873"/>
            <a:stretch/>
          </p:blipFill>
          <p:spPr>
            <a:xfrm>
              <a:off x="7695973" y="2131600"/>
              <a:ext cx="618305" cy="572878"/>
            </a:xfrm>
            <a:prstGeom prst="rect">
              <a:avLst/>
            </a:prstGeom>
            <a:noFill/>
            <a:ln>
              <a:noFill/>
            </a:ln>
          </p:spPr>
        </p:pic>
        <p:pic>
          <p:nvPicPr>
            <p:cNvPr descr="BGP高防" id="446" name="Google Shape;446;p18"/>
            <p:cNvPicPr preferRelativeResize="0"/>
            <p:nvPr/>
          </p:nvPicPr>
          <p:blipFill rotWithShape="1">
            <a:blip r:embed="rId9">
              <a:alphaModFix/>
            </a:blip>
            <a:srcRect b="15563" l="0" r="0" t="0"/>
            <a:stretch/>
          </p:blipFill>
          <p:spPr>
            <a:xfrm>
              <a:off x="3651442" y="1980002"/>
              <a:ext cx="678471" cy="572878"/>
            </a:xfrm>
            <a:prstGeom prst="rect">
              <a:avLst/>
            </a:prstGeom>
            <a:noFill/>
            <a:ln>
              <a:noFill/>
            </a:ln>
          </p:spPr>
        </p:pic>
        <p:pic>
          <p:nvPicPr>
            <p:cNvPr descr="专线接入 DC" id="447" name="Google Shape;447;p18"/>
            <p:cNvPicPr preferRelativeResize="0"/>
            <p:nvPr/>
          </p:nvPicPr>
          <p:blipFill rotWithShape="1">
            <a:blip r:embed="rId10">
              <a:alphaModFix/>
            </a:blip>
            <a:srcRect b="18062" l="14692" r="17044" t="13136"/>
            <a:stretch/>
          </p:blipFill>
          <p:spPr>
            <a:xfrm>
              <a:off x="3749085" y="2672608"/>
              <a:ext cx="504000" cy="507974"/>
            </a:xfrm>
            <a:prstGeom prst="rect">
              <a:avLst/>
            </a:prstGeom>
            <a:noFill/>
            <a:ln>
              <a:noFill/>
            </a:ln>
          </p:spPr>
        </p:pic>
        <p:pic>
          <p:nvPicPr>
            <p:cNvPr descr="VPN连接" id="448" name="Google Shape;448;p18"/>
            <p:cNvPicPr preferRelativeResize="0"/>
            <p:nvPr/>
          </p:nvPicPr>
          <p:blipFill rotWithShape="1">
            <a:blip r:embed="rId11">
              <a:alphaModFix/>
            </a:blip>
            <a:srcRect b="0" l="0" r="0" t="0"/>
            <a:stretch/>
          </p:blipFill>
          <p:spPr>
            <a:xfrm>
              <a:off x="3749085" y="5144177"/>
              <a:ext cx="504000" cy="504000"/>
            </a:xfrm>
            <a:prstGeom prst="rect">
              <a:avLst/>
            </a:prstGeom>
            <a:noFill/>
            <a:ln>
              <a:noFill/>
            </a:ln>
          </p:spPr>
        </p:pic>
        <p:pic>
          <p:nvPicPr>
            <p:cNvPr id="449" name="Google Shape;449;p18"/>
            <p:cNvPicPr preferRelativeResize="0"/>
            <p:nvPr/>
          </p:nvPicPr>
          <p:blipFill rotWithShape="1">
            <a:blip r:embed="rId12">
              <a:alphaModFix/>
            </a:blip>
            <a:srcRect b="0" l="0" r="0" t="0"/>
            <a:stretch/>
          </p:blipFill>
          <p:spPr>
            <a:xfrm>
              <a:off x="3749085" y="831190"/>
              <a:ext cx="419115" cy="419115"/>
            </a:xfrm>
            <a:prstGeom prst="rect">
              <a:avLst/>
            </a:prstGeom>
            <a:noFill/>
            <a:ln>
              <a:noFill/>
            </a:ln>
          </p:spPr>
        </p:pic>
        <p:sp>
          <p:nvSpPr>
            <p:cNvPr id="450" name="Google Shape;450;p18"/>
            <p:cNvSpPr/>
            <p:nvPr/>
          </p:nvSpPr>
          <p:spPr>
            <a:xfrm>
              <a:off x="4914898" y="3405006"/>
              <a:ext cx="1248483" cy="722789"/>
            </a:xfrm>
            <a:prstGeom prst="rect">
              <a:avLst/>
            </a:prstGeom>
            <a:noFill/>
            <a:ln cap="flat" cmpd="sng" w="25400">
              <a:solidFill>
                <a:schemeClr val="dk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1" name="Google Shape;451;p18"/>
            <p:cNvSpPr/>
            <p:nvPr/>
          </p:nvSpPr>
          <p:spPr>
            <a:xfrm>
              <a:off x="8022256" y="3382282"/>
              <a:ext cx="1211268" cy="722789"/>
            </a:xfrm>
            <a:prstGeom prst="rect">
              <a:avLst/>
            </a:prstGeom>
            <a:noFill/>
            <a:ln cap="flat" cmpd="sng" w="25400">
              <a:solidFill>
                <a:schemeClr val="dk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2" name="Google Shape;452;p18"/>
            <p:cNvSpPr/>
            <p:nvPr/>
          </p:nvSpPr>
          <p:spPr>
            <a:xfrm>
              <a:off x="4909271" y="4235706"/>
              <a:ext cx="1260050" cy="1259695"/>
            </a:xfrm>
            <a:prstGeom prst="rect">
              <a:avLst/>
            </a:prstGeom>
            <a:noFill/>
            <a:ln cap="flat" cmpd="sng" w="25400">
              <a:solidFill>
                <a:schemeClr val="dk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3" name="Google Shape;453;p18"/>
            <p:cNvSpPr/>
            <p:nvPr/>
          </p:nvSpPr>
          <p:spPr>
            <a:xfrm>
              <a:off x="8020082" y="4211798"/>
              <a:ext cx="1213442" cy="1259695"/>
            </a:xfrm>
            <a:prstGeom prst="rect">
              <a:avLst/>
            </a:prstGeom>
            <a:noFill/>
            <a:ln cap="flat" cmpd="sng" w="25400">
              <a:solidFill>
                <a:schemeClr val="dk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454" name="Google Shape;454;p18"/>
            <p:cNvCxnSpPr>
              <a:stCxn id="449" idx="1"/>
            </p:cNvCxnSpPr>
            <p:nvPr/>
          </p:nvCxnSpPr>
          <p:spPr>
            <a:xfrm flipH="1">
              <a:off x="2834685" y="1040748"/>
              <a:ext cx="914400" cy="2173200"/>
            </a:xfrm>
            <a:prstGeom prst="curvedConnector2">
              <a:avLst/>
            </a:prstGeom>
            <a:noFill/>
            <a:ln cap="flat" cmpd="sng" w="19050">
              <a:solidFill>
                <a:schemeClr val="dk1"/>
              </a:solidFill>
              <a:prstDash val="solid"/>
              <a:round/>
              <a:headEnd len="sm" w="sm" type="none"/>
              <a:tailEnd len="med" w="med" type="triangle"/>
            </a:ln>
          </p:spPr>
        </p:cxnSp>
        <p:cxnSp>
          <p:nvCxnSpPr>
            <p:cNvPr id="455" name="Google Shape;455;p18"/>
            <p:cNvCxnSpPr>
              <a:stCxn id="449" idx="3"/>
            </p:cNvCxnSpPr>
            <p:nvPr/>
          </p:nvCxnSpPr>
          <p:spPr>
            <a:xfrm>
              <a:off x="4168200" y="1040748"/>
              <a:ext cx="2321100" cy="2725800"/>
            </a:xfrm>
            <a:prstGeom prst="curvedConnector2">
              <a:avLst/>
            </a:prstGeom>
            <a:noFill/>
            <a:ln cap="flat" cmpd="sng" w="19050">
              <a:solidFill>
                <a:schemeClr val="dk1"/>
              </a:solidFill>
              <a:prstDash val="solid"/>
              <a:round/>
              <a:headEnd len="sm" w="sm" type="none"/>
              <a:tailEnd len="med" w="med" type="triangle"/>
            </a:ln>
          </p:spPr>
        </p:cxnSp>
        <p:cxnSp>
          <p:nvCxnSpPr>
            <p:cNvPr id="456" name="Google Shape;456;p18"/>
            <p:cNvCxnSpPr>
              <a:stCxn id="449" idx="3"/>
            </p:cNvCxnSpPr>
            <p:nvPr/>
          </p:nvCxnSpPr>
          <p:spPr>
            <a:xfrm>
              <a:off x="4168200" y="1040748"/>
              <a:ext cx="3547800" cy="2639100"/>
            </a:xfrm>
            <a:prstGeom prst="curvedConnector3">
              <a:avLst>
                <a:gd fmla="val 47180" name="adj1"/>
              </a:avLst>
            </a:prstGeom>
            <a:noFill/>
            <a:ln cap="flat" cmpd="sng" w="19050">
              <a:solidFill>
                <a:schemeClr val="dk1"/>
              </a:solidFill>
              <a:prstDash val="solid"/>
              <a:round/>
              <a:headEnd len="sm" w="sm" type="none"/>
              <a:tailEnd len="med" w="med" type="triangle"/>
            </a:ln>
          </p:spPr>
        </p:cxnSp>
        <p:cxnSp>
          <p:nvCxnSpPr>
            <p:cNvPr id="457" name="Google Shape;457;p18"/>
            <p:cNvCxnSpPr>
              <a:stCxn id="436" idx="3"/>
              <a:endCxn id="437" idx="1"/>
            </p:cNvCxnSpPr>
            <p:nvPr/>
          </p:nvCxnSpPr>
          <p:spPr>
            <a:xfrm>
              <a:off x="3496200" y="3247896"/>
              <a:ext cx="924000" cy="0"/>
            </a:xfrm>
            <a:prstGeom prst="straightConnector1">
              <a:avLst/>
            </a:prstGeom>
            <a:noFill/>
            <a:ln cap="flat" cmpd="sng" w="25400">
              <a:solidFill>
                <a:schemeClr val="dk1"/>
              </a:solidFill>
              <a:prstDash val="solid"/>
              <a:round/>
              <a:headEnd len="med" w="med" type="triangle"/>
              <a:tailEnd len="med" w="med" type="triangle"/>
            </a:ln>
          </p:spPr>
        </p:cxnSp>
        <p:cxnSp>
          <p:nvCxnSpPr>
            <p:cNvPr id="458" name="Google Shape;458;p18"/>
            <p:cNvCxnSpPr/>
            <p:nvPr/>
          </p:nvCxnSpPr>
          <p:spPr>
            <a:xfrm flipH="1" rot="10800000">
              <a:off x="3385835" y="5057681"/>
              <a:ext cx="1147643" cy="1"/>
            </a:xfrm>
            <a:prstGeom prst="straightConnector1">
              <a:avLst/>
            </a:prstGeom>
            <a:noFill/>
            <a:ln cap="flat" cmpd="sng" w="25400">
              <a:solidFill>
                <a:schemeClr val="dk1"/>
              </a:solidFill>
              <a:prstDash val="solid"/>
              <a:round/>
              <a:headEnd len="med" w="med" type="triangle"/>
              <a:tailEnd len="med" w="med" type="triangle"/>
            </a:ln>
          </p:spPr>
        </p:cxnSp>
        <p:pic>
          <p:nvPicPr>
            <p:cNvPr descr="跨地域互联 CRC" id="459" name="Google Shape;459;p18"/>
            <p:cNvPicPr preferRelativeResize="0"/>
            <p:nvPr/>
          </p:nvPicPr>
          <p:blipFill rotWithShape="1">
            <a:blip r:embed="rId13">
              <a:alphaModFix/>
            </a:blip>
            <a:srcRect b="0" l="0" r="0" t="0"/>
            <a:stretch/>
          </p:blipFill>
          <p:spPr>
            <a:xfrm>
              <a:off x="6225294" y="4389686"/>
              <a:ext cx="504000" cy="504000"/>
            </a:xfrm>
            <a:prstGeom prst="rect">
              <a:avLst/>
            </a:prstGeom>
            <a:noFill/>
            <a:ln>
              <a:noFill/>
            </a:ln>
          </p:spPr>
        </p:pic>
        <p:pic>
          <p:nvPicPr>
            <p:cNvPr descr="跨地域互联 CRC" id="460" name="Google Shape;460;p18"/>
            <p:cNvPicPr preferRelativeResize="0"/>
            <p:nvPr/>
          </p:nvPicPr>
          <p:blipFill rotWithShape="1">
            <a:blip r:embed="rId13">
              <a:alphaModFix/>
            </a:blip>
            <a:srcRect b="0" l="0" r="0" t="0"/>
            <a:stretch/>
          </p:blipFill>
          <p:spPr>
            <a:xfrm>
              <a:off x="7424596" y="4386937"/>
              <a:ext cx="504000" cy="504000"/>
            </a:xfrm>
            <a:prstGeom prst="rect">
              <a:avLst/>
            </a:prstGeom>
            <a:noFill/>
            <a:ln>
              <a:noFill/>
            </a:ln>
          </p:spPr>
        </p:pic>
        <p:cxnSp>
          <p:nvCxnSpPr>
            <p:cNvPr id="461" name="Google Shape;461;p18"/>
            <p:cNvCxnSpPr/>
            <p:nvPr/>
          </p:nvCxnSpPr>
          <p:spPr>
            <a:xfrm flipH="1" rot="10800000">
              <a:off x="6504827" y="4303190"/>
              <a:ext cx="1147643" cy="1"/>
            </a:xfrm>
            <a:prstGeom prst="straightConnector1">
              <a:avLst/>
            </a:prstGeom>
            <a:noFill/>
            <a:ln cap="flat" cmpd="sng" w="25400">
              <a:solidFill>
                <a:schemeClr val="dk1"/>
              </a:solidFill>
              <a:prstDash val="solid"/>
              <a:round/>
              <a:headEnd len="med" w="med" type="triangle"/>
              <a:tailEnd len="med" w="med" type="triangle"/>
            </a:ln>
          </p:spPr>
        </p:cxnSp>
        <p:sp>
          <p:nvSpPr>
            <p:cNvPr id="462" name="Google Shape;462;p18"/>
            <p:cNvSpPr txBox="1"/>
            <p:nvPr/>
          </p:nvSpPr>
          <p:spPr>
            <a:xfrm>
              <a:off x="1722342" y="3006942"/>
              <a:ext cx="1871867" cy="4397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Private cloud</a:t>
              </a:r>
              <a:endParaRPr/>
            </a:p>
          </p:txBody>
        </p:sp>
        <p:sp>
          <p:nvSpPr>
            <p:cNvPr id="463" name="Google Shape;463;p18"/>
            <p:cNvSpPr txBox="1"/>
            <p:nvPr/>
          </p:nvSpPr>
          <p:spPr>
            <a:xfrm>
              <a:off x="7271938" y="5236088"/>
              <a:ext cx="950391" cy="4397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VPC 2</a:t>
              </a:r>
              <a:endParaRPr sz="1800">
                <a:solidFill>
                  <a:schemeClr val="dk1"/>
                </a:solidFill>
                <a:latin typeface="Arial"/>
                <a:ea typeface="Arial"/>
                <a:cs typeface="Arial"/>
                <a:sym typeface="Arial"/>
              </a:endParaRPr>
            </a:p>
          </p:txBody>
        </p:sp>
        <p:sp>
          <p:nvSpPr>
            <p:cNvPr id="464" name="Google Shape;464;p18"/>
            <p:cNvSpPr txBox="1"/>
            <p:nvPr/>
          </p:nvSpPr>
          <p:spPr>
            <a:xfrm>
              <a:off x="3074332" y="3307377"/>
              <a:ext cx="2334250" cy="4397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FF0000"/>
                  </a:solidFill>
                  <a:latin typeface="Times New Roman"/>
                  <a:ea typeface="Times New Roman"/>
                  <a:cs typeface="Times New Roman"/>
                  <a:sym typeface="Times New Roman"/>
                </a:rPr>
                <a:t>Direct Connect</a:t>
              </a:r>
              <a:endParaRPr/>
            </a:p>
          </p:txBody>
        </p:sp>
        <p:sp>
          <p:nvSpPr>
            <p:cNvPr id="465" name="Google Shape;465;p18"/>
            <p:cNvSpPr txBox="1"/>
            <p:nvPr/>
          </p:nvSpPr>
          <p:spPr>
            <a:xfrm>
              <a:off x="2120674" y="3851059"/>
              <a:ext cx="694743" cy="4397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CLB</a:t>
              </a:r>
              <a:endParaRPr/>
            </a:p>
          </p:txBody>
        </p:sp>
        <p:sp>
          <p:nvSpPr>
            <p:cNvPr id="466" name="Google Shape;466;p18"/>
            <p:cNvSpPr txBox="1"/>
            <p:nvPr/>
          </p:nvSpPr>
          <p:spPr>
            <a:xfrm>
              <a:off x="2227244" y="4712603"/>
              <a:ext cx="1045149" cy="4397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Server</a:t>
              </a:r>
              <a:endParaRPr/>
            </a:p>
          </p:txBody>
        </p:sp>
        <p:sp>
          <p:nvSpPr>
            <p:cNvPr id="467" name="Google Shape;467;p18"/>
            <p:cNvSpPr txBox="1"/>
            <p:nvPr/>
          </p:nvSpPr>
          <p:spPr>
            <a:xfrm>
              <a:off x="2199922" y="5574147"/>
              <a:ext cx="1400112" cy="4397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Database</a:t>
              </a:r>
              <a:endParaRPr/>
            </a:p>
          </p:txBody>
        </p:sp>
        <p:sp>
          <p:nvSpPr>
            <p:cNvPr id="468" name="Google Shape;468;p18"/>
            <p:cNvSpPr txBox="1"/>
            <p:nvPr/>
          </p:nvSpPr>
          <p:spPr>
            <a:xfrm>
              <a:off x="3617741" y="4707868"/>
              <a:ext cx="807132" cy="4397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FF0000"/>
                  </a:solidFill>
                  <a:latin typeface="Times New Roman"/>
                  <a:ea typeface="Times New Roman"/>
                  <a:cs typeface="Times New Roman"/>
                  <a:sym typeface="Times New Roman"/>
                </a:rPr>
                <a:t>VPN</a:t>
              </a:r>
              <a:endParaRPr b="1" sz="1800">
                <a:solidFill>
                  <a:srgbClr val="FF0000"/>
                </a:solidFill>
                <a:latin typeface="Arial"/>
                <a:ea typeface="Arial"/>
                <a:cs typeface="Arial"/>
                <a:sym typeface="Arial"/>
              </a:endParaRPr>
            </a:p>
          </p:txBody>
        </p:sp>
        <p:sp>
          <p:nvSpPr>
            <p:cNvPr id="469" name="Google Shape;469;p18"/>
            <p:cNvSpPr txBox="1"/>
            <p:nvPr/>
          </p:nvSpPr>
          <p:spPr>
            <a:xfrm>
              <a:off x="6568457" y="2918521"/>
              <a:ext cx="1732242" cy="4397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Public cloud</a:t>
              </a:r>
              <a:endParaRPr/>
            </a:p>
          </p:txBody>
        </p:sp>
        <p:sp>
          <p:nvSpPr>
            <p:cNvPr id="470" name="Google Shape;470;p18"/>
            <p:cNvSpPr txBox="1"/>
            <p:nvPr/>
          </p:nvSpPr>
          <p:spPr>
            <a:xfrm>
              <a:off x="5942425" y="5242208"/>
              <a:ext cx="950391" cy="4397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VPC 1</a:t>
              </a:r>
              <a:endParaRPr sz="1800">
                <a:solidFill>
                  <a:schemeClr val="dk1"/>
                </a:solidFill>
                <a:latin typeface="Arial"/>
                <a:ea typeface="Arial"/>
                <a:cs typeface="Arial"/>
                <a:sym typeface="Arial"/>
              </a:endParaRPr>
            </a:p>
          </p:txBody>
        </p:sp>
        <p:sp>
          <p:nvSpPr>
            <p:cNvPr id="471" name="Google Shape;471;p18"/>
            <p:cNvSpPr txBox="1"/>
            <p:nvPr/>
          </p:nvSpPr>
          <p:spPr>
            <a:xfrm>
              <a:off x="6642446" y="4362364"/>
              <a:ext cx="1164741" cy="6284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Peering Connection</a:t>
              </a:r>
              <a:endParaRPr/>
            </a:p>
          </p:txBody>
        </p:sp>
        <p:sp>
          <p:nvSpPr>
            <p:cNvPr id="472" name="Google Shape;472;p18"/>
            <p:cNvSpPr txBox="1"/>
            <p:nvPr/>
          </p:nvSpPr>
          <p:spPr>
            <a:xfrm>
              <a:off x="5388339" y="3743011"/>
              <a:ext cx="1344967" cy="4397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Subnet 1</a:t>
              </a:r>
              <a:endParaRPr sz="1800">
                <a:solidFill>
                  <a:schemeClr val="dk1"/>
                </a:solidFill>
                <a:latin typeface="Arial"/>
                <a:ea typeface="Arial"/>
                <a:cs typeface="Arial"/>
                <a:sym typeface="Arial"/>
              </a:endParaRPr>
            </a:p>
          </p:txBody>
        </p:sp>
        <p:sp>
          <p:nvSpPr>
            <p:cNvPr id="473" name="Google Shape;473;p18"/>
            <p:cNvSpPr txBox="1"/>
            <p:nvPr/>
          </p:nvSpPr>
          <p:spPr>
            <a:xfrm>
              <a:off x="5382397" y="4642953"/>
              <a:ext cx="1344967" cy="4397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Subnet 2</a:t>
              </a:r>
              <a:endParaRPr sz="1800">
                <a:solidFill>
                  <a:schemeClr val="dk1"/>
                </a:solidFill>
                <a:latin typeface="Arial"/>
                <a:ea typeface="Arial"/>
                <a:cs typeface="Arial"/>
                <a:sym typeface="Arial"/>
              </a:endParaRPr>
            </a:p>
          </p:txBody>
        </p:sp>
        <p:sp>
          <p:nvSpPr>
            <p:cNvPr id="474" name="Google Shape;474;p18"/>
            <p:cNvSpPr txBox="1"/>
            <p:nvPr/>
          </p:nvSpPr>
          <p:spPr>
            <a:xfrm>
              <a:off x="7927388" y="3774890"/>
              <a:ext cx="1344967" cy="4397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Subnet 1</a:t>
              </a:r>
              <a:endParaRPr sz="1800">
                <a:solidFill>
                  <a:schemeClr val="dk1"/>
                </a:solidFill>
                <a:latin typeface="Arial"/>
                <a:ea typeface="Arial"/>
                <a:cs typeface="Arial"/>
                <a:sym typeface="Arial"/>
              </a:endParaRPr>
            </a:p>
          </p:txBody>
        </p:sp>
        <p:sp>
          <p:nvSpPr>
            <p:cNvPr id="475" name="Google Shape;475;p18"/>
            <p:cNvSpPr txBox="1"/>
            <p:nvPr/>
          </p:nvSpPr>
          <p:spPr>
            <a:xfrm>
              <a:off x="7937898" y="4691683"/>
              <a:ext cx="1344967" cy="4397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Subnet 2</a:t>
              </a:r>
              <a:endParaRPr sz="1800">
                <a:solidFill>
                  <a:schemeClr val="dk1"/>
                </a:solidFill>
                <a:latin typeface="Arial"/>
                <a:ea typeface="Arial"/>
                <a:cs typeface="Arial"/>
                <a:sym typeface="Arial"/>
              </a:endParaRPr>
            </a:p>
          </p:txBody>
        </p:sp>
      </p:grpSp>
      <p:sp>
        <p:nvSpPr>
          <p:cNvPr id="476" name="Google Shape;476;p18"/>
          <p:cNvSpPr/>
          <p:nvPr/>
        </p:nvSpPr>
        <p:spPr>
          <a:xfrm>
            <a:off x="1517055" y="3182779"/>
            <a:ext cx="299388" cy="2865911"/>
          </a:xfrm>
          <a:prstGeom prst="leftBrace">
            <a:avLst>
              <a:gd fmla="val 8333" name="adj1"/>
              <a:gd fmla="val 50000" name="adj2"/>
            </a:avLst>
          </a:prstGeom>
          <a:noFill/>
          <a:ln cap="flat" cmpd="sng" w="9525">
            <a:solidFill>
              <a:srgbClr val="16ABE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77" name="Google Shape;477;p18"/>
          <p:cNvSpPr txBox="1"/>
          <p:nvPr/>
        </p:nvSpPr>
        <p:spPr>
          <a:xfrm>
            <a:off x="119643" y="4521566"/>
            <a:ext cx="184632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Considerations</a:t>
            </a:r>
            <a:endParaRPr/>
          </a:p>
        </p:txBody>
      </p:sp>
      <p:sp>
        <p:nvSpPr>
          <p:cNvPr id="478" name="Google Shape;478;p18"/>
          <p:cNvSpPr txBox="1"/>
          <p:nvPr/>
        </p:nvSpPr>
        <p:spPr>
          <a:xfrm>
            <a:off x="7041401" y="795789"/>
            <a:ext cx="4397711" cy="73208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400"/>
              <a:buFont typeface="Noto Sans Symbols"/>
              <a:buNone/>
            </a:pPr>
            <a:r>
              <a:rPr b="0" i="0" lang="en-US" sz="2400" cap="none" strike="noStrike">
                <a:solidFill>
                  <a:srgbClr val="000000"/>
                </a:solidFill>
                <a:latin typeface="Times New Roman"/>
                <a:ea typeface="Times New Roman"/>
                <a:cs typeface="Times New Roman"/>
                <a:sym typeface="Times New Roman"/>
              </a:rPr>
              <a:t>Are there any other problems?</a:t>
            </a:r>
            <a:endParaRPr sz="24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19"/>
          <p:cNvSpPr txBox="1"/>
          <p:nvPr>
            <p:ph type="title"/>
          </p:nvPr>
        </p:nvSpPr>
        <p:spPr>
          <a:xfrm>
            <a:off x="824120" y="227265"/>
            <a:ext cx="10543759"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0A4FF"/>
                </a:solidFill>
                <a:latin typeface="Times New Roman"/>
                <a:ea typeface="Times New Roman"/>
                <a:cs typeface="Times New Roman"/>
                <a:sym typeface="Times New Roman"/>
              </a:rPr>
              <a:t>2.2.2 Network connections in multi-branch organizations</a:t>
            </a:r>
            <a:endParaRPr/>
          </a:p>
        </p:txBody>
      </p:sp>
      <p:sp>
        <p:nvSpPr>
          <p:cNvPr id="484" name="Google Shape;484;p19"/>
          <p:cNvSpPr txBox="1"/>
          <p:nvPr>
            <p:ph idx="1" type="body"/>
          </p:nvPr>
        </p:nvSpPr>
        <p:spPr>
          <a:xfrm>
            <a:off x="1038076" y="2211010"/>
            <a:ext cx="5041775" cy="1980221"/>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Cloud Connect Network (CCN) provides global interconnection between in-cloud VPCs and between VPCs and enterprise data centers. VPCs and Direct Connect gateway instances can be added to CCN to implement global interconnection.</a:t>
            </a:r>
            <a:endParaRPr sz="1800">
              <a:latin typeface="Arial"/>
              <a:ea typeface="Arial"/>
              <a:cs typeface="Arial"/>
              <a:sym typeface="Arial"/>
            </a:endParaRPr>
          </a:p>
          <a:p>
            <a:pPr indent="0" lvl="0" marL="0" rtl="0" algn="l">
              <a:lnSpc>
                <a:spcPct val="100000"/>
              </a:lnSpc>
              <a:spcBef>
                <a:spcPts val="0"/>
              </a:spcBef>
              <a:spcAft>
                <a:spcPts val="0"/>
              </a:spcAft>
              <a:buSzPts val="1800"/>
              <a:buNone/>
            </a:pPr>
            <a:r>
              <a:t/>
            </a:r>
            <a:endParaRPr sz="1800"/>
          </a:p>
        </p:txBody>
      </p:sp>
      <p:sp>
        <p:nvSpPr>
          <p:cNvPr id="485" name="Google Shape;485;p19"/>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graphicFrame>
        <p:nvGraphicFramePr>
          <p:cNvPr id="486" name="Google Shape;486;p19"/>
          <p:cNvGraphicFramePr/>
          <p:nvPr/>
        </p:nvGraphicFramePr>
        <p:xfrm>
          <a:off x="1334398" y="4132833"/>
          <a:ext cx="3000000" cy="3000000"/>
        </p:xfrm>
        <a:graphic>
          <a:graphicData uri="http://schemas.openxmlformats.org/drawingml/2006/table">
            <a:tbl>
              <a:tblPr bandRow="1" firstRow="1">
                <a:noFill/>
                <a:tableStyleId>{6A2FFBB3-62A6-47EB-AF2D-BCEF4C09A8D0}</a:tableStyleId>
              </a:tblPr>
              <a:tblGrid>
                <a:gridCol w="1962225"/>
                <a:gridCol w="3243075"/>
                <a:gridCol w="4828200"/>
              </a:tblGrid>
              <a:tr h="540175">
                <a:tc>
                  <a:txBody>
                    <a:bodyPr/>
                    <a:lstStyle/>
                    <a:p>
                      <a:pPr indent="0" lvl="0" marL="0" marR="0" rtl="0" algn="ctr">
                        <a:lnSpc>
                          <a:spcPct val="150000"/>
                        </a:lnSpc>
                        <a:spcBef>
                          <a:spcPts val="0"/>
                        </a:spcBef>
                        <a:spcAft>
                          <a:spcPts val="0"/>
                        </a:spcAft>
                        <a:buNone/>
                      </a:pPr>
                      <a:r>
                        <a:rPr b="1" i="0" lang="en-US" sz="1200" u="none" cap="none" strike="noStrike">
                          <a:solidFill>
                            <a:srgbClr val="FFFFFF"/>
                          </a:solidFill>
                          <a:latin typeface="Times New Roman"/>
                          <a:ea typeface="Times New Roman"/>
                          <a:cs typeface="Times New Roman"/>
                          <a:sym typeface="Times New Roman"/>
                        </a:rPr>
                        <a:t>Item</a:t>
                      </a:r>
                      <a:endParaRPr/>
                    </a:p>
                  </a:txBody>
                  <a:tcPr marT="45725" marB="45725" marR="91450" marL="91450" anchor="ctr"/>
                </a:tc>
                <a:tc>
                  <a:txBody>
                    <a:bodyPr/>
                    <a:lstStyle/>
                    <a:p>
                      <a:pPr indent="0" lvl="0" marL="0" marR="0" rtl="0" algn="ctr">
                        <a:lnSpc>
                          <a:spcPct val="150000"/>
                        </a:lnSpc>
                        <a:spcBef>
                          <a:spcPts val="0"/>
                        </a:spcBef>
                        <a:spcAft>
                          <a:spcPts val="0"/>
                        </a:spcAft>
                        <a:buNone/>
                      </a:pPr>
                      <a:r>
                        <a:rPr b="1" i="0" lang="en-US" sz="1200" u="none" cap="none" strike="noStrike">
                          <a:solidFill>
                            <a:srgbClr val="FFFFFF"/>
                          </a:solidFill>
                          <a:latin typeface="Times New Roman"/>
                          <a:ea typeface="Times New Roman"/>
                          <a:cs typeface="Times New Roman"/>
                          <a:sym typeface="Times New Roman"/>
                        </a:rPr>
                        <a:t>Peering Connection/Direct Connect</a:t>
                      </a:r>
                      <a:endParaRPr/>
                    </a:p>
                  </a:txBody>
                  <a:tcPr marT="45725" marB="45725" marR="91450" marL="91450" anchor="ctr"/>
                </a:tc>
                <a:tc>
                  <a:txBody>
                    <a:bodyPr/>
                    <a:lstStyle/>
                    <a:p>
                      <a:pPr indent="0" lvl="0" marL="0" marR="0" rtl="0" algn="ctr">
                        <a:lnSpc>
                          <a:spcPct val="150000"/>
                        </a:lnSpc>
                        <a:spcBef>
                          <a:spcPts val="0"/>
                        </a:spcBef>
                        <a:spcAft>
                          <a:spcPts val="0"/>
                        </a:spcAft>
                        <a:buNone/>
                      </a:pPr>
                      <a:r>
                        <a:rPr b="1" i="0" lang="en-US" sz="1200" u="none" cap="none" strike="noStrike">
                          <a:solidFill>
                            <a:srgbClr val="FFFFFF"/>
                          </a:solidFill>
                          <a:latin typeface="Times New Roman"/>
                          <a:ea typeface="Times New Roman"/>
                          <a:cs typeface="Times New Roman"/>
                          <a:sym typeface="Times New Roman"/>
                        </a:rPr>
                        <a:t>CCN</a:t>
                      </a:r>
                      <a:endParaRPr sz="1200" u="none" cap="none" strike="noStrike">
                        <a:latin typeface="Arial"/>
                        <a:ea typeface="Arial"/>
                        <a:cs typeface="Arial"/>
                        <a:sym typeface="Arial"/>
                      </a:endParaRPr>
                    </a:p>
                  </a:txBody>
                  <a:tcPr marT="45725" marB="45725" marR="91450" marL="91450" anchor="ctr"/>
                </a:tc>
              </a:tr>
              <a:tr h="540600">
                <a:tc>
                  <a:txBody>
                    <a:bodyPr/>
                    <a:lstStyle/>
                    <a:p>
                      <a:pPr indent="0" lvl="0" marL="0" marR="0" rtl="0" algn="ctr">
                        <a:lnSpc>
                          <a:spcPct val="150000"/>
                        </a:lnSpc>
                        <a:spcBef>
                          <a:spcPts val="0"/>
                        </a:spcBef>
                        <a:spcAft>
                          <a:spcPts val="0"/>
                        </a:spcAft>
                        <a:buNone/>
                      </a:pPr>
                      <a:r>
                        <a:rPr b="0" i="0" lang="en-US" sz="1200" u="none" cap="none" strike="noStrike">
                          <a:solidFill>
                            <a:srgbClr val="000000"/>
                          </a:solidFill>
                          <a:latin typeface="Times New Roman"/>
                          <a:ea typeface="Times New Roman"/>
                          <a:cs typeface="Times New Roman"/>
                          <a:sym typeface="Times New Roman"/>
                        </a:rPr>
                        <a:t>Connectivity</a:t>
                      </a:r>
                      <a:endParaRPr/>
                    </a:p>
                  </a:txBody>
                  <a:tcPr marT="45725" marB="45725" marR="91450" marL="91450" anchor="ctr"/>
                </a:tc>
                <a:tc>
                  <a:txBody>
                    <a:bodyPr/>
                    <a:lstStyle/>
                    <a:p>
                      <a:pPr indent="0" lvl="0" marL="0" marR="0" rtl="0" algn="ctr">
                        <a:lnSpc>
                          <a:spcPct val="15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Single-Point interconnection</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ctr">
                        <a:lnSpc>
                          <a:spcPct val="15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Global interconnection after one configuration for nearby access</a:t>
                      </a:r>
                      <a:endParaRPr sz="1200" u="none" cap="none" strike="noStrike">
                        <a:latin typeface="Arial"/>
                        <a:ea typeface="Arial"/>
                        <a:cs typeface="Arial"/>
                        <a:sym typeface="Arial"/>
                      </a:endParaRPr>
                    </a:p>
                  </a:txBody>
                  <a:tcPr marT="45725" marB="45725" marR="91450" marL="91450" anchor="ctr"/>
                </a:tc>
              </a:tr>
              <a:tr h="540225">
                <a:tc>
                  <a:txBody>
                    <a:bodyPr/>
                    <a:lstStyle/>
                    <a:p>
                      <a:pPr indent="0" lvl="0" marL="0" marR="0" rtl="0" algn="ctr">
                        <a:lnSpc>
                          <a:spcPct val="150000"/>
                        </a:lnSpc>
                        <a:spcBef>
                          <a:spcPts val="0"/>
                        </a:spcBef>
                        <a:spcAft>
                          <a:spcPts val="0"/>
                        </a:spcAft>
                        <a:buNone/>
                      </a:pPr>
                      <a:r>
                        <a:rPr b="0" i="0" lang="en-US" sz="1200" u="none" cap="none" strike="noStrike">
                          <a:solidFill>
                            <a:srgbClr val="000000"/>
                          </a:solidFill>
                          <a:latin typeface="Times New Roman"/>
                          <a:ea typeface="Times New Roman"/>
                          <a:cs typeface="Times New Roman"/>
                          <a:sym typeface="Times New Roman"/>
                        </a:rPr>
                        <a:t>IP range overlap</a:t>
                      </a:r>
                      <a:endParaRPr/>
                    </a:p>
                  </a:txBody>
                  <a:tcPr marT="45725" marB="45725" marR="91450" marL="91450" anchor="ctr"/>
                </a:tc>
                <a:tc>
                  <a:txBody>
                    <a:bodyPr/>
                    <a:lstStyle/>
                    <a:p>
                      <a:pPr indent="0" lvl="0" marL="0" marR="0" rtl="0" algn="ctr">
                        <a:lnSpc>
                          <a:spcPct val="150000"/>
                        </a:lnSpc>
                        <a:spcBef>
                          <a:spcPts val="0"/>
                        </a:spcBef>
                        <a:spcAft>
                          <a:spcPts val="0"/>
                        </a:spcAft>
                        <a:buClr>
                          <a:srgbClr val="000000"/>
                        </a:buClr>
                        <a:buSzPts val="1200"/>
                        <a:buFont typeface="Arial"/>
                        <a:buNone/>
                      </a:pPr>
                      <a:r>
                        <a:rPr b="0" i="0" lang="en-US" sz="1200" u="none" cap="none" strike="noStrike">
                          <a:solidFill>
                            <a:srgbClr val="000000"/>
                          </a:solidFill>
                          <a:latin typeface="Times New Roman"/>
                          <a:ea typeface="Times New Roman"/>
                          <a:cs typeface="Times New Roman"/>
                          <a:sym typeface="Times New Roman"/>
                        </a:rPr>
                        <a:t>VPC IP ranges </a:t>
                      </a:r>
                      <a:r>
                        <a:rPr lang="en-US" sz="1200" u="sng">
                          <a:solidFill>
                            <a:srgbClr val="000000"/>
                          </a:solidFill>
                          <a:latin typeface="Times New Roman"/>
                          <a:ea typeface="Times New Roman"/>
                          <a:cs typeface="Times New Roman"/>
                          <a:sym typeface="Times New Roman"/>
                        </a:rPr>
                        <a:t>can</a:t>
                      </a:r>
                      <a:r>
                        <a:rPr b="0" i="0" lang="en-US" sz="1200" u="sng" cap="none" strike="noStrike">
                          <a:solidFill>
                            <a:srgbClr val="000000"/>
                          </a:solidFill>
                          <a:latin typeface="Times New Roman"/>
                          <a:ea typeface="Times New Roman"/>
                          <a:cs typeface="Times New Roman"/>
                          <a:sym typeface="Times New Roman"/>
                        </a:rPr>
                        <a:t> not</a:t>
                      </a:r>
                      <a:r>
                        <a:rPr b="0" i="0" lang="en-US" sz="1200" u="none" cap="none" strike="noStrike">
                          <a:solidFill>
                            <a:srgbClr val="000000"/>
                          </a:solidFill>
                          <a:latin typeface="Times New Roman"/>
                          <a:ea typeface="Times New Roman"/>
                          <a:cs typeface="Times New Roman"/>
                          <a:sym typeface="Times New Roman"/>
                        </a:rPr>
                        <a:t> overlap</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ctr">
                        <a:lnSpc>
                          <a:spcPct val="150000"/>
                        </a:lnSpc>
                        <a:spcBef>
                          <a:spcPts val="0"/>
                        </a:spcBef>
                        <a:spcAft>
                          <a:spcPts val="0"/>
                        </a:spcAft>
                        <a:buNone/>
                      </a:pPr>
                      <a:r>
                        <a:rPr b="0" i="0" lang="en-US" sz="1200" u="none" cap="none" strike="noStrike">
                          <a:solidFill>
                            <a:srgbClr val="000000"/>
                          </a:solidFill>
                          <a:latin typeface="Times New Roman"/>
                          <a:ea typeface="Times New Roman"/>
                          <a:cs typeface="Times New Roman"/>
                          <a:sym typeface="Times New Roman"/>
                        </a:rPr>
                        <a:t>VPC IP ranges</a:t>
                      </a:r>
                      <a:r>
                        <a:rPr b="0" i="0" lang="en-US" sz="1200" u="sng" cap="none" strike="noStrike">
                          <a:solidFill>
                            <a:srgbClr val="000000"/>
                          </a:solidFill>
                          <a:latin typeface="Times New Roman"/>
                          <a:ea typeface="Times New Roman"/>
                          <a:cs typeface="Times New Roman"/>
                          <a:sym typeface="Times New Roman"/>
                        </a:rPr>
                        <a:t> can</a:t>
                      </a:r>
                      <a:r>
                        <a:rPr b="0" i="0" lang="en-US" sz="1200" u="none" cap="none" strike="noStrike">
                          <a:solidFill>
                            <a:srgbClr val="000000"/>
                          </a:solidFill>
                          <a:latin typeface="Times New Roman"/>
                          <a:ea typeface="Times New Roman"/>
                          <a:cs typeface="Times New Roman"/>
                          <a:sym typeface="Times New Roman"/>
                        </a:rPr>
                        <a:t> overlap, while subnets do not overlap</a:t>
                      </a:r>
                      <a:endParaRPr/>
                    </a:p>
                  </a:txBody>
                  <a:tcPr marT="45725" marB="45725" marR="91450" marL="91450" anchor="ctr"/>
                </a:tc>
              </a:tr>
              <a:tr h="540225">
                <a:tc>
                  <a:txBody>
                    <a:bodyPr/>
                    <a:lstStyle/>
                    <a:p>
                      <a:pPr indent="0" lvl="0" marL="0" marR="0" rtl="0" algn="ctr">
                        <a:lnSpc>
                          <a:spcPct val="150000"/>
                        </a:lnSpc>
                        <a:spcBef>
                          <a:spcPts val="0"/>
                        </a:spcBef>
                        <a:spcAft>
                          <a:spcPts val="0"/>
                        </a:spcAft>
                        <a:buNone/>
                      </a:pPr>
                      <a:r>
                        <a:rPr b="0" i="0" lang="en-US" sz="1200" u="none" cap="none" strike="noStrike">
                          <a:solidFill>
                            <a:srgbClr val="000000"/>
                          </a:solidFill>
                          <a:latin typeface="Times New Roman"/>
                          <a:ea typeface="Times New Roman"/>
                          <a:cs typeface="Times New Roman"/>
                          <a:sym typeface="Times New Roman"/>
                        </a:rPr>
                        <a:t>Configuration</a:t>
                      </a:r>
                      <a:endParaRPr/>
                    </a:p>
                  </a:txBody>
                  <a:tcPr marT="45725" marB="45725" marR="91450" marL="91450" anchor="ctr"/>
                </a:tc>
                <a:tc>
                  <a:txBody>
                    <a:bodyPr/>
                    <a:lstStyle/>
                    <a:p>
                      <a:pPr indent="0" lvl="0" marL="0" marR="0" rtl="0" algn="ctr">
                        <a:lnSpc>
                          <a:spcPct val="150000"/>
                        </a:lnSpc>
                        <a:spcBef>
                          <a:spcPts val="0"/>
                        </a:spcBef>
                        <a:spcAft>
                          <a:spcPts val="0"/>
                        </a:spcAft>
                        <a:buNone/>
                      </a:pPr>
                      <a:r>
                        <a:rPr b="0" i="0" lang="en-US" sz="1200" u="none" cap="none" strike="noStrike">
                          <a:solidFill>
                            <a:srgbClr val="000000"/>
                          </a:solidFill>
                          <a:latin typeface="Times New Roman"/>
                          <a:ea typeface="Times New Roman"/>
                          <a:cs typeface="Times New Roman"/>
                          <a:sym typeface="Times New Roman"/>
                        </a:rPr>
                        <a:t>Manual configuration management</a:t>
                      </a:r>
                      <a:endParaRPr/>
                    </a:p>
                  </a:txBody>
                  <a:tcPr marT="45725" marB="45725" marR="91450" marL="91450" anchor="ctr"/>
                </a:tc>
                <a:tc>
                  <a:txBody>
                    <a:bodyPr/>
                    <a:lstStyle/>
                    <a:p>
                      <a:pPr indent="0" lvl="0" marL="0" marR="0" rtl="0" algn="ctr">
                        <a:lnSpc>
                          <a:spcPct val="150000"/>
                        </a:lnSpc>
                        <a:spcBef>
                          <a:spcPts val="0"/>
                        </a:spcBef>
                        <a:spcAft>
                          <a:spcPts val="0"/>
                        </a:spcAft>
                        <a:buNone/>
                      </a:pPr>
                      <a:r>
                        <a:rPr b="0" i="0" lang="en-US" sz="1200" u="none" cap="none" strike="noStrike">
                          <a:solidFill>
                            <a:srgbClr val="000000"/>
                          </a:solidFill>
                          <a:latin typeface="Times New Roman"/>
                          <a:ea typeface="Times New Roman"/>
                          <a:cs typeface="Times New Roman"/>
                          <a:sym typeface="Times New Roman"/>
                        </a:rPr>
                        <a:t>Smart learning and scheduling and automated route distribution</a:t>
                      </a:r>
                      <a:endParaRPr/>
                    </a:p>
                  </a:txBody>
                  <a:tcPr marT="45725" marB="45725" marR="91450" marL="91450" anchor="ctr"/>
                </a:tc>
              </a:tr>
            </a:tbl>
          </a:graphicData>
        </a:graphic>
      </p:graphicFrame>
      <p:sp>
        <p:nvSpPr>
          <p:cNvPr id="487" name="Google Shape;487;p19"/>
          <p:cNvSpPr/>
          <p:nvPr/>
        </p:nvSpPr>
        <p:spPr>
          <a:xfrm>
            <a:off x="1541540" y="1069078"/>
            <a:ext cx="9108918"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cap="none" strike="noStrike">
                <a:solidFill>
                  <a:srgbClr val="000000"/>
                </a:solidFill>
                <a:latin typeface="Times New Roman"/>
                <a:ea typeface="Times New Roman"/>
                <a:cs typeface="Times New Roman"/>
                <a:sym typeface="Times New Roman"/>
              </a:rPr>
              <a:t>Large enterprises usually have many branches, which leads to complex networking schemes and complicated network management. How do we solve these problems?</a:t>
            </a:r>
            <a:endParaRPr b="1" sz="2000">
              <a:solidFill>
                <a:schemeClr val="dk1"/>
              </a:solidFill>
              <a:latin typeface="Arial"/>
              <a:ea typeface="Arial"/>
              <a:cs typeface="Arial"/>
              <a:sym typeface="Arial"/>
            </a:endParaRPr>
          </a:p>
        </p:txBody>
      </p:sp>
      <p:pic>
        <p:nvPicPr>
          <p:cNvPr id="488" name="Google Shape;488;p19"/>
          <p:cNvPicPr preferRelativeResize="0"/>
          <p:nvPr/>
        </p:nvPicPr>
        <p:blipFill>
          <a:blip r:embed="rId3">
            <a:alphaModFix/>
          </a:blip>
          <a:stretch>
            <a:fillRect/>
          </a:stretch>
        </p:blipFill>
        <p:spPr>
          <a:xfrm>
            <a:off x="6156050" y="1856151"/>
            <a:ext cx="5294449" cy="1980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2"/>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Objectives</a:t>
            </a:r>
            <a:endParaRPr/>
          </a:p>
        </p:txBody>
      </p:sp>
      <p:sp>
        <p:nvSpPr>
          <p:cNvPr id="64" name="Google Shape;64;p2"/>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After completing this course, you will be able to:</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Understand the common modes of hybrid cloud</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Understand the common use cases of hybrid cloud</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Master the architecture planning of hybrid cloud</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Master the selection of Tencent Cloud private cloud services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Understand how to select a cloud management platform (CMP)</a:t>
            </a:r>
            <a:endParaRPr/>
          </a:p>
          <a:p>
            <a:pPr indent="-328071" lvl="0" marL="480471" rtl="0" algn="l">
              <a:lnSpc>
                <a:spcPct val="150000"/>
              </a:lnSpc>
              <a:spcBef>
                <a:spcPts val="0"/>
              </a:spcBef>
              <a:spcAft>
                <a:spcPts val="0"/>
              </a:spcAft>
              <a:buClr>
                <a:schemeClr val="accent1"/>
              </a:buClr>
              <a:buSzPts val="2400"/>
              <a:buFont typeface="Noto Sans Symbols"/>
              <a:buNone/>
            </a:pPr>
            <a:r>
              <a:t/>
            </a:r>
            <a:endParaRPr/>
          </a:p>
          <a:p>
            <a:pPr indent="-328071" lvl="0" marL="480471" rtl="0" algn="l">
              <a:lnSpc>
                <a:spcPct val="150000"/>
              </a:lnSpc>
              <a:spcBef>
                <a:spcPts val="0"/>
              </a:spcBef>
              <a:spcAft>
                <a:spcPts val="0"/>
              </a:spcAft>
              <a:buClr>
                <a:schemeClr val="accent1"/>
              </a:buClr>
              <a:buSzPts val="2400"/>
              <a:buFont typeface="Noto Sans Symbols"/>
              <a:buNone/>
            </a:pPr>
            <a:r>
              <a:t/>
            </a:r>
            <a:endParaRPr/>
          </a:p>
          <a:p>
            <a:pPr indent="-328071" lvl="0" marL="480471" rtl="0" algn="l">
              <a:lnSpc>
                <a:spcPct val="150000"/>
              </a:lnSpc>
              <a:spcBef>
                <a:spcPts val="0"/>
              </a:spcBef>
              <a:spcAft>
                <a:spcPts val="0"/>
              </a:spcAft>
              <a:buClr>
                <a:schemeClr val="accent1"/>
              </a:buClr>
              <a:buSzPts val="2400"/>
              <a:buFont typeface="Noto Sans Symbols"/>
              <a:buNone/>
            </a:pPr>
            <a:r>
              <a:t/>
            </a:r>
            <a:endParaRPr/>
          </a:p>
        </p:txBody>
      </p:sp>
      <p:sp>
        <p:nvSpPr>
          <p:cNvPr id="65" name="Google Shape;65;p2"/>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92" name="Shape 492"/>
        <p:cNvGrpSpPr/>
        <p:nvPr/>
      </p:nvGrpSpPr>
      <p:grpSpPr>
        <a:xfrm>
          <a:off x="0" y="0"/>
          <a:ext cx="0" cy="0"/>
          <a:chOff x="0" y="0"/>
          <a:chExt cx="0" cy="0"/>
        </a:xfrm>
      </p:grpSpPr>
      <p:sp>
        <p:nvSpPr>
          <p:cNvPr id="493" name="Google Shape;493;p20"/>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版权归© 2020 Tencent, Inc.或其附属公司所有 保留所有权利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21"/>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2.2.3 Interconnection within multi-cloud network</a:t>
            </a:r>
            <a:endParaRPr/>
          </a:p>
        </p:txBody>
      </p:sp>
      <p:sp>
        <p:nvSpPr>
          <p:cNvPr id="499" name="Google Shape;499;p21"/>
          <p:cNvSpPr txBox="1"/>
          <p:nvPr>
            <p:ph idx="1" type="body"/>
          </p:nvPr>
        </p:nvSpPr>
        <p:spPr>
          <a:xfrm>
            <a:off x="1019437" y="2295474"/>
            <a:ext cx="4392488" cy="3905833"/>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SD-WAN</a:t>
            </a:r>
            <a:endParaRPr/>
          </a:p>
          <a:p>
            <a:pPr indent="-355591" lvl="1" marL="836063"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Software-defined wide area network (SD-WAN) combines multiple WAN linkages into one logical linkage, so as to interconnect network resources and schedule them in a unified manner.</a:t>
            </a:r>
            <a:endParaRPr sz="1800"/>
          </a:p>
          <a:p>
            <a:pPr indent="-355591" lvl="1" marL="836063"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Network performance can be improved by setting traffic throttling and linkage optimization with no need to make changes to the original network architecture.</a:t>
            </a:r>
            <a:endParaRPr sz="1800"/>
          </a:p>
        </p:txBody>
      </p:sp>
      <p:sp>
        <p:nvSpPr>
          <p:cNvPr id="500" name="Google Shape;500;p21"/>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pic>
        <p:nvPicPr>
          <p:cNvPr id="501" name="Google Shape;501;p21"/>
          <p:cNvPicPr preferRelativeResize="0"/>
          <p:nvPr/>
        </p:nvPicPr>
        <p:blipFill rotWithShape="1">
          <a:blip r:embed="rId3">
            <a:alphaModFix/>
          </a:blip>
          <a:srcRect b="0" l="0" r="0" t="0"/>
          <a:stretch/>
        </p:blipFill>
        <p:spPr>
          <a:xfrm>
            <a:off x="5887289" y="3062287"/>
            <a:ext cx="4772025" cy="2857500"/>
          </a:xfrm>
          <a:prstGeom prst="rect">
            <a:avLst/>
          </a:prstGeom>
          <a:noFill/>
          <a:ln>
            <a:noFill/>
          </a:ln>
        </p:spPr>
      </p:pic>
      <p:sp>
        <p:nvSpPr>
          <p:cNvPr id="502" name="Google Shape;502;p21"/>
          <p:cNvSpPr/>
          <p:nvPr/>
        </p:nvSpPr>
        <p:spPr>
          <a:xfrm>
            <a:off x="1194298" y="1136946"/>
            <a:ext cx="9108918"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cap="none" strike="noStrike">
                <a:solidFill>
                  <a:srgbClr val="000000"/>
                </a:solidFill>
                <a:latin typeface="Times New Roman"/>
                <a:ea typeface="Times New Roman"/>
                <a:cs typeface="Times New Roman"/>
                <a:sym typeface="Times New Roman"/>
              </a:rPr>
              <a:t>Use of multiple public cloud environments causes complex networks, VPN latency, inability to guarantee the stability, and high leased line costs. How do we design a more effective hybrid cloud network architecture?</a:t>
            </a:r>
            <a:endParaRPr b="1" sz="20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22"/>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2.3 Storage design of hybrid cloud</a:t>
            </a:r>
            <a:endParaRPr/>
          </a:p>
        </p:txBody>
      </p:sp>
      <p:grpSp>
        <p:nvGrpSpPr>
          <p:cNvPr id="508" name="Google Shape;508;p22"/>
          <p:cNvGrpSpPr/>
          <p:nvPr/>
        </p:nvGrpSpPr>
        <p:grpSpPr>
          <a:xfrm>
            <a:off x="3431704" y="1700808"/>
            <a:ext cx="5328592" cy="2983868"/>
            <a:chOff x="3431704" y="1340768"/>
            <a:chExt cx="5328592" cy="2426993"/>
          </a:xfrm>
        </p:grpSpPr>
        <p:sp>
          <p:nvSpPr>
            <p:cNvPr id="509" name="Google Shape;509;p22"/>
            <p:cNvSpPr/>
            <p:nvPr/>
          </p:nvSpPr>
          <p:spPr>
            <a:xfrm>
              <a:off x="3431704" y="1340768"/>
              <a:ext cx="5328592" cy="735984"/>
            </a:xfrm>
            <a:custGeom>
              <a:rect b="b" l="l" r="r" t="t"/>
              <a:pathLst>
                <a:path extrusionOk="0" h="666337" w="5198664">
                  <a:moveTo>
                    <a:pt x="0" y="66634"/>
                  </a:moveTo>
                  <a:cubicBezTo>
                    <a:pt x="0" y="29833"/>
                    <a:pt x="29833" y="0"/>
                    <a:pt x="66634" y="0"/>
                  </a:cubicBezTo>
                  <a:lnTo>
                    <a:pt x="5132030" y="0"/>
                  </a:lnTo>
                  <a:cubicBezTo>
                    <a:pt x="5168831" y="0"/>
                    <a:pt x="5198664" y="29833"/>
                    <a:pt x="5198664" y="66634"/>
                  </a:cubicBezTo>
                  <a:lnTo>
                    <a:pt x="5198664" y="599703"/>
                  </a:lnTo>
                  <a:cubicBezTo>
                    <a:pt x="5198664" y="636504"/>
                    <a:pt x="5168831" y="666337"/>
                    <a:pt x="5132030" y="666337"/>
                  </a:cubicBezTo>
                  <a:lnTo>
                    <a:pt x="66634" y="666337"/>
                  </a:lnTo>
                  <a:cubicBezTo>
                    <a:pt x="29833" y="666337"/>
                    <a:pt x="0" y="636504"/>
                    <a:pt x="0" y="599703"/>
                  </a:cubicBezTo>
                  <a:lnTo>
                    <a:pt x="0" y="66634"/>
                  </a:lnTo>
                  <a:close/>
                </a:path>
              </a:pathLst>
            </a:custGeom>
            <a:solidFill>
              <a:srgbClr val="00B0F0"/>
            </a:solidFill>
            <a:ln>
              <a:noFill/>
            </a:ln>
          </p:spPr>
          <p:txBody>
            <a:bodyPr anchorCtr="0" anchor="ctr" bIns="55075" lIns="72850" spcFirstLastPara="1" rIns="72850" wrap="square" tIns="55075">
              <a:noAutofit/>
            </a:bodyPr>
            <a:lstStyle/>
            <a:p>
              <a:pPr indent="0" lvl="0" marL="0" marR="0" rtl="0" algn="ctr">
                <a:lnSpc>
                  <a:spcPct val="90000"/>
                </a:lnSpc>
                <a:spcBef>
                  <a:spcPts val="0"/>
                </a:spcBef>
                <a:spcAft>
                  <a:spcPts val="0"/>
                </a:spcAft>
                <a:buNone/>
              </a:pPr>
              <a:r>
                <a:rPr b="0" i="0" lang="en-US" sz="2400" cap="none" strike="noStrike">
                  <a:solidFill>
                    <a:srgbClr val="FFFFFF"/>
                  </a:solidFill>
                  <a:latin typeface="Times New Roman"/>
                  <a:ea typeface="Times New Roman"/>
                  <a:cs typeface="Times New Roman"/>
                  <a:sym typeface="Times New Roman"/>
                </a:rPr>
                <a:t>2.3.1 Storage design of hybrid cloud</a:t>
              </a:r>
              <a:endParaRPr/>
            </a:p>
          </p:txBody>
        </p:sp>
        <p:sp>
          <p:nvSpPr>
            <p:cNvPr id="510" name="Google Shape;510;p22"/>
            <p:cNvSpPr/>
            <p:nvPr/>
          </p:nvSpPr>
          <p:spPr>
            <a:xfrm>
              <a:off x="3431704" y="2208177"/>
              <a:ext cx="959513" cy="735984"/>
            </a:xfrm>
            <a:prstGeom prst="roundRect">
              <a:avLst>
                <a:gd fmla="val 16670" name="adj"/>
              </a:avLst>
            </a:pr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 </a:t>
              </a:r>
              <a:endParaRPr sz="2000">
                <a:solidFill>
                  <a:srgbClr val="FFFFFF"/>
                </a:solidFill>
                <a:latin typeface="Arial"/>
                <a:ea typeface="Arial"/>
                <a:cs typeface="Arial"/>
                <a:sym typeface="Arial"/>
              </a:endParaRPr>
            </a:p>
          </p:txBody>
        </p:sp>
        <p:sp>
          <p:nvSpPr>
            <p:cNvPr id="511" name="Google Shape;511;p22"/>
            <p:cNvSpPr/>
            <p:nvPr/>
          </p:nvSpPr>
          <p:spPr>
            <a:xfrm>
              <a:off x="4429476" y="2208177"/>
              <a:ext cx="4330820" cy="735984"/>
            </a:xfrm>
            <a:custGeom>
              <a:rect b="b" l="l" r="r" t="t"/>
              <a:pathLst>
                <a:path extrusionOk="0" h="666337" w="4492346">
                  <a:moveTo>
                    <a:pt x="0" y="111078"/>
                  </a:moveTo>
                  <a:cubicBezTo>
                    <a:pt x="0" y="49731"/>
                    <a:pt x="49731" y="0"/>
                    <a:pt x="111078" y="0"/>
                  </a:cubicBezTo>
                  <a:lnTo>
                    <a:pt x="4381268" y="0"/>
                  </a:lnTo>
                  <a:cubicBezTo>
                    <a:pt x="4442615" y="0"/>
                    <a:pt x="4492346" y="49731"/>
                    <a:pt x="4492346" y="111078"/>
                  </a:cubicBezTo>
                  <a:lnTo>
                    <a:pt x="4492346" y="555259"/>
                  </a:lnTo>
                  <a:cubicBezTo>
                    <a:pt x="4492346" y="616606"/>
                    <a:pt x="4442615" y="666337"/>
                    <a:pt x="4381268" y="666337"/>
                  </a:cubicBezTo>
                  <a:lnTo>
                    <a:pt x="111078" y="666337"/>
                  </a:lnTo>
                  <a:cubicBezTo>
                    <a:pt x="49731" y="666337"/>
                    <a:pt x="0" y="616606"/>
                    <a:pt x="0" y="555259"/>
                  </a:cubicBezTo>
                  <a:lnTo>
                    <a:pt x="0" y="111078"/>
                  </a:lnTo>
                  <a:close/>
                </a:path>
              </a:pathLst>
            </a:cu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2.3.2 CSG</a:t>
              </a:r>
              <a:endParaRPr/>
            </a:p>
          </p:txBody>
        </p:sp>
        <p:sp>
          <p:nvSpPr>
            <p:cNvPr id="512" name="Google Shape;512;p22"/>
            <p:cNvSpPr/>
            <p:nvPr/>
          </p:nvSpPr>
          <p:spPr>
            <a:xfrm>
              <a:off x="3431704" y="3031777"/>
              <a:ext cx="959513" cy="735984"/>
            </a:xfrm>
            <a:prstGeom prst="roundRect">
              <a:avLst>
                <a:gd fmla="val 16670" name="adj"/>
              </a:avLst>
            </a:pr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 </a:t>
              </a:r>
              <a:endParaRPr sz="2000">
                <a:solidFill>
                  <a:srgbClr val="FFFFFF"/>
                </a:solidFill>
                <a:latin typeface="Arial"/>
                <a:ea typeface="Arial"/>
                <a:cs typeface="Arial"/>
                <a:sym typeface="Arial"/>
              </a:endParaRPr>
            </a:p>
          </p:txBody>
        </p:sp>
        <p:sp>
          <p:nvSpPr>
            <p:cNvPr id="513" name="Google Shape;513;p22"/>
            <p:cNvSpPr/>
            <p:nvPr/>
          </p:nvSpPr>
          <p:spPr>
            <a:xfrm>
              <a:off x="4429476" y="3031777"/>
              <a:ext cx="4330820" cy="735984"/>
            </a:xfrm>
            <a:custGeom>
              <a:rect b="b" l="l" r="r" t="t"/>
              <a:pathLst>
                <a:path extrusionOk="0" h="666337" w="4492346">
                  <a:moveTo>
                    <a:pt x="0" y="111078"/>
                  </a:moveTo>
                  <a:cubicBezTo>
                    <a:pt x="0" y="49731"/>
                    <a:pt x="49731" y="0"/>
                    <a:pt x="111078" y="0"/>
                  </a:cubicBezTo>
                  <a:lnTo>
                    <a:pt x="4381268" y="0"/>
                  </a:lnTo>
                  <a:cubicBezTo>
                    <a:pt x="4442615" y="0"/>
                    <a:pt x="4492346" y="49731"/>
                    <a:pt x="4492346" y="111078"/>
                  </a:cubicBezTo>
                  <a:lnTo>
                    <a:pt x="4492346" y="555259"/>
                  </a:lnTo>
                  <a:cubicBezTo>
                    <a:pt x="4492346" y="616606"/>
                    <a:pt x="4442615" y="666337"/>
                    <a:pt x="4381268" y="666337"/>
                  </a:cubicBezTo>
                  <a:lnTo>
                    <a:pt x="111078" y="666337"/>
                  </a:lnTo>
                  <a:cubicBezTo>
                    <a:pt x="49731" y="666337"/>
                    <a:pt x="0" y="616606"/>
                    <a:pt x="0" y="555259"/>
                  </a:cubicBezTo>
                  <a:lnTo>
                    <a:pt x="0" y="111078"/>
                  </a:lnTo>
                  <a:close/>
                </a:path>
              </a:pathLst>
            </a:cu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2.3.3 Database sync</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23"/>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2.3.1 Storage design of hybrid cloud</a:t>
            </a:r>
            <a:endParaRPr/>
          </a:p>
        </p:txBody>
      </p:sp>
      <p:sp>
        <p:nvSpPr>
          <p:cNvPr id="519" name="Google Shape;519;p23"/>
          <p:cNvSpPr txBox="1"/>
          <p:nvPr>
            <p:ph idx="1" type="body"/>
          </p:nvPr>
        </p:nvSpPr>
        <p:spPr>
          <a:xfrm>
            <a:off x="838201" y="1268760"/>
            <a:ext cx="10658399" cy="720080"/>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What should we pay attention to when designing a storage architecture for enterprises that use hybrid cloud?</a:t>
            </a:r>
            <a:endParaRPr/>
          </a:p>
        </p:txBody>
      </p:sp>
      <p:sp>
        <p:nvSpPr>
          <p:cNvPr id="520" name="Google Shape;520;p23"/>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sp>
        <p:nvSpPr>
          <p:cNvPr id="521" name="Google Shape;521;p23"/>
          <p:cNvSpPr/>
          <p:nvPr/>
        </p:nvSpPr>
        <p:spPr>
          <a:xfrm>
            <a:off x="987871" y="2382922"/>
            <a:ext cx="2335821" cy="684076"/>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cap="none" strike="noStrike">
                <a:solidFill>
                  <a:srgbClr val="FFFFFF"/>
                </a:solidFill>
                <a:latin typeface="Times New Roman"/>
                <a:ea typeface="Times New Roman"/>
                <a:cs typeface="Times New Roman"/>
                <a:sym typeface="Times New Roman"/>
              </a:rPr>
              <a:t>Different storage features</a:t>
            </a:r>
            <a:endParaRPr/>
          </a:p>
        </p:txBody>
      </p:sp>
      <p:sp>
        <p:nvSpPr>
          <p:cNvPr id="522" name="Google Shape;522;p23"/>
          <p:cNvSpPr/>
          <p:nvPr/>
        </p:nvSpPr>
        <p:spPr>
          <a:xfrm>
            <a:off x="3718363" y="2382922"/>
            <a:ext cx="2335821" cy="684076"/>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cap="none" strike="noStrike">
                <a:solidFill>
                  <a:srgbClr val="FFFFFF"/>
                </a:solidFill>
                <a:latin typeface="Times New Roman"/>
                <a:ea typeface="Times New Roman"/>
                <a:cs typeface="Times New Roman"/>
                <a:sym typeface="Times New Roman"/>
              </a:rPr>
              <a:t>Different storage protocols</a:t>
            </a:r>
            <a:endParaRPr/>
          </a:p>
        </p:txBody>
      </p:sp>
      <p:sp>
        <p:nvSpPr>
          <p:cNvPr id="523" name="Google Shape;523;p23"/>
          <p:cNvSpPr/>
          <p:nvPr/>
        </p:nvSpPr>
        <p:spPr>
          <a:xfrm>
            <a:off x="6448855" y="2382870"/>
            <a:ext cx="2335821" cy="684076"/>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cap="none" strike="noStrike">
                <a:solidFill>
                  <a:srgbClr val="FFFFFF"/>
                </a:solidFill>
                <a:latin typeface="Times New Roman"/>
                <a:ea typeface="Times New Roman"/>
                <a:cs typeface="Times New Roman"/>
                <a:sym typeface="Times New Roman"/>
              </a:rPr>
              <a:t>Different storage costs</a:t>
            </a:r>
            <a:endParaRPr/>
          </a:p>
        </p:txBody>
      </p:sp>
      <p:sp>
        <p:nvSpPr>
          <p:cNvPr id="524" name="Google Shape;524;p23"/>
          <p:cNvSpPr txBox="1"/>
          <p:nvPr/>
        </p:nvSpPr>
        <p:spPr>
          <a:xfrm>
            <a:off x="155340" y="3289911"/>
            <a:ext cx="3224614" cy="2262561"/>
          </a:xfrm>
          <a:prstGeom prst="rect">
            <a:avLst/>
          </a:prstGeom>
          <a:noFill/>
          <a:ln>
            <a:noFill/>
          </a:ln>
        </p:spPr>
        <p:txBody>
          <a:bodyPr anchorCtr="0" anchor="t" bIns="45700" lIns="91425" spcFirstLastPara="1" rIns="91425" wrap="square" tIns="45700">
            <a:noAutofit/>
          </a:bodyPr>
          <a:lstStyle/>
          <a:p>
            <a:pPr indent="-355591" lvl="1" marL="836063" marR="0" rtl="0" algn="l">
              <a:lnSpc>
                <a:spcPct val="100000"/>
              </a:lnSpc>
              <a:spcBef>
                <a:spcPts val="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Public cloud storage is elastically scalable, while private cloud storage is more controllable for enterprises. How do we arrange storage for different data types?</a:t>
            </a:r>
            <a:endParaRPr/>
          </a:p>
        </p:txBody>
      </p:sp>
      <p:sp>
        <p:nvSpPr>
          <p:cNvPr id="525" name="Google Shape;525;p23"/>
          <p:cNvSpPr txBox="1"/>
          <p:nvPr/>
        </p:nvSpPr>
        <p:spPr>
          <a:xfrm>
            <a:off x="2990861" y="3326679"/>
            <a:ext cx="3224613" cy="2262561"/>
          </a:xfrm>
          <a:prstGeom prst="rect">
            <a:avLst/>
          </a:prstGeom>
          <a:noFill/>
          <a:ln>
            <a:noFill/>
          </a:ln>
        </p:spPr>
        <p:txBody>
          <a:bodyPr anchorCtr="0" anchor="t" bIns="45700" lIns="91425" spcFirstLastPara="1" rIns="91425" wrap="square" tIns="45700">
            <a:noAutofit/>
          </a:bodyPr>
          <a:lstStyle/>
          <a:p>
            <a:pPr indent="-355591" lvl="1" marL="836063" marR="0" rtl="0" algn="l">
              <a:lnSpc>
                <a:spcPct val="100000"/>
              </a:lnSpc>
              <a:spcBef>
                <a:spcPts val="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Local storage devices may use different storage protocols and standards. How do we implement data communication between them and public clouds?</a:t>
            </a:r>
            <a:endParaRPr/>
          </a:p>
        </p:txBody>
      </p:sp>
      <p:sp>
        <p:nvSpPr>
          <p:cNvPr id="526" name="Google Shape;526;p23"/>
          <p:cNvSpPr txBox="1"/>
          <p:nvPr/>
        </p:nvSpPr>
        <p:spPr>
          <a:xfrm>
            <a:off x="5822164" y="3289911"/>
            <a:ext cx="2962512" cy="2262561"/>
          </a:xfrm>
          <a:prstGeom prst="rect">
            <a:avLst/>
          </a:prstGeom>
          <a:noFill/>
          <a:ln>
            <a:noFill/>
          </a:ln>
        </p:spPr>
        <p:txBody>
          <a:bodyPr anchorCtr="0" anchor="t" bIns="45700" lIns="91425" spcFirstLastPara="1" rIns="91425" wrap="square" tIns="45700">
            <a:noAutofit/>
          </a:bodyPr>
          <a:lstStyle/>
          <a:p>
            <a:pPr indent="-355591" lvl="1" marL="836063" marR="0" rtl="0" algn="l">
              <a:lnSpc>
                <a:spcPct val="100000"/>
              </a:lnSpc>
              <a:spcBef>
                <a:spcPts val="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No matter whether a public or private cloud is used, the storage costs vary by performance. How do we maximize the cost effectiveness?</a:t>
            </a:r>
            <a:endParaRPr/>
          </a:p>
        </p:txBody>
      </p:sp>
      <p:sp>
        <p:nvSpPr>
          <p:cNvPr id="527" name="Google Shape;527;p23"/>
          <p:cNvSpPr/>
          <p:nvPr/>
        </p:nvSpPr>
        <p:spPr>
          <a:xfrm>
            <a:off x="9160779" y="2397513"/>
            <a:ext cx="2335821" cy="684076"/>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cap="none" strike="noStrike">
                <a:solidFill>
                  <a:srgbClr val="FFFFFF"/>
                </a:solidFill>
                <a:latin typeface="Times New Roman"/>
                <a:ea typeface="Times New Roman"/>
                <a:cs typeface="Times New Roman"/>
                <a:sym typeface="Times New Roman"/>
              </a:rPr>
              <a:t>Real-Time disaster recovery</a:t>
            </a:r>
            <a:endParaRPr/>
          </a:p>
        </p:txBody>
      </p:sp>
      <p:sp>
        <p:nvSpPr>
          <p:cNvPr id="528" name="Google Shape;528;p23"/>
          <p:cNvSpPr txBox="1"/>
          <p:nvPr/>
        </p:nvSpPr>
        <p:spPr>
          <a:xfrm>
            <a:off x="8486142" y="3308295"/>
            <a:ext cx="3010458" cy="2262561"/>
          </a:xfrm>
          <a:prstGeom prst="rect">
            <a:avLst/>
          </a:prstGeom>
          <a:noFill/>
          <a:ln>
            <a:noFill/>
          </a:ln>
        </p:spPr>
        <p:txBody>
          <a:bodyPr anchorCtr="0" anchor="t" bIns="45700" lIns="91425" spcFirstLastPara="1" rIns="91425" wrap="square" tIns="45700">
            <a:noAutofit/>
          </a:bodyPr>
          <a:lstStyle/>
          <a:p>
            <a:pPr indent="-355591" lvl="1" marL="836063" marR="0" rtl="0" algn="l">
              <a:lnSpc>
                <a:spcPct val="100000"/>
              </a:lnSpc>
              <a:spcBef>
                <a:spcPts val="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A common scenario of hybrid cloud is to use the public cloud as a disaster recovery environment. How do we implement real-time sync?</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24"/>
          <p:cNvSpPr txBox="1"/>
          <p:nvPr>
            <p:ph type="title"/>
          </p:nvPr>
        </p:nvSpPr>
        <p:spPr>
          <a:xfrm>
            <a:off x="907827" y="17528"/>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2.3.1 Storage design of hybrid cloud (continued)</a:t>
            </a:r>
            <a:endParaRPr/>
          </a:p>
        </p:txBody>
      </p:sp>
      <p:sp>
        <p:nvSpPr>
          <p:cNvPr id="534" name="Google Shape;534;p24"/>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grpSp>
        <p:nvGrpSpPr>
          <p:cNvPr id="535" name="Google Shape;535;p24"/>
          <p:cNvGrpSpPr/>
          <p:nvPr/>
        </p:nvGrpSpPr>
        <p:grpSpPr>
          <a:xfrm>
            <a:off x="2387518" y="3294269"/>
            <a:ext cx="1756846" cy="587808"/>
            <a:chOff x="7572164" y="1395866"/>
            <a:chExt cx="3492388" cy="596306"/>
          </a:xfrm>
        </p:grpSpPr>
        <p:sp>
          <p:nvSpPr>
            <p:cNvPr id="536" name="Google Shape;536;p24"/>
            <p:cNvSpPr/>
            <p:nvPr/>
          </p:nvSpPr>
          <p:spPr>
            <a:xfrm>
              <a:off x="7572164" y="1395866"/>
              <a:ext cx="3492388" cy="592974"/>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Performance</a:t>
              </a:r>
              <a:endParaRPr/>
            </a:p>
          </p:txBody>
        </p:sp>
        <p:sp>
          <p:nvSpPr>
            <p:cNvPr id="537" name="Google Shape;537;p24"/>
            <p:cNvSpPr/>
            <p:nvPr/>
          </p:nvSpPr>
          <p:spPr>
            <a:xfrm>
              <a:off x="10516368" y="1399198"/>
              <a:ext cx="548184" cy="592974"/>
            </a:xfrm>
            <a:prstGeom prst="triangle">
              <a:avLst>
                <a:gd fmla="val 100000"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538" name="Google Shape;538;p24"/>
          <p:cNvGrpSpPr/>
          <p:nvPr/>
        </p:nvGrpSpPr>
        <p:grpSpPr>
          <a:xfrm>
            <a:off x="4327149" y="3297555"/>
            <a:ext cx="1908213" cy="584522"/>
            <a:chOff x="7373878" y="1395866"/>
            <a:chExt cx="3690674" cy="596306"/>
          </a:xfrm>
        </p:grpSpPr>
        <p:sp>
          <p:nvSpPr>
            <p:cNvPr id="539" name="Google Shape;539;p24"/>
            <p:cNvSpPr/>
            <p:nvPr/>
          </p:nvSpPr>
          <p:spPr>
            <a:xfrm>
              <a:off x="7373878" y="1395866"/>
              <a:ext cx="3690674" cy="592974"/>
            </a:xfrm>
            <a:prstGeom prst="rect">
              <a:avLst/>
            </a:prstGeom>
            <a:solidFill>
              <a:srgbClr val="92D050"/>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Security</a:t>
              </a:r>
              <a:endParaRPr/>
            </a:p>
          </p:txBody>
        </p:sp>
        <p:sp>
          <p:nvSpPr>
            <p:cNvPr id="540" name="Google Shape;540;p24"/>
            <p:cNvSpPr/>
            <p:nvPr/>
          </p:nvSpPr>
          <p:spPr>
            <a:xfrm>
              <a:off x="10516368" y="1399198"/>
              <a:ext cx="548184" cy="592974"/>
            </a:xfrm>
            <a:prstGeom prst="triangle">
              <a:avLst>
                <a:gd fmla="val 100000"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541" name="Google Shape;541;p24"/>
          <p:cNvGrpSpPr/>
          <p:nvPr/>
        </p:nvGrpSpPr>
        <p:grpSpPr>
          <a:xfrm>
            <a:off x="6404331" y="3319130"/>
            <a:ext cx="1818984" cy="576063"/>
            <a:chOff x="7373878" y="1395866"/>
            <a:chExt cx="3690674" cy="596306"/>
          </a:xfrm>
        </p:grpSpPr>
        <p:sp>
          <p:nvSpPr>
            <p:cNvPr id="542" name="Google Shape;542;p24"/>
            <p:cNvSpPr/>
            <p:nvPr/>
          </p:nvSpPr>
          <p:spPr>
            <a:xfrm>
              <a:off x="7373878" y="1395866"/>
              <a:ext cx="3690674" cy="592974"/>
            </a:xfrm>
            <a:prstGeom prst="rect">
              <a:avLst/>
            </a:prstGeom>
            <a:solidFill>
              <a:srgbClr val="9FC7C5"/>
            </a:solidFill>
            <a:ln cap="flat" cmpd="sng" w="25400">
              <a:solidFill>
                <a:srgbClr val="A1C8C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Costs</a:t>
              </a:r>
              <a:endParaRPr/>
            </a:p>
          </p:txBody>
        </p:sp>
        <p:sp>
          <p:nvSpPr>
            <p:cNvPr id="543" name="Google Shape;543;p24"/>
            <p:cNvSpPr/>
            <p:nvPr/>
          </p:nvSpPr>
          <p:spPr>
            <a:xfrm>
              <a:off x="10516368" y="1399198"/>
              <a:ext cx="548184" cy="592974"/>
            </a:xfrm>
            <a:prstGeom prst="triangle">
              <a:avLst>
                <a:gd fmla="val 100000"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544" name="Google Shape;544;p24"/>
          <p:cNvGrpSpPr/>
          <p:nvPr/>
        </p:nvGrpSpPr>
        <p:grpSpPr>
          <a:xfrm>
            <a:off x="8395395" y="3328849"/>
            <a:ext cx="1818984" cy="576063"/>
            <a:chOff x="7373878" y="1395866"/>
            <a:chExt cx="3690674" cy="596306"/>
          </a:xfrm>
        </p:grpSpPr>
        <p:sp>
          <p:nvSpPr>
            <p:cNvPr id="545" name="Google Shape;545;p24"/>
            <p:cNvSpPr/>
            <p:nvPr/>
          </p:nvSpPr>
          <p:spPr>
            <a:xfrm>
              <a:off x="7373878" y="1395866"/>
              <a:ext cx="3690674" cy="592974"/>
            </a:xfrm>
            <a:prstGeom prst="rect">
              <a:avLst/>
            </a:prstGeom>
            <a:solidFill>
              <a:srgbClr val="BFBFBF"/>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Scalability</a:t>
              </a:r>
              <a:endParaRPr/>
            </a:p>
          </p:txBody>
        </p:sp>
        <p:sp>
          <p:nvSpPr>
            <p:cNvPr id="546" name="Google Shape;546;p24"/>
            <p:cNvSpPr/>
            <p:nvPr/>
          </p:nvSpPr>
          <p:spPr>
            <a:xfrm>
              <a:off x="10516368" y="1399198"/>
              <a:ext cx="548184" cy="592974"/>
            </a:xfrm>
            <a:prstGeom prst="triangle">
              <a:avLst>
                <a:gd fmla="val 100000"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547" name="Google Shape;547;p24"/>
          <p:cNvPicPr preferRelativeResize="0"/>
          <p:nvPr/>
        </p:nvPicPr>
        <p:blipFill rotWithShape="1">
          <a:blip r:embed="rId3">
            <a:alphaModFix/>
          </a:blip>
          <a:srcRect b="0" l="0" r="0" t="0"/>
          <a:stretch/>
        </p:blipFill>
        <p:spPr>
          <a:xfrm>
            <a:off x="4567521" y="5176819"/>
            <a:ext cx="1384410" cy="1027142"/>
          </a:xfrm>
          <a:prstGeom prst="rect">
            <a:avLst/>
          </a:prstGeom>
          <a:noFill/>
          <a:ln>
            <a:noFill/>
          </a:ln>
        </p:spPr>
      </p:pic>
      <p:pic>
        <p:nvPicPr>
          <p:cNvPr id="548" name="Google Shape;548;p24"/>
          <p:cNvPicPr preferRelativeResize="0"/>
          <p:nvPr/>
        </p:nvPicPr>
        <p:blipFill rotWithShape="1">
          <a:blip r:embed="rId4">
            <a:alphaModFix/>
          </a:blip>
          <a:srcRect b="0" l="0" r="0" t="0"/>
          <a:stretch/>
        </p:blipFill>
        <p:spPr>
          <a:xfrm>
            <a:off x="5345210" y="697933"/>
            <a:ext cx="1473634" cy="1473634"/>
          </a:xfrm>
          <a:prstGeom prst="rect">
            <a:avLst/>
          </a:prstGeom>
          <a:noFill/>
          <a:ln>
            <a:noFill/>
          </a:ln>
        </p:spPr>
      </p:pic>
      <p:pic>
        <p:nvPicPr>
          <p:cNvPr id="549" name="Google Shape;549;p24"/>
          <p:cNvPicPr preferRelativeResize="0"/>
          <p:nvPr/>
        </p:nvPicPr>
        <p:blipFill rotWithShape="1">
          <a:blip r:embed="rId5">
            <a:alphaModFix/>
          </a:blip>
          <a:srcRect b="0" l="0" r="0" t="0"/>
          <a:stretch/>
        </p:blipFill>
        <p:spPr>
          <a:xfrm>
            <a:off x="6959895" y="5113669"/>
            <a:ext cx="1263420" cy="1263420"/>
          </a:xfrm>
          <a:prstGeom prst="rect">
            <a:avLst/>
          </a:prstGeom>
          <a:noFill/>
          <a:ln>
            <a:noFill/>
          </a:ln>
        </p:spPr>
      </p:pic>
      <p:grpSp>
        <p:nvGrpSpPr>
          <p:cNvPr id="550" name="Google Shape;550;p24"/>
          <p:cNvGrpSpPr/>
          <p:nvPr/>
        </p:nvGrpSpPr>
        <p:grpSpPr>
          <a:xfrm>
            <a:off x="3888567" y="1647696"/>
            <a:ext cx="1176019" cy="1335043"/>
            <a:chOff x="4445915" y="1746734"/>
            <a:chExt cx="1176019" cy="1335043"/>
          </a:xfrm>
        </p:grpSpPr>
        <p:sp>
          <p:nvSpPr>
            <p:cNvPr id="551" name="Google Shape;551;p24"/>
            <p:cNvSpPr/>
            <p:nvPr/>
          </p:nvSpPr>
          <p:spPr>
            <a:xfrm>
              <a:off x="4498088" y="2174046"/>
              <a:ext cx="772818" cy="907731"/>
            </a:xfrm>
            <a:custGeom>
              <a:rect b="b" l="l" r="r" t="t"/>
              <a:pathLst>
                <a:path extrusionOk="0" h="596278" w="522395">
                  <a:moveTo>
                    <a:pt x="74871" y="508071"/>
                  </a:moveTo>
                  <a:cubicBezTo>
                    <a:pt x="84342" y="508071"/>
                    <a:pt x="92019" y="515669"/>
                    <a:pt x="92019" y="525042"/>
                  </a:cubicBezTo>
                  <a:cubicBezTo>
                    <a:pt x="92019" y="534415"/>
                    <a:pt x="84342" y="542013"/>
                    <a:pt x="74871" y="542013"/>
                  </a:cubicBezTo>
                  <a:cubicBezTo>
                    <a:pt x="65400" y="542013"/>
                    <a:pt x="57723" y="534415"/>
                    <a:pt x="57723" y="525042"/>
                  </a:cubicBezTo>
                  <a:cubicBezTo>
                    <a:pt x="57723" y="515669"/>
                    <a:pt x="65400" y="508071"/>
                    <a:pt x="74871" y="508071"/>
                  </a:cubicBezTo>
                  <a:close/>
                  <a:moveTo>
                    <a:pt x="47552" y="477565"/>
                  </a:moveTo>
                  <a:cubicBezTo>
                    <a:pt x="34306" y="477565"/>
                    <a:pt x="23776" y="488080"/>
                    <a:pt x="23776" y="501308"/>
                  </a:cubicBezTo>
                  <a:lnTo>
                    <a:pt x="23776" y="548793"/>
                  </a:lnTo>
                  <a:cubicBezTo>
                    <a:pt x="23776" y="561682"/>
                    <a:pt x="34306" y="572535"/>
                    <a:pt x="47552" y="572535"/>
                  </a:cubicBezTo>
                  <a:lnTo>
                    <a:pt x="474844" y="572535"/>
                  </a:lnTo>
                  <a:cubicBezTo>
                    <a:pt x="488090" y="572535"/>
                    <a:pt x="498620" y="561682"/>
                    <a:pt x="498620" y="548793"/>
                  </a:cubicBezTo>
                  <a:lnTo>
                    <a:pt x="498620" y="501308"/>
                  </a:lnTo>
                  <a:cubicBezTo>
                    <a:pt x="498620" y="488419"/>
                    <a:pt x="488090" y="477565"/>
                    <a:pt x="474844" y="477565"/>
                  </a:cubicBezTo>
                  <a:close/>
                  <a:moveTo>
                    <a:pt x="74871" y="355791"/>
                  </a:moveTo>
                  <a:cubicBezTo>
                    <a:pt x="84342" y="355791"/>
                    <a:pt x="92019" y="363468"/>
                    <a:pt x="92019" y="372939"/>
                  </a:cubicBezTo>
                  <a:cubicBezTo>
                    <a:pt x="92019" y="382410"/>
                    <a:pt x="84342" y="390087"/>
                    <a:pt x="74871" y="390087"/>
                  </a:cubicBezTo>
                  <a:cubicBezTo>
                    <a:pt x="65400" y="390087"/>
                    <a:pt x="57723" y="382410"/>
                    <a:pt x="57723" y="372939"/>
                  </a:cubicBezTo>
                  <a:cubicBezTo>
                    <a:pt x="57723" y="363468"/>
                    <a:pt x="65400" y="355791"/>
                    <a:pt x="74871" y="355791"/>
                  </a:cubicBezTo>
                  <a:close/>
                  <a:moveTo>
                    <a:pt x="47552" y="325613"/>
                  </a:moveTo>
                  <a:cubicBezTo>
                    <a:pt x="34306" y="325613"/>
                    <a:pt x="23776" y="336127"/>
                    <a:pt x="23776" y="349355"/>
                  </a:cubicBezTo>
                  <a:lnTo>
                    <a:pt x="23776" y="396840"/>
                  </a:lnTo>
                  <a:cubicBezTo>
                    <a:pt x="23776" y="409729"/>
                    <a:pt x="34306" y="420583"/>
                    <a:pt x="47552" y="420583"/>
                  </a:cubicBezTo>
                  <a:lnTo>
                    <a:pt x="474844" y="420583"/>
                  </a:lnTo>
                  <a:cubicBezTo>
                    <a:pt x="488090" y="420583"/>
                    <a:pt x="498620" y="409729"/>
                    <a:pt x="498620" y="396840"/>
                  </a:cubicBezTo>
                  <a:lnTo>
                    <a:pt x="498620" y="349355"/>
                  </a:lnTo>
                  <a:cubicBezTo>
                    <a:pt x="498620" y="336127"/>
                    <a:pt x="488090" y="325613"/>
                    <a:pt x="474844" y="325613"/>
                  </a:cubicBezTo>
                  <a:close/>
                  <a:moveTo>
                    <a:pt x="74871" y="203864"/>
                  </a:moveTo>
                  <a:cubicBezTo>
                    <a:pt x="84342" y="203864"/>
                    <a:pt x="92019" y="211525"/>
                    <a:pt x="92019" y="220976"/>
                  </a:cubicBezTo>
                  <a:cubicBezTo>
                    <a:pt x="92019" y="230427"/>
                    <a:pt x="84342" y="238088"/>
                    <a:pt x="74871" y="238088"/>
                  </a:cubicBezTo>
                  <a:cubicBezTo>
                    <a:pt x="65400" y="238088"/>
                    <a:pt x="57723" y="230427"/>
                    <a:pt x="57723" y="220976"/>
                  </a:cubicBezTo>
                  <a:cubicBezTo>
                    <a:pt x="57723" y="211525"/>
                    <a:pt x="65400" y="203864"/>
                    <a:pt x="74871" y="203864"/>
                  </a:cubicBezTo>
                  <a:close/>
                  <a:moveTo>
                    <a:pt x="47552" y="173660"/>
                  </a:moveTo>
                  <a:cubicBezTo>
                    <a:pt x="34306" y="173660"/>
                    <a:pt x="23776" y="184175"/>
                    <a:pt x="23776" y="197403"/>
                  </a:cubicBezTo>
                  <a:lnTo>
                    <a:pt x="23776" y="244549"/>
                  </a:lnTo>
                  <a:cubicBezTo>
                    <a:pt x="23776" y="257777"/>
                    <a:pt x="34306" y="268291"/>
                    <a:pt x="47552" y="268291"/>
                  </a:cubicBezTo>
                  <a:lnTo>
                    <a:pt x="474844" y="268291"/>
                  </a:lnTo>
                  <a:cubicBezTo>
                    <a:pt x="488090" y="268291"/>
                    <a:pt x="498620" y="257777"/>
                    <a:pt x="498620" y="244549"/>
                  </a:cubicBezTo>
                  <a:lnTo>
                    <a:pt x="498620" y="197403"/>
                  </a:lnTo>
                  <a:cubicBezTo>
                    <a:pt x="498620" y="184175"/>
                    <a:pt x="488090" y="173660"/>
                    <a:pt x="474844" y="173660"/>
                  </a:cubicBezTo>
                  <a:close/>
                  <a:moveTo>
                    <a:pt x="76423" y="0"/>
                  </a:moveTo>
                  <a:lnTo>
                    <a:pt x="445633" y="0"/>
                  </a:lnTo>
                  <a:cubicBezTo>
                    <a:pt x="460238" y="0"/>
                    <a:pt x="473485" y="10515"/>
                    <a:pt x="474844" y="23403"/>
                  </a:cubicBezTo>
                  <a:lnTo>
                    <a:pt x="522056" y="195707"/>
                  </a:lnTo>
                  <a:cubicBezTo>
                    <a:pt x="522056" y="196385"/>
                    <a:pt x="522396" y="196724"/>
                    <a:pt x="522396" y="197403"/>
                  </a:cubicBezTo>
                  <a:lnTo>
                    <a:pt x="522396" y="244549"/>
                  </a:lnTo>
                  <a:cubicBezTo>
                    <a:pt x="522396" y="257098"/>
                    <a:pt x="517641" y="268291"/>
                    <a:pt x="509829" y="276431"/>
                  </a:cubicBezTo>
                  <a:lnTo>
                    <a:pt x="522056" y="347998"/>
                  </a:lnTo>
                  <a:cubicBezTo>
                    <a:pt x="522056" y="348338"/>
                    <a:pt x="522396" y="348677"/>
                    <a:pt x="522396" y="349355"/>
                  </a:cubicBezTo>
                  <a:lnTo>
                    <a:pt x="522396" y="396840"/>
                  </a:lnTo>
                  <a:cubicBezTo>
                    <a:pt x="522396" y="409051"/>
                    <a:pt x="517641" y="420244"/>
                    <a:pt x="509829" y="428723"/>
                  </a:cubicBezTo>
                  <a:lnTo>
                    <a:pt x="522056" y="499951"/>
                  </a:lnTo>
                  <a:cubicBezTo>
                    <a:pt x="522056" y="500290"/>
                    <a:pt x="522396" y="500969"/>
                    <a:pt x="522396" y="501308"/>
                  </a:cubicBezTo>
                  <a:lnTo>
                    <a:pt x="522396" y="548793"/>
                  </a:lnTo>
                  <a:cubicBezTo>
                    <a:pt x="522396" y="574910"/>
                    <a:pt x="500997" y="596278"/>
                    <a:pt x="474844" y="596278"/>
                  </a:cubicBezTo>
                  <a:lnTo>
                    <a:pt x="47552" y="596278"/>
                  </a:lnTo>
                  <a:cubicBezTo>
                    <a:pt x="21059" y="596278"/>
                    <a:pt x="0" y="574910"/>
                    <a:pt x="0" y="548793"/>
                  </a:cubicBezTo>
                  <a:lnTo>
                    <a:pt x="0" y="501308"/>
                  </a:lnTo>
                  <a:cubicBezTo>
                    <a:pt x="0" y="500969"/>
                    <a:pt x="340" y="500290"/>
                    <a:pt x="340" y="499951"/>
                  </a:cubicBezTo>
                  <a:lnTo>
                    <a:pt x="12567" y="428723"/>
                  </a:lnTo>
                  <a:cubicBezTo>
                    <a:pt x="4755" y="420244"/>
                    <a:pt x="0" y="409051"/>
                    <a:pt x="0" y="396840"/>
                  </a:cubicBezTo>
                  <a:lnTo>
                    <a:pt x="0" y="349355"/>
                  </a:lnTo>
                  <a:cubicBezTo>
                    <a:pt x="0" y="348677"/>
                    <a:pt x="340" y="348338"/>
                    <a:pt x="340" y="347998"/>
                  </a:cubicBezTo>
                  <a:lnTo>
                    <a:pt x="12567" y="276431"/>
                  </a:lnTo>
                  <a:cubicBezTo>
                    <a:pt x="4755" y="268291"/>
                    <a:pt x="0" y="257098"/>
                    <a:pt x="0" y="244549"/>
                  </a:cubicBezTo>
                  <a:lnTo>
                    <a:pt x="0" y="197403"/>
                  </a:lnTo>
                  <a:cubicBezTo>
                    <a:pt x="0" y="196724"/>
                    <a:pt x="340" y="196385"/>
                    <a:pt x="340" y="195707"/>
                  </a:cubicBezTo>
                  <a:lnTo>
                    <a:pt x="47552" y="23403"/>
                  </a:lnTo>
                  <a:cubicBezTo>
                    <a:pt x="48911" y="10515"/>
                    <a:pt x="62158" y="0"/>
                    <a:pt x="76423" y="0"/>
                  </a:cubicBezTo>
                  <a:close/>
                </a:path>
              </a:pathLst>
            </a:custGeom>
            <a:solidFill>
              <a:srgbClr val="FF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2" name="Google Shape;552;p24"/>
            <p:cNvSpPr txBox="1"/>
            <p:nvPr/>
          </p:nvSpPr>
          <p:spPr>
            <a:xfrm>
              <a:off x="4445915" y="1746734"/>
              <a:ext cx="1176019"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Hot data</a:t>
              </a:r>
              <a:endParaRPr/>
            </a:p>
          </p:txBody>
        </p:sp>
      </p:grpSp>
      <p:grpSp>
        <p:nvGrpSpPr>
          <p:cNvPr id="553" name="Google Shape;553;p24"/>
          <p:cNvGrpSpPr/>
          <p:nvPr/>
        </p:nvGrpSpPr>
        <p:grpSpPr>
          <a:xfrm>
            <a:off x="7351289" y="1653031"/>
            <a:ext cx="1288894" cy="1368498"/>
            <a:chOff x="7109289" y="1727748"/>
            <a:chExt cx="1288894" cy="1368498"/>
          </a:xfrm>
        </p:grpSpPr>
        <p:sp>
          <p:nvSpPr>
            <p:cNvPr id="554" name="Google Shape;554;p24"/>
            <p:cNvSpPr/>
            <p:nvPr/>
          </p:nvSpPr>
          <p:spPr>
            <a:xfrm>
              <a:off x="7208497" y="2159578"/>
              <a:ext cx="772818" cy="936668"/>
            </a:xfrm>
            <a:custGeom>
              <a:rect b="b" l="l" r="r" t="t"/>
              <a:pathLst>
                <a:path extrusionOk="0" h="596278" w="522395">
                  <a:moveTo>
                    <a:pt x="74871" y="508071"/>
                  </a:moveTo>
                  <a:cubicBezTo>
                    <a:pt x="84342" y="508071"/>
                    <a:pt x="92019" y="515669"/>
                    <a:pt x="92019" y="525042"/>
                  </a:cubicBezTo>
                  <a:cubicBezTo>
                    <a:pt x="92019" y="534415"/>
                    <a:pt x="84342" y="542013"/>
                    <a:pt x="74871" y="542013"/>
                  </a:cubicBezTo>
                  <a:cubicBezTo>
                    <a:pt x="65400" y="542013"/>
                    <a:pt x="57723" y="534415"/>
                    <a:pt x="57723" y="525042"/>
                  </a:cubicBezTo>
                  <a:cubicBezTo>
                    <a:pt x="57723" y="515669"/>
                    <a:pt x="65400" y="508071"/>
                    <a:pt x="74871" y="508071"/>
                  </a:cubicBezTo>
                  <a:close/>
                  <a:moveTo>
                    <a:pt x="47552" y="477565"/>
                  </a:moveTo>
                  <a:cubicBezTo>
                    <a:pt x="34306" y="477565"/>
                    <a:pt x="23776" y="488080"/>
                    <a:pt x="23776" y="501308"/>
                  </a:cubicBezTo>
                  <a:lnTo>
                    <a:pt x="23776" y="548793"/>
                  </a:lnTo>
                  <a:cubicBezTo>
                    <a:pt x="23776" y="561682"/>
                    <a:pt x="34306" y="572535"/>
                    <a:pt x="47552" y="572535"/>
                  </a:cubicBezTo>
                  <a:lnTo>
                    <a:pt x="474844" y="572535"/>
                  </a:lnTo>
                  <a:cubicBezTo>
                    <a:pt x="488090" y="572535"/>
                    <a:pt x="498620" y="561682"/>
                    <a:pt x="498620" y="548793"/>
                  </a:cubicBezTo>
                  <a:lnTo>
                    <a:pt x="498620" y="501308"/>
                  </a:lnTo>
                  <a:cubicBezTo>
                    <a:pt x="498620" y="488419"/>
                    <a:pt x="488090" y="477565"/>
                    <a:pt x="474844" y="477565"/>
                  </a:cubicBezTo>
                  <a:close/>
                  <a:moveTo>
                    <a:pt x="74871" y="355791"/>
                  </a:moveTo>
                  <a:cubicBezTo>
                    <a:pt x="84342" y="355791"/>
                    <a:pt x="92019" y="363468"/>
                    <a:pt x="92019" y="372939"/>
                  </a:cubicBezTo>
                  <a:cubicBezTo>
                    <a:pt x="92019" y="382410"/>
                    <a:pt x="84342" y="390087"/>
                    <a:pt x="74871" y="390087"/>
                  </a:cubicBezTo>
                  <a:cubicBezTo>
                    <a:pt x="65400" y="390087"/>
                    <a:pt x="57723" y="382410"/>
                    <a:pt x="57723" y="372939"/>
                  </a:cubicBezTo>
                  <a:cubicBezTo>
                    <a:pt x="57723" y="363468"/>
                    <a:pt x="65400" y="355791"/>
                    <a:pt x="74871" y="355791"/>
                  </a:cubicBezTo>
                  <a:close/>
                  <a:moveTo>
                    <a:pt x="47552" y="325613"/>
                  </a:moveTo>
                  <a:cubicBezTo>
                    <a:pt x="34306" y="325613"/>
                    <a:pt x="23776" y="336127"/>
                    <a:pt x="23776" y="349355"/>
                  </a:cubicBezTo>
                  <a:lnTo>
                    <a:pt x="23776" y="396840"/>
                  </a:lnTo>
                  <a:cubicBezTo>
                    <a:pt x="23776" y="409729"/>
                    <a:pt x="34306" y="420583"/>
                    <a:pt x="47552" y="420583"/>
                  </a:cubicBezTo>
                  <a:lnTo>
                    <a:pt x="474844" y="420583"/>
                  </a:lnTo>
                  <a:cubicBezTo>
                    <a:pt x="488090" y="420583"/>
                    <a:pt x="498620" y="409729"/>
                    <a:pt x="498620" y="396840"/>
                  </a:cubicBezTo>
                  <a:lnTo>
                    <a:pt x="498620" y="349355"/>
                  </a:lnTo>
                  <a:cubicBezTo>
                    <a:pt x="498620" y="336127"/>
                    <a:pt x="488090" y="325613"/>
                    <a:pt x="474844" y="325613"/>
                  </a:cubicBezTo>
                  <a:close/>
                  <a:moveTo>
                    <a:pt x="74871" y="203864"/>
                  </a:moveTo>
                  <a:cubicBezTo>
                    <a:pt x="84342" y="203864"/>
                    <a:pt x="92019" y="211525"/>
                    <a:pt x="92019" y="220976"/>
                  </a:cubicBezTo>
                  <a:cubicBezTo>
                    <a:pt x="92019" y="230427"/>
                    <a:pt x="84342" y="238088"/>
                    <a:pt x="74871" y="238088"/>
                  </a:cubicBezTo>
                  <a:cubicBezTo>
                    <a:pt x="65400" y="238088"/>
                    <a:pt x="57723" y="230427"/>
                    <a:pt x="57723" y="220976"/>
                  </a:cubicBezTo>
                  <a:cubicBezTo>
                    <a:pt x="57723" y="211525"/>
                    <a:pt x="65400" y="203864"/>
                    <a:pt x="74871" y="203864"/>
                  </a:cubicBezTo>
                  <a:close/>
                  <a:moveTo>
                    <a:pt x="47552" y="173660"/>
                  </a:moveTo>
                  <a:cubicBezTo>
                    <a:pt x="34306" y="173660"/>
                    <a:pt x="23776" y="184175"/>
                    <a:pt x="23776" y="197403"/>
                  </a:cubicBezTo>
                  <a:lnTo>
                    <a:pt x="23776" y="244549"/>
                  </a:lnTo>
                  <a:cubicBezTo>
                    <a:pt x="23776" y="257777"/>
                    <a:pt x="34306" y="268291"/>
                    <a:pt x="47552" y="268291"/>
                  </a:cubicBezTo>
                  <a:lnTo>
                    <a:pt x="474844" y="268291"/>
                  </a:lnTo>
                  <a:cubicBezTo>
                    <a:pt x="488090" y="268291"/>
                    <a:pt x="498620" y="257777"/>
                    <a:pt x="498620" y="244549"/>
                  </a:cubicBezTo>
                  <a:lnTo>
                    <a:pt x="498620" y="197403"/>
                  </a:lnTo>
                  <a:cubicBezTo>
                    <a:pt x="498620" y="184175"/>
                    <a:pt x="488090" y="173660"/>
                    <a:pt x="474844" y="173660"/>
                  </a:cubicBezTo>
                  <a:close/>
                  <a:moveTo>
                    <a:pt x="76423" y="0"/>
                  </a:moveTo>
                  <a:lnTo>
                    <a:pt x="445633" y="0"/>
                  </a:lnTo>
                  <a:cubicBezTo>
                    <a:pt x="460238" y="0"/>
                    <a:pt x="473485" y="10515"/>
                    <a:pt x="474844" y="23403"/>
                  </a:cubicBezTo>
                  <a:lnTo>
                    <a:pt x="522056" y="195707"/>
                  </a:lnTo>
                  <a:cubicBezTo>
                    <a:pt x="522056" y="196385"/>
                    <a:pt x="522396" y="196724"/>
                    <a:pt x="522396" y="197403"/>
                  </a:cubicBezTo>
                  <a:lnTo>
                    <a:pt x="522396" y="244549"/>
                  </a:lnTo>
                  <a:cubicBezTo>
                    <a:pt x="522396" y="257098"/>
                    <a:pt x="517641" y="268291"/>
                    <a:pt x="509829" y="276431"/>
                  </a:cubicBezTo>
                  <a:lnTo>
                    <a:pt x="522056" y="347998"/>
                  </a:lnTo>
                  <a:cubicBezTo>
                    <a:pt x="522056" y="348338"/>
                    <a:pt x="522396" y="348677"/>
                    <a:pt x="522396" y="349355"/>
                  </a:cubicBezTo>
                  <a:lnTo>
                    <a:pt x="522396" y="396840"/>
                  </a:lnTo>
                  <a:cubicBezTo>
                    <a:pt x="522396" y="409051"/>
                    <a:pt x="517641" y="420244"/>
                    <a:pt x="509829" y="428723"/>
                  </a:cubicBezTo>
                  <a:lnTo>
                    <a:pt x="522056" y="499951"/>
                  </a:lnTo>
                  <a:cubicBezTo>
                    <a:pt x="522056" y="500290"/>
                    <a:pt x="522396" y="500969"/>
                    <a:pt x="522396" y="501308"/>
                  </a:cubicBezTo>
                  <a:lnTo>
                    <a:pt x="522396" y="548793"/>
                  </a:lnTo>
                  <a:cubicBezTo>
                    <a:pt x="522396" y="574910"/>
                    <a:pt x="500997" y="596278"/>
                    <a:pt x="474844" y="596278"/>
                  </a:cubicBezTo>
                  <a:lnTo>
                    <a:pt x="47552" y="596278"/>
                  </a:lnTo>
                  <a:cubicBezTo>
                    <a:pt x="21059" y="596278"/>
                    <a:pt x="0" y="574910"/>
                    <a:pt x="0" y="548793"/>
                  </a:cubicBezTo>
                  <a:lnTo>
                    <a:pt x="0" y="501308"/>
                  </a:lnTo>
                  <a:cubicBezTo>
                    <a:pt x="0" y="500969"/>
                    <a:pt x="340" y="500290"/>
                    <a:pt x="340" y="499951"/>
                  </a:cubicBezTo>
                  <a:lnTo>
                    <a:pt x="12567" y="428723"/>
                  </a:lnTo>
                  <a:cubicBezTo>
                    <a:pt x="4755" y="420244"/>
                    <a:pt x="0" y="409051"/>
                    <a:pt x="0" y="396840"/>
                  </a:cubicBezTo>
                  <a:lnTo>
                    <a:pt x="0" y="349355"/>
                  </a:lnTo>
                  <a:cubicBezTo>
                    <a:pt x="0" y="348677"/>
                    <a:pt x="340" y="348338"/>
                    <a:pt x="340" y="347998"/>
                  </a:cubicBezTo>
                  <a:lnTo>
                    <a:pt x="12567" y="276431"/>
                  </a:lnTo>
                  <a:cubicBezTo>
                    <a:pt x="4755" y="268291"/>
                    <a:pt x="0" y="257098"/>
                    <a:pt x="0" y="244549"/>
                  </a:cubicBezTo>
                  <a:lnTo>
                    <a:pt x="0" y="197403"/>
                  </a:lnTo>
                  <a:cubicBezTo>
                    <a:pt x="0" y="196724"/>
                    <a:pt x="340" y="196385"/>
                    <a:pt x="340" y="195707"/>
                  </a:cubicBezTo>
                  <a:lnTo>
                    <a:pt x="47552" y="23403"/>
                  </a:lnTo>
                  <a:cubicBezTo>
                    <a:pt x="48911" y="10515"/>
                    <a:pt x="62158" y="0"/>
                    <a:pt x="764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55" name="Google Shape;555;p24"/>
            <p:cNvSpPr txBox="1"/>
            <p:nvPr/>
          </p:nvSpPr>
          <p:spPr>
            <a:xfrm>
              <a:off x="7109289" y="1727748"/>
              <a:ext cx="1288894"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Cold data</a:t>
              </a:r>
              <a:endParaRPr/>
            </a:p>
          </p:txBody>
        </p:sp>
      </p:grpSp>
      <p:sp>
        <p:nvSpPr>
          <p:cNvPr id="556" name="Google Shape;556;p24"/>
          <p:cNvSpPr txBox="1"/>
          <p:nvPr/>
        </p:nvSpPr>
        <p:spPr>
          <a:xfrm>
            <a:off x="5564566" y="2276511"/>
            <a:ext cx="1950178"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Enterprise data</a:t>
            </a:r>
            <a:endParaRPr/>
          </a:p>
        </p:txBody>
      </p:sp>
      <p:cxnSp>
        <p:nvCxnSpPr>
          <p:cNvPr id="557" name="Google Shape;557;p24"/>
          <p:cNvCxnSpPr>
            <a:stCxn id="548" idx="1"/>
            <a:endCxn id="552" idx="0"/>
          </p:cNvCxnSpPr>
          <p:nvPr/>
        </p:nvCxnSpPr>
        <p:spPr>
          <a:xfrm flipH="1">
            <a:off x="4476710" y="1434750"/>
            <a:ext cx="868500" cy="213000"/>
          </a:xfrm>
          <a:prstGeom prst="bentConnector2">
            <a:avLst/>
          </a:prstGeom>
          <a:noFill/>
          <a:ln cap="flat" cmpd="sng" w="9525">
            <a:solidFill>
              <a:srgbClr val="16ABE2"/>
            </a:solidFill>
            <a:prstDash val="solid"/>
            <a:round/>
            <a:headEnd len="sm" w="sm" type="none"/>
            <a:tailEnd len="med" w="med" type="triangle"/>
          </a:ln>
        </p:spPr>
      </p:cxnSp>
      <p:cxnSp>
        <p:nvCxnSpPr>
          <p:cNvPr id="558" name="Google Shape;558;p24"/>
          <p:cNvCxnSpPr>
            <a:stCxn id="548" idx="3"/>
            <a:endCxn id="555" idx="0"/>
          </p:cNvCxnSpPr>
          <p:nvPr/>
        </p:nvCxnSpPr>
        <p:spPr>
          <a:xfrm>
            <a:off x="6818844" y="1434750"/>
            <a:ext cx="1176900" cy="218400"/>
          </a:xfrm>
          <a:prstGeom prst="bentConnector2">
            <a:avLst/>
          </a:prstGeom>
          <a:noFill/>
          <a:ln cap="flat" cmpd="sng" w="9525">
            <a:solidFill>
              <a:srgbClr val="16ABE2"/>
            </a:solidFill>
            <a:prstDash val="solid"/>
            <a:round/>
            <a:headEnd len="sm" w="sm" type="none"/>
            <a:tailEnd len="med" w="med" type="triangle"/>
          </a:ln>
        </p:spPr>
      </p:cxnSp>
      <p:sp>
        <p:nvSpPr>
          <p:cNvPr id="559" name="Google Shape;559;p24"/>
          <p:cNvSpPr txBox="1"/>
          <p:nvPr/>
        </p:nvSpPr>
        <p:spPr>
          <a:xfrm>
            <a:off x="130552" y="3171031"/>
            <a:ext cx="240371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cap="none" strike="noStrike">
                <a:solidFill>
                  <a:srgbClr val="000000"/>
                </a:solidFill>
                <a:latin typeface="Times New Roman"/>
                <a:ea typeface="Times New Roman"/>
                <a:cs typeface="Times New Roman"/>
                <a:sym typeface="Times New Roman"/>
              </a:rPr>
              <a:t>Comprehensive considerations</a:t>
            </a:r>
            <a:endParaRPr b="1" sz="2000">
              <a:solidFill>
                <a:schemeClr val="dk1"/>
              </a:solidFill>
              <a:latin typeface="Arial"/>
              <a:ea typeface="Arial"/>
              <a:cs typeface="Arial"/>
              <a:sym typeface="Arial"/>
            </a:endParaRPr>
          </a:p>
        </p:txBody>
      </p:sp>
      <p:sp>
        <p:nvSpPr>
          <p:cNvPr id="560" name="Google Shape;560;p24"/>
          <p:cNvSpPr txBox="1"/>
          <p:nvPr/>
        </p:nvSpPr>
        <p:spPr>
          <a:xfrm>
            <a:off x="213187" y="4116613"/>
            <a:ext cx="235049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cap="none" strike="noStrike">
                <a:solidFill>
                  <a:srgbClr val="000000"/>
                </a:solidFill>
                <a:latin typeface="Times New Roman"/>
                <a:ea typeface="Times New Roman"/>
                <a:cs typeface="Times New Roman"/>
                <a:sym typeface="Times New Roman"/>
              </a:rPr>
              <a:t>Storage classification</a:t>
            </a:r>
            <a:endParaRPr b="1" sz="2000">
              <a:solidFill>
                <a:schemeClr val="dk1"/>
              </a:solidFill>
              <a:latin typeface="Arial"/>
              <a:ea typeface="Arial"/>
              <a:cs typeface="Arial"/>
              <a:sym typeface="Arial"/>
            </a:endParaRPr>
          </a:p>
        </p:txBody>
      </p:sp>
      <p:sp>
        <p:nvSpPr>
          <p:cNvPr id="561" name="Google Shape;561;p24"/>
          <p:cNvSpPr/>
          <p:nvPr/>
        </p:nvSpPr>
        <p:spPr>
          <a:xfrm>
            <a:off x="2842486" y="4227521"/>
            <a:ext cx="2105634" cy="581730"/>
          </a:xfrm>
          <a:prstGeom prst="trapezoid">
            <a:avLst>
              <a:gd fmla="val 25000" name="adj"/>
            </a:avLst>
          </a:prstGeom>
          <a:solidFill>
            <a:schemeClr val="accent1"/>
          </a:solidFill>
          <a:ln cap="flat" cmpd="sng" w="25400">
            <a:solidFill>
              <a:srgbClr val="1CADE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Primary storage</a:t>
            </a:r>
            <a:endParaRPr/>
          </a:p>
        </p:txBody>
      </p:sp>
      <p:sp>
        <p:nvSpPr>
          <p:cNvPr id="562" name="Google Shape;562;p24"/>
          <p:cNvSpPr/>
          <p:nvPr/>
        </p:nvSpPr>
        <p:spPr>
          <a:xfrm>
            <a:off x="5179875" y="4234005"/>
            <a:ext cx="1957871" cy="572844"/>
          </a:xfrm>
          <a:prstGeom prst="trapezoid">
            <a:avLst>
              <a:gd fmla="val 25000" name="adj"/>
            </a:avLst>
          </a:prstGeom>
          <a:solidFill>
            <a:schemeClr val="accent1"/>
          </a:solidFill>
          <a:ln cap="flat" cmpd="sng" w="25400">
            <a:solidFill>
              <a:srgbClr val="1CADE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Secondary storage</a:t>
            </a:r>
            <a:endParaRPr/>
          </a:p>
        </p:txBody>
      </p:sp>
      <p:sp>
        <p:nvSpPr>
          <p:cNvPr id="563" name="Google Shape;563;p24"/>
          <p:cNvSpPr/>
          <p:nvPr/>
        </p:nvSpPr>
        <p:spPr>
          <a:xfrm>
            <a:off x="7450497" y="4234944"/>
            <a:ext cx="1957871" cy="572844"/>
          </a:xfrm>
          <a:prstGeom prst="trapezoid">
            <a:avLst>
              <a:gd fmla="val 25000" name="adj"/>
            </a:avLst>
          </a:prstGeom>
          <a:solidFill>
            <a:srgbClr val="BFBFBF"/>
          </a:solidFill>
          <a:ln cap="flat" cmpd="sng" w="25400">
            <a:solidFill>
              <a:srgbClr val="BFBFB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Archive storage</a:t>
            </a:r>
            <a:endParaRPr/>
          </a:p>
        </p:txBody>
      </p:sp>
      <p:cxnSp>
        <p:nvCxnSpPr>
          <p:cNvPr id="564" name="Google Shape;564;p24"/>
          <p:cNvCxnSpPr>
            <a:stCxn id="561" idx="2"/>
            <a:endCxn id="547" idx="0"/>
          </p:cNvCxnSpPr>
          <p:nvPr/>
        </p:nvCxnSpPr>
        <p:spPr>
          <a:xfrm>
            <a:off x="3895303" y="4809251"/>
            <a:ext cx="1364400" cy="367500"/>
          </a:xfrm>
          <a:prstGeom prst="straightConnector1">
            <a:avLst/>
          </a:prstGeom>
          <a:noFill/>
          <a:ln cap="flat" cmpd="sng" w="9525">
            <a:solidFill>
              <a:srgbClr val="16ABE2"/>
            </a:solidFill>
            <a:prstDash val="solid"/>
            <a:round/>
            <a:headEnd len="sm" w="sm" type="none"/>
            <a:tailEnd len="med" w="med" type="triangle"/>
          </a:ln>
        </p:spPr>
      </p:cxnSp>
      <p:cxnSp>
        <p:nvCxnSpPr>
          <p:cNvPr id="565" name="Google Shape;565;p24"/>
          <p:cNvCxnSpPr>
            <a:stCxn id="561" idx="2"/>
            <a:endCxn id="549" idx="0"/>
          </p:cNvCxnSpPr>
          <p:nvPr/>
        </p:nvCxnSpPr>
        <p:spPr>
          <a:xfrm>
            <a:off x="3895303" y="4809251"/>
            <a:ext cx="3696300" cy="304500"/>
          </a:xfrm>
          <a:prstGeom prst="straightConnector1">
            <a:avLst/>
          </a:prstGeom>
          <a:noFill/>
          <a:ln cap="flat" cmpd="sng" w="9525">
            <a:solidFill>
              <a:srgbClr val="16ABE2"/>
            </a:solidFill>
            <a:prstDash val="solid"/>
            <a:round/>
            <a:headEnd len="sm" w="sm" type="none"/>
            <a:tailEnd len="med" w="med" type="triangle"/>
          </a:ln>
        </p:spPr>
      </p:cxnSp>
      <p:cxnSp>
        <p:nvCxnSpPr>
          <p:cNvPr id="566" name="Google Shape;566;p24"/>
          <p:cNvCxnSpPr>
            <a:stCxn id="562" idx="2"/>
            <a:endCxn id="547" idx="0"/>
          </p:cNvCxnSpPr>
          <p:nvPr/>
        </p:nvCxnSpPr>
        <p:spPr>
          <a:xfrm flipH="1">
            <a:off x="5259710" y="4806849"/>
            <a:ext cx="899100" cy="369900"/>
          </a:xfrm>
          <a:prstGeom prst="straightConnector1">
            <a:avLst/>
          </a:prstGeom>
          <a:noFill/>
          <a:ln cap="flat" cmpd="sng" w="9525">
            <a:solidFill>
              <a:srgbClr val="16ABE2"/>
            </a:solidFill>
            <a:prstDash val="solid"/>
            <a:round/>
            <a:headEnd len="sm" w="sm" type="none"/>
            <a:tailEnd len="med" w="med" type="triangle"/>
          </a:ln>
        </p:spPr>
      </p:cxnSp>
      <p:cxnSp>
        <p:nvCxnSpPr>
          <p:cNvPr id="567" name="Google Shape;567;p24"/>
          <p:cNvCxnSpPr>
            <a:stCxn id="562" idx="2"/>
            <a:endCxn id="549" idx="0"/>
          </p:cNvCxnSpPr>
          <p:nvPr/>
        </p:nvCxnSpPr>
        <p:spPr>
          <a:xfrm>
            <a:off x="6158810" y="4806849"/>
            <a:ext cx="1432800" cy="306900"/>
          </a:xfrm>
          <a:prstGeom prst="straightConnector1">
            <a:avLst/>
          </a:prstGeom>
          <a:noFill/>
          <a:ln cap="flat" cmpd="sng" w="9525">
            <a:solidFill>
              <a:srgbClr val="16ABE2"/>
            </a:solidFill>
            <a:prstDash val="solid"/>
            <a:round/>
            <a:headEnd len="sm" w="sm" type="none"/>
            <a:tailEnd len="med" w="med" type="triangle"/>
          </a:ln>
        </p:spPr>
      </p:cxnSp>
      <p:cxnSp>
        <p:nvCxnSpPr>
          <p:cNvPr id="568" name="Google Shape;568;p24"/>
          <p:cNvCxnSpPr>
            <a:stCxn id="563" idx="2"/>
            <a:endCxn id="547" idx="0"/>
          </p:cNvCxnSpPr>
          <p:nvPr/>
        </p:nvCxnSpPr>
        <p:spPr>
          <a:xfrm flipH="1">
            <a:off x="5259632" y="4807788"/>
            <a:ext cx="3169800" cy="369000"/>
          </a:xfrm>
          <a:prstGeom prst="straightConnector1">
            <a:avLst/>
          </a:prstGeom>
          <a:noFill/>
          <a:ln cap="flat" cmpd="sng" w="9525">
            <a:solidFill>
              <a:srgbClr val="16ABE2"/>
            </a:solidFill>
            <a:prstDash val="solid"/>
            <a:round/>
            <a:headEnd len="sm" w="sm" type="none"/>
            <a:tailEnd len="med" w="med" type="triangle"/>
          </a:ln>
        </p:spPr>
      </p:cxnSp>
      <p:cxnSp>
        <p:nvCxnSpPr>
          <p:cNvPr id="569" name="Google Shape;569;p24"/>
          <p:cNvCxnSpPr>
            <a:stCxn id="563" idx="2"/>
            <a:endCxn id="549" idx="0"/>
          </p:cNvCxnSpPr>
          <p:nvPr/>
        </p:nvCxnSpPr>
        <p:spPr>
          <a:xfrm flipH="1">
            <a:off x="7591532" y="4807788"/>
            <a:ext cx="837900" cy="306000"/>
          </a:xfrm>
          <a:prstGeom prst="straightConnector1">
            <a:avLst/>
          </a:prstGeom>
          <a:noFill/>
          <a:ln cap="flat" cmpd="sng" w="9525">
            <a:solidFill>
              <a:srgbClr val="16ABE2"/>
            </a:solidFill>
            <a:prstDash val="solid"/>
            <a:round/>
            <a:headEnd len="sm" w="sm" type="none"/>
            <a:tailEnd len="med" w="med" type="triangle"/>
          </a:ln>
        </p:spPr>
      </p:cxnSp>
      <p:sp>
        <p:nvSpPr>
          <p:cNvPr id="570" name="Google Shape;570;p24"/>
          <p:cNvSpPr/>
          <p:nvPr/>
        </p:nvSpPr>
        <p:spPr>
          <a:xfrm>
            <a:off x="408545" y="5145194"/>
            <a:ext cx="3918604" cy="1631216"/>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0" i="0" lang="en-US" sz="2000" u="none" cap="none" strike="noStrike">
                <a:solidFill>
                  <a:srgbClr val="000000"/>
                </a:solidFill>
                <a:latin typeface="Times New Roman"/>
                <a:ea typeface="Times New Roman"/>
                <a:cs typeface="Times New Roman"/>
                <a:sym typeface="Times New Roman"/>
              </a:rPr>
              <a:t>Multiple storage tools are used across clouds to build storage systems at different prices and performance levels</a:t>
            </a:r>
            <a:endParaRPr b="0" i="0" sz="2000" u="none" cap="none" strike="noStrike">
              <a:solidFill>
                <a:schemeClr val="dk1"/>
              </a:solidFill>
              <a:latin typeface="Arial"/>
              <a:ea typeface="Arial"/>
              <a:cs typeface="Arial"/>
              <a:sym typeface="Arial"/>
            </a:endParaRPr>
          </a:p>
          <a:p>
            <a:pPr indent="0" lvl="1" marL="457200" marR="0" rtl="0" algn="l">
              <a:spcBef>
                <a:spcPts val="0"/>
              </a:spcBef>
              <a:spcAft>
                <a:spcPts val="0"/>
              </a:spcAft>
              <a:buNone/>
            </a:pPr>
            <a:r>
              <a:t/>
            </a:r>
            <a:endParaRPr b="0" i="0" sz="20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25"/>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2.3.2 CSG</a:t>
            </a:r>
            <a:endParaRPr/>
          </a:p>
        </p:txBody>
      </p:sp>
      <p:sp>
        <p:nvSpPr>
          <p:cNvPr id="576" name="Google Shape;576;p25"/>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pic>
        <p:nvPicPr>
          <p:cNvPr id="577" name="Google Shape;577;p25"/>
          <p:cNvPicPr preferRelativeResize="0"/>
          <p:nvPr>
            <p:ph idx="1" type="body"/>
          </p:nvPr>
        </p:nvPicPr>
        <p:blipFill rotWithShape="1">
          <a:blip r:embed="rId3">
            <a:alphaModFix/>
          </a:blip>
          <a:srcRect b="0" l="0" r="0" t="0"/>
          <a:stretch/>
        </p:blipFill>
        <p:spPr>
          <a:xfrm>
            <a:off x="4840500" y="1136946"/>
            <a:ext cx="6184849" cy="5307133"/>
          </a:xfrm>
          <a:prstGeom prst="rect">
            <a:avLst/>
          </a:prstGeom>
          <a:noFill/>
          <a:ln>
            <a:noFill/>
          </a:ln>
        </p:spPr>
      </p:pic>
      <p:pic>
        <p:nvPicPr>
          <p:cNvPr id="578" name="Google Shape;578;p25"/>
          <p:cNvPicPr preferRelativeResize="0"/>
          <p:nvPr/>
        </p:nvPicPr>
        <p:blipFill rotWithShape="1">
          <a:blip r:embed="rId4">
            <a:alphaModFix/>
          </a:blip>
          <a:srcRect b="0" l="0" r="0" t="0"/>
          <a:stretch/>
        </p:blipFill>
        <p:spPr>
          <a:xfrm>
            <a:off x="648160" y="1849905"/>
            <a:ext cx="1080120" cy="1080120"/>
          </a:xfrm>
          <a:prstGeom prst="rect">
            <a:avLst/>
          </a:prstGeom>
          <a:noFill/>
          <a:ln>
            <a:noFill/>
          </a:ln>
        </p:spPr>
      </p:pic>
      <p:grpSp>
        <p:nvGrpSpPr>
          <p:cNvPr id="579" name="Google Shape;579;p25"/>
          <p:cNvGrpSpPr/>
          <p:nvPr/>
        </p:nvGrpSpPr>
        <p:grpSpPr>
          <a:xfrm>
            <a:off x="2351584" y="4013169"/>
            <a:ext cx="1756846" cy="587808"/>
            <a:chOff x="7572164" y="1395866"/>
            <a:chExt cx="3492388" cy="596306"/>
          </a:xfrm>
        </p:grpSpPr>
        <p:sp>
          <p:nvSpPr>
            <p:cNvPr id="580" name="Google Shape;580;p25"/>
            <p:cNvSpPr/>
            <p:nvPr/>
          </p:nvSpPr>
          <p:spPr>
            <a:xfrm>
              <a:off x="7572164" y="1395866"/>
              <a:ext cx="3492388" cy="592974"/>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Volume gateway</a:t>
              </a:r>
              <a:endParaRPr/>
            </a:p>
          </p:txBody>
        </p:sp>
        <p:sp>
          <p:nvSpPr>
            <p:cNvPr id="581" name="Google Shape;581;p25"/>
            <p:cNvSpPr/>
            <p:nvPr/>
          </p:nvSpPr>
          <p:spPr>
            <a:xfrm>
              <a:off x="10516368" y="1399198"/>
              <a:ext cx="548184" cy="592974"/>
            </a:xfrm>
            <a:prstGeom prst="triangle">
              <a:avLst>
                <a:gd fmla="val 100000"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582" name="Google Shape;582;p25"/>
          <p:cNvGrpSpPr/>
          <p:nvPr/>
        </p:nvGrpSpPr>
        <p:grpSpPr>
          <a:xfrm>
            <a:off x="2351584" y="4784962"/>
            <a:ext cx="1908213" cy="584522"/>
            <a:chOff x="7373878" y="1395866"/>
            <a:chExt cx="3690674" cy="596306"/>
          </a:xfrm>
        </p:grpSpPr>
        <p:sp>
          <p:nvSpPr>
            <p:cNvPr id="583" name="Google Shape;583;p25"/>
            <p:cNvSpPr/>
            <p:nvPr/>
          </p:nvSpPr>
          <p:spPr>
            <a:xfrm>
              <a:off x="7373878" y="1395866"/>
              <a:ext cx="3690674" cy="592974"/>
            </a:xfrm>
            <a:prstGeom prst="rect">
              <a:avLst/>
            </a:prstGeom>
            <a:solidFill>
              <a:srgbClr val="92D050"/>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File gateway</a:t>
              </a:r>
              <a:endParaRPr/>
            </a:p>
          </p:txBody>
        </p:sp>
        <p:sp>
          <p:nvSpPr>
            <p:cNvPr id="584" name="Google Shape;584;p25"/>
            <p:cNvSpPr/>
            <p:nvPr/>
          </p:nvSpPr>
          <p:spPr>
            <a:xfrm>
              <a:off x="10516368" y="1399198"/>
              <a:ext cx="548184" cy="592974"/>
            </a:xfrm>
            <a:prstGeom prst="triangle">
              <a:avLst>
                <a:gd fmla="val 100000"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585" name="Google Shape;585;p25"/>
          <p:cNvGrpSpPr/>
          <p:nvPr/>
        </p:nvGrpSpPr>
        <p:grpSpPr>
          <a:xfrm>
            <a:off x="2320515" y="5536419"/>
            <a:ext cx="1818984" cy="576063"/>
            <a:chOff x="7373878" y="1395866"/>
            <a:chExt cx="3690674" cy="596306"/>
          </a:xfrm>
        </p:grpSpPr>
        <p:sp>
          <p:nvSpPr>
            <p:cNvPr id="586" name="Google Shape;586;p25"/>
            <p:cNvSpPr/>
            <p:nvPr/>
          </p:nvSpPr>
          <p:spPr>
            <a:xfrm>
              <a:off x="7373878" y="1395866"/>
              <a:ext cx="3690674" cy="592974"/>
            </a:xfrm>
            <a:prstGeom prst="rect">
              <a:avLst/>
            </a:prstGeom>
            <a:solidFill>
              <a:srgbClr val="FFC000"/>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FFFFFF"/>
                  </a:solidFill>
                  <a:latin typeface="Times New Roman"/>
                  <a:ea typeface="Times New Roman"/>
                  <a:cs typeface="Times New Roman"/>
                  <a:sym typeface="Times New Roman"/>
                </a:rPr>
                <a:t>Tape gateway</a:t>
              </a:r>
              <a:endParaRPr/>
            </a:p>
          </p:txBody>
        </p:sp>
        <p:sp>
          <p:nvSpPr>
            <p:cNvPr id="587" name="Google Shape;587;p25"/>
            <p:cNvSpPr/>
            <p:nvPr/>
          </p:nvSpPr>
          <p:spPr>
            <a:xfrm>
              <a:off x="10516368" y="1399198"/>
              <a:ext cx="548184" cy="592974"/>
            </a:xfrm>
            <a:prstGeom prst="triangle">
              <a:avLst>
                <a:gd fmla="val 100000"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588" name="Google Shape;588;p25"/>
          <p:cNvGrpSpPr/>
          <p:nvPr/>
        </p:nvGrpSpPr>
        <p:grpSpPr>
          <a:xfrm>
            <a:off x="-1299000" y="700508"/>
            <a:ext cx="6013660" cy="3378916"/>
            <a:chOff x="-2831686" y="-436438"/>
            <a:chExt cx="6013660" cy="3378916"/>
          </a:xfrm>
        </p:grpSpPr>
        <p:sp>
          <p:nvSpPr>
            <p:cNvPr id="589" name="Google Shape;589;p25"/>
            <p:cNvSpPr/>
            <p:nvPr/>
          </p:nvSpPr>
          <p:spPr>
            <a:xfrm>
              <a:off x="-2831686" y="-436438"/>
              <a:ext cx="3378916" cy="3378916"/>
            </a:xfrm>
            <a:prstGeom prst="blockArc">
              <a:avLst>
                <a:gd fmla="val 18900000" name="adj1"/>
                <a:gd fmla="val 2700000" name="adj2"/>
                <a:gd fmla="val 639" name="adj3"/>
              </a:avLst>
            </a:prstGeom>
            <a:noFill/>
            <a:ln cap="flat" cmpd="sng" w="25400">
              <a:solidFill>
                <a:srgbClr val="1488B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5"/>
            <p:cNvSpPr/>
            <p:nvPr/>
          </p:nvSpPr>
          <p:spPr>
            <a:xfrm>
              <a:off x="287185" y="124230"/>
              <a:ext cx="2894789" cy="522395"/>
            </a:xfrm>
            <a:prstGeom prst="rect">
              <a:avLst/>
            </a:prstGeom>
            <a:solidFill>
              <a:srgbClr val="19ACE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5"/>
            <p:cNvSpPr txBox="1"/>
            <p:nvPr/>
          </p:nvSpPr>
          <p:spPr>
            <a:xfrm>
              <a:off x="287185" y="124230"/>
              <a:ext cx="2894789" cy="522395"/>
            </a:xfrm>
            <a:prstGeom prst="rect">
              <a:avLst/>
            </a:prstGeom>
            <a:noFill/>
            <a:ln>
              <a:noFill/>
            </a:ln>
          </p:spPr>
          <p:txBody>
            <a:bodyPr anchorCtr="0" anchor="ctr" bIns="40625" lIns="306000" spcFirstLastPara="1" rIns="40625" wrap="square" tIns="40625">
              <a:noAutofit/>
            </a:bodyPr>
            <a:lstStyle/>
            <a:p>
              <a:pPr indent="0" lvl="0" marL="0" marR="0" rtl="0" algn="l">
                <a:lnSpc>
                  <a:spcPct val="90000"/>
                </a:lnSpc>
                <a:spcBef>
                  <a:spcPts val="0"/>
                </a:spcBef>
                <a:spcAft>
                  <a:spcPts val="0"/>
                </a:spcAft>
                <a:buClr>
                  <a:srgbClr val="000000"/>
                </a:buClr>
                <a:buSzPts val="1600"/>
                <a:buFont typeface="Times New Roman"/>
                <a:buNone/>
              </a:pPr>
              <a:r>
                <a:rPr b="0" i="0" lang="en-US" sz="1600" cap="none" strike="noStrike">
                  <a:solidFill>
                    <a:srgbClr val="000000"/>
                  </a:solidFill>
                  <a:latin typeface="Times New Roman"/>
                  <a:ea typeface="Times New Roman"/>
                  <a:cs typeface="Times New Roman"/>
                  <a:sym typeface="Times New Roman"/>
                </a:rPr>
                <a:t>Protocol conversion</a:t>
              </a:r>
              <a:endParaRPr/>
            </a:p>
          </p:txBody>
        </p:sp>
        <p:sp>
          <p:nvSpPr>
            <p:cNvPr id="592" name="Google Shape;592;p25"/>
            <p:cNvSpPr/>
            <p:nvPr/>
          </p:nvSpPr>
          <p:spPr>
            <a:xfrm>
              <a:off x="46229" y="144473"/>
              <a:ext cx="481911" cy="481911"/>
            </a:xfrm>
            <a:prstGeom prst="ellipse">
              <a:avLst/>
            </a:prstGeom>
            <a:solidFill>
              <a:schemeClr val="lt1"/>
            </a:solidFill>
            <a:ln cap="flat" cmpd="sng" w="25400">
              <a:solidFill>
                <a:srgbClr val="19ACE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5"/>
            <p:cNvSpPr/>
            <p:nvPr/>
          </p:nvSpPr>
          <p:spPr>
            <a:xfrm>
              <a:off x="508218" y="714817"/>
              <a:ext cx="2673756" cy="498010"/>
            </a:xfrm>
            <a:prstGeom prst="rect">
              <a:avLst/>
            </a:prstGeom>
            <a:solidFill>
              <a:srgbClr val="19ACE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5"/>
            <p:cNvSpPr txBox="1"/>
            <p:nvPr/>
          </p:nvSpPr>
          <p:spPr>
            <a:xfrm>
              <a:off x="508218" y="714817"/>
              <a:ext cx="2673756" cy="498010"/>
            </a:xfrm>
            <a:prstGeom prst="rect">
              <a:avLst/>
            </a:prstGeom>
            <a:noFill/>
            <a:ln>
              <a:noFill/>
            </a:ln>
          </p:spPr>
          <p:txBody>
            <a:bodyPr anchorCtr="0" anchor="ctr" bIns="40625" lIns="306000" spcFirstLastPara="1" rIns="40625" wrap="square" tIns="40625">
              <a:noAutofit/>
            </a:bodyPr>
            <a:lstStyle/>
            <a:p>
              <a:pPr indent="0" lvl="0" marL="0" marR="0" rtl="0" algn="l">
                <a:lnSpc>
                  <a:spcPct val="90000"/>
                </a:lnSpc>
                <a:spcBef>
                  <a:spcPts val="0"/>
                </a:spcBef>
                <a:spcAft>
                  <a:spcPts val="0"/>
                </a:spcAft>
                <a:buClr>
                  <a:srgbClr val="000000"/>
                </a:buClr>
                <a:buSzPts val="1600"/>
                <a:buFont typeface="Times New Roman"/>
                <a:buNone/>
              </a:pPr>
              <a:r>
                <a:rPr b="0" i="0" lang="en-US" sz="1600" cap="none" strike="noStrike">
                  <a:solidFill>
                    <a:srgbClr val="000000"/>
                  </a:solidFill>
                  <a:latin typeface="Times New Roman"/>
                  <a:ea typeface="Times New Roman"/>
                  <a:cs typeface="Times New Roman"/>
                  <a:sym typeface="Times New Roman"/>
                </a:rPr>
                <a:t>Accelerated access</a:t>
              </a:r>
              <a:endParaRPr/>
            </a:p>
          </p:txBody>
        </p:sp>
        <p:sp>
          <p:nvSpPr>
            <p:cNvPr id="595" name="Google Shape;595;p25"/>
            <p:cNvSpPr/>
            <p:nvPr/>
          </p:nvSpPr>
          <p:spPr>
            <a:xfrm>
              <a:off x="267262" y="722866"/>
              <a:ext cx="481911" cy="481911"/>
            </a:xfrm>
            <a:prstGeom prst="ellipse">
              <a:avLst/>
            </a:prstGeom>
            <a:solidFill>
              <a:schemeClr val="lt1"/>
            </a:solidFill>
            <a:ln cap="flat" cmpd="sng" w="25400">
              <a:solidFill>
                <a:srgbClr val="19ACE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5"/>
            <p:cNvSpPr/>
            <p:nvPr/>
          </p:nvSpPr>
          <p:spPr>
            <a:xfrm>
              <a:off x="508218" y="1287171"/>
              <a:ext cx="2673756" cy="510089"/>
            </a:xfrm>
            <a:prstGeom prst="rect">
              <a:avLst/>
            </a:prstGeom>
            <a:solidFill>
              <a:srgbClr val="19ACE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5"/>
            <p:cNvSpPr txBox="1"/>
            <p:nvPr/>
          </p:nvSpPr>
          <p:spPr>
            <a:xfrm>
              <a:off x="508218" y="1287171"/>
              <a:ext cx="2673756" cy="510089"/>
            </a:xfrm>
            <a:prstGeom prst="rect">
              <a:avLst/>
            </a:prstGeom>
            <a:noFill/>
            <a:ln>
              <a:noFill/>
            </a:ln>
          </p:spPr>
          <p:txBody>
            <a:bodyPr anchorCtr="0" anchor="ctr" bIns="40625" lIns="306000" spcFirstLastPara="1" rIns="40625" wrap="square" tIns="40625">
              <a:noAutofit/>
            </a:bodyPr>
            <a:lstStyle/>
            <a:p>
              <a:pPr indent="0" lvl="0" marL="0" marR="0" rtl="0" algn="l">
                <a:lnSpc>
                  <a:spcPct val="90000"/>
                </a:lnSpc>
                <a:spcBef>
                  <a:spcPts val="0"/>
                </a:spcBef>
                <a:spcAft>
                  <a:spcPts val="0"/>
                </a:spcAft>
                <a:buClr>
                  <a:srgbClr val="000000"/>
                </a:buClr>
                <a:buSzPts val="1600"/>
                <a:buFont typeface="Times New Roman"/>
                <a:buNone/>
              </a:pPr>
              <a:r>
                <a:rPr b="0" i="0" lang="en-US" sz="1600" cap="none" strike="noStrike">
                  <a:solidFill>
                    <a:srgbClr val="000000"/>
                  </a:solidFill>
                  <a:latin typeface="Times New Roman"/>
                  <a:ea typeface="Times New Roman"/>
                  <a:cs typeface="Times New Roman"/>
                  <a:sym typeface="Times New Roman"/>
                </a:rPr>
                <a:t>Snapshot and data backup</a:t>
              </a:r>
              <a:endParaRPr/>
            </a:p>
          </p:txBody>
        </p:sp>
        <p:sp>
          <p:nvSpPr>
            <p:cNvPr id="598" name="Google Shape;598;p25"/>
            <p:cNvSpPr/>
            <p:nvPr/>
          </p:nvSpPr>
          <p:spPr>
            <a:xfrm>
              <a:off x="267262" y="1301260"/>
              <a:ext cx="481911" cy="481911"/>
            </a:xfrm>
            <a:prstGeom prst="ellipse">
              <a:avLst/>
            </a:prstGeom>
            <a:solidFill>
              <a:schemeClr val="lt1"/>
            </a:solidFill>
            <a:ln cap="flat" cmpd="sng" w="25400">
              <a:solidFill>
                <a:srgbClr val="19ACE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5"/>
            <p:cNvSpPr/>
            <p:nvPr/>
          </p:nvSpPr>
          <p:spPr>
            <a:xfrm>
              <a:off x="287185" y="1920054"/>
              <a:ext cx="2894789" cy="401112"/>
            </a:xfrm>
            <a:prstGeom prst="rect">
              <a:avLst/>
            </a:prstGeom>
            <a:solidFill>
              <a:srgbClr val="19ACE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5"/>
            <p:cNvSpPr txBox="1"/>
            <p:nvPr/>
          </p:nvSpPr>
          <p:spPr>
            <a:xfrm>
              <a:off x="287185" y="1920054"/>
              <a:ext cx="2894789" cy="401112"/>
            </a:xfrm>
            <a:prstGeom prst="rect">
              <a:avLst/>
            </a:prstGeom>
            <a:noFill/>
            <a:ln>
              <a:noFill/>
            </a:ln>
          </p:spPr>
          <p:txBody>
            <a:bodyPr anchorCtr="0" anchor="ctr" bIns="40625" lIns="306000" spcFirstLastPara="1" rIns="40625" wrap="square" tIns="40625">
              <a:noAutofit/>
            </a:bodyPr>
            <a:lstStyle/>
            <a:p>
              <a:pPr indent="0" lvl="0" marL="0" marR="0" rtl="0" algn="l">
                <a:lnSpc>
                  <a:spcPct val="100000"/>
                </a:lnSpc>
                <a:spcBef>
                  <a:spcPts val="0"/>
                </a:spcBef>
                <a:spcAft>
                  <a:spcPts val="0"/>
                </a:spcAft>
                <a:buClr>
                  <a:srgbClr val="000000"/>
                </a:buClr>
                <a:buSzPts val="1600"/>
                <a:buFont typeface="Times New Roman"/>
                <a:buNone/>
              </a:pPr>
              <a:r>
                <a:rPr b="0" i="0" lang="en-US" sz="1600" cap="none" strike="noStrike">
                  <a:solidFill>
                    <a:srgbClr val="000000"/>
                  </a:solidFill>
                  <a:latin typeface="Times New Roman"/>
                  <a:ea typeface="Times New Roman"/>
                  <a:cs typeface="Times New Roman"/>
                  <a:sym typeface="Times New Roman"/>
                </a:rPr>
                <a:t>Network resource adjustment</a:t>
              </a:r>
              <a:endParaRPr sz="1600">
                <a:solidFill>
                  <a:schemeClr val="lt1"/>
                </a:solidFill>
                <a:latin typeface="Arial"/>
                <a:ea typeface="Arial"/>
                <a:cs typeface="Arial"/>
                <a:sym typeface="Arial"/>
              </a:endParaRPr>
            </a:p>
          </p:txBody>
        </p:sp>
        <p:sp>
          <p:nvSpPr>
            <p:cNvPr id="601" name="Google Shape;601;p25"/>
            <p:cNvSpPr/>
            <p:nvPr/>
          </p:nvSpPr>
          <p:spPr>
            <a:xfrm>
              <a:off x="46229" y="1879654"/>
              <a:ext cx="481911" cy="481911"/>
            </a:xfrm>
            <a:prstGeom prst="ellipse">
              <a:avLst/>
            </a:prstGeom>
            <a:solidFill>
              <a:schemeClr val="lt1"/>
            </a:solidFill>
            <a:ln cap="flat" cmpd="sng" w="25400">
              <a:solidFill>
                <a:srgbClr val="19ACE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2" name="Google Shape;602;p25"/>
          <p:cNvSpPr txBox="1"/>
          <p:nvPr/>
        </p:nvSpPr>
        <p:spPr>
          <a:xfrm>
            <a:off x="729935" y="4394393"/>
            <a:ext cx="1982200" cy="9153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cap="none" strike="noStrike">
                <a:solidFill>
                  <a:srgbClr val="000000"/>
                </a:solidFill>
                <a:latin typeface="Times New Roman"/>
                <a:ea typeface="Times New Roman"/>
                <a:cs typeface="Times New Roman"/>
                <a:sym typeface="Times New Roman"/>
              </a:rPr>
              <a:t>Gateway types</a:t>
            </a:r>
            <a:endParaRPr/>
          </a:p>
        </p:txBody>
      </p:sp>
      <p:sp>
        <p:nvSpPr>
          <p:cNvPr id="603" name="Google Shape;603;p25"/>
          <p:cNvSpPr/>
          <p:nvPr/>
        </p:nvSpPr>
        <p:spPr>
          <a:xfrm>
            <a:off x="10564055" y="2312876"/>
            <a:ext cx="461294" cy="2861346"/>
          </a:xfrm>
          <a:prstGeom prst="downArrow">
            <a:avLst>
              <a:gd fmla="val 50000" name="adj1"/>
              <a:gd fmla="val 50000" name="adj2"/>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4" name="Google Shape;604;p25"/>
          <p:cNvSpPr txBox="1"/>
          <p:nvPr/>
        </p:nvSpPr>
        <p:spPr>
          <a:xfrm>
            <a:off x="11041216" y="3181320"/>
            <a:ext cx="1265827" cy="9153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Snapshot</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Image</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Backup</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08" name="Shape 608"/>
        <p:cNvGrpSpPr/>
        <p:nvPr/>
      </p:nvGrpSpPr>
      <p:grpSpPr>
        <a:xfrm>
          <a:off x="0" y="0"/>
          <a:ext cx="0" cy="0"/>
          <a:chOff x="0" y="0"/>
          <a:chExt cx="0" cy="0"/>
        </a:xfrm>
      </p:grpSpPr>
      <p:sp>
        <p:nvSpPr>
          <p:cNvPr id="609" name="Google Shape;609;p26"/>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版权归© 2020 Tencent, Inc.或其附属公司所有 保留所有权利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27"/>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2.3.3 Database </a:t>
            </a:r>
            <a:r>
              <a:rPr lang="en-US">
                <a:latin typeface="Times New Roman"/>
                <a:ea typeface="Times New Roman"/>
                <a:cs typeface="Times New Roman"/>
                <a:sym typeface="Times New Roman"/>
              </a:rPr>
              <a:t>S</a:t>
            </a:r>
            <a:r>
              <a:rPr b="1" i="0" lang="en-US" sz="3600" cap="none" strike="noStrike">
                <a:solidFill>
                  <a:srgbClr val="00A4FF"/>
                </a:solidFill>
                <a:latin typeface="Times New Roman"/>
                <a:ea typeface="Times New Roman"/>
                <a:cs typeface="Times New Roman"/>
                <a:sym typeface="Times New Roman"/>
              </a:rPr>
              <a:t>ync</a:t>
            </a:r>
            <a:endParaRPr/>
          </a:p>
        </p:txBody>
      </p:sp>
      <p:sp>
        <p:nvSpPr>
          <p:cNvPr id="615" name="Google Shape;615;p27"/>
          <p:cNvSpPr txBox="1"/>
          <p:nvPr>
            <p:ph idx="1" type="body"/>
          </p:nvPr>
        </p:nvSpPr>
        <p:spPr>
          <a:xfrm>
            <a:off x="842629" y="1169235"/>
            <a:ext cx="10658399" cy="72008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How do we sync databases in real time to implement disaster recovery?</a:t>
            </a:r>
            <a:endParaRPr/>
          </a:p>
        </p:txBody>
      </p:sp>
      <p:sp>
        <p:nvSpPr>
          <p:cNvPr id="616" name="Google Shape;616;p27"/>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sp>
        <p:nvSpPr>
          <p:cNvPr id="617" name="Google Shape;617;p27"/>
          <p:cNvSpPr txBox="1"/>
          <p:nvPr/>
        </p:nvSpPr>
        <p:spPr>
          <a:xfrm>
            <a:off x="10300840" y="1169235"/>
            <a:ext cx="3181164" cy="72008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400"/>
              <a:buFont typeface="Noto Sans Symbols"/>
              <a:buNone/>
            </a:pPr>
            <a:r>
              <a:rPr b="1" i="0" lang="en-US" sz="2400" cap="none" strike="noStrike">
                <a:solidFill>
                  <a:srgbClr val="000000"/>
                </a:solidFill>
                <a:latin typeface="Times New Roman"/>
                <a:ea typeface="Times New Roman"/>
                <a:cs typeface="Times New Roman"/>
                <a:sym typeface="Times New Roman"/>
              </a:rPr>
              <a:t>DTS</a:t>
            </a:r>
            <a:endParaRPr b="1" sz="2400">
              <a:solidFill>
                <a:schemeClr val="dk1"/>
              </a:solidFill>
              <a:latin typeface="Arial"/>
              <a:ea typeface="Arial"/>
              <a:cs typeface="Arial"/>
              <a:sym typeface="Arial"/>
            </a:endParaRPr>
          </a:p>
        </p:txBody>
      </p:sp>
      <p:pic>
        <p:nvPicPr>
          <p:cNvPr id="618" name="Google Shape;618;p27"/>
          <p:cNvPicPr preferRelativeResize="0"/>
          <p:nvPr/>
        </p:nvPicPr>
        <p:blipFill>
          <a:blip r:embed="rId3">
            <a:alphaModFix/>
          </a:blip>
          <a:stretch>
            <a:fillRect/>
          </a:stretch>
        </p:blipFill>
        <p:spPr>
          <a:xfrm>
            <a:off x="2819400" y="2041715"/>
            <a:ext cx="6994919" cy="42885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28"/>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0A4FF"/>
                </a:solidFill>
                <a:latin typeface="Times New Roman"/>
                <a:ea typeface="Times New Roman"/>
                <a:cs typeface="Times New Roman"/>
                <a:sym typeface="Times New Roman"/>
              </a:rPr>
              <a:t>2.4 Application architecture design of hybrid cloud</a:t>
            </a:r>
            <a:endParaRPr/>
          </a:p>
        </p:txBody>
      </p:sp>
      <p:grpSp>
        <p:nvGrpSpPr>
          <p:cNvPr id="624" name="Google Shape;624;p28"/>
          <p:cNvGrpSpPr/>
          <p:nvPr/>
        </p:nvGrpSpPr>
        <p:grpSpPr>
          <a:xfrm>
            <a:off x="3431704" y="1700808"/>
            <a:ext cx="5328592" cy="3996444"/>
            <a:chOff x="3431704" y="1340768"/>
            <a:chExt cx="5328592" cy="3250593"/>
          </a:xfrm>
        </p:grpSpPr>
        <p:sp>
          <p:nvSpPr>
            <p:cNvPr id="625" name="Google Shape;625;p28"/>
            <p:cNvSpPr/>
            <p:nvPr/>
          </p:nvSpPr>
          <p:spPr>
            <a:xfrm>
              <a:off x="3431704" y="1340768"/>
              <a:ext cx="5328592" cy="735984"/>
            </a:xfrm>
            <a:custGeom>
              <a:rect b="b" l="l" r="r" t="t"/>
              <a:pathLst>
                <a:path extrusionOk="0" h="666337" w="5198664">
                  <a:moveTo>
                    <a:pt x="0" y="66634"/>
                  </a:moveTo>
                  <a:cubicBezTo>
                    <a:pt x="0" y="29833"/>
                    <a:pt x="29833" y="0"/>
                    <a:pt x="66634" y="0"/>
                  </a:cubicBezTo>
                  <a:lnTo>
                    <a:pt x="5132030" y="0"/>
                  </a:lnTo>
                  <a:cubicBezTo>
                    <a:pt x="5168831" y="0"/>
                    <a:pt x="5198664" y="29833"/>
                    <a:pt x="5198664" y="66634"/>
                  </a:cubicBezTo>
                  <a:lnTo>
                    <a:pt x="5198664" y="599703"/>
                  </a:lnTo>
                  <a:cubicBezTo>
                    <a:pt x="5198664" y="636504"/>
                    <a:pt x="5168831" y="666337"/>
                    <a:pt x="5132030" y="666337"/>
                  </a:cubicBezTo>
                  <a:lnTo>
                    <a:pt x="66634" y="666337"/>
                  </a:lnTo>
                  <a:cubicBezTo>
                    <a:pt x="29833" y="666337"/>
                    <a:pt x="0" y="636504"/>
                    <a:pt x="0" y="599703"/>
                  </a:cubicBezTo>
                  <a:lnTo>
                    <a:pt x="0" y="66634"/>
                  </a:lnTo>
                  <a:close/>
                </a:path>
              </a:pathLst>
            </a:custGeom>
            <a:solidFill>
              <a:srgbClr val="00B0F0"/>
            </a:solidFill>
            <a:ln>
              <a:noFill/>
            </a:ln>
          </p:spPr>
          <p:txBody>
            <a:bodyPr anchorCtr="0" anchor="ctr" bIns="55075" lIns="72850" spcFirstLastPara="1" rIns="72850" wrap="square" tIns="55075">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Application architecture design of hybrid cloud</a:t>
              </a:r>
              <a:endParaRPr/>
            </a:p>
          </p:txBody>
        </p:sp>
        <p:sp>
          <p:nvSpPr>
            <p:cNvPr id="626" name="Google Shape;626;p28"/>
            <p:cNvSpPr/>
            <p:nvPr/>
          </p:nvSpPr>
          <p:spPr>
            <a:xfrm>
              <a:off x="3431704" y="2208177"/>
              <a:ext cx="959513" cy="735984"/>
            </a:xfrm>
            <a:prstGeom prst="roundRect">
              <a:avLst>
                <a:gd fmla="val 16670" name="adj"/>
              </a:avLst>
            </a:pr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1</a:t>
              </a:r>
              <a:endParaRPr sz="2000">
                <a:solidFill>
                  <a:srgbClr val="FFFFFF"/>
                </a:solidFill>
                <a:latin typeface="Arial"/>
                <a:ea typeface="Arial"/>
                <a:cs typeface="Arial"/>
                <a:sym typeface="Arial"/>
              </a:endParaRPr>
            </a:p>
          </p:txBody>
        </p:sp>
        <p:sp>
          <p:nvSpPr>
            <p:cNvPr id="627" name="Google Shape;627;p28"/>
            <p:cNvSpPr/>
            <p:nvPr/>
          </p:nvSpPr>
          <p:spPr>
            <a:xfrm>
              <a:off x="4429476" y="2208177"/>
              <a:ext cx="4330820" cy="735984"/>
            </a:xfrm>
            <a:custGeom>
              <a:rect b="b" l="l" r="r" t="t"/>
              <a:pathLst>
                <a:path extrusionOk="0" h="666337" w="4492346">
                  <a:moveTo>
                    <a:pt x="0" y="111078"/>
                  </a:moveTo>
                  <a:cubicBezTo>
                    <a:pt x="0" y="49731"/>
                    <a:pt x="49731" y="0"/>
                    <a:pt x="111078" y="0"/>
                  </a:cubicBezTo>
                  <a:lnTo>
                    <a:pt x="4381268" y="0"/>
                  </a:lnTo>
                  <a:cubicBezTo>
                    <a:pt x="4442615" y="0"/>
                    <a:pt x="4492346" y="49731"/>
                    <a:pt x="4492346" y="111078"/>
                  </a:cubicBezTo>
                  <a:lnTo>
                    <a:pt x="4492346" y="555259"/>
                  </a:lnTo>
                  <a:cubicBezTo>
                    <a:pt x="4492346" y="616606"/>
                    <a:pt x="4442615" y="666337"/>
                    <a:pt x="4381268" y="666337"/>
                  </a:cubicBezTo>
                  <a:lnTo>
                    <a:pt x="111078" y="666337"/>
                  </a:lnTo>
                  <a:cubicBezTo>
                    <a:pt x="49731" y="666337"/>
                    <a:pt x="0" y="616606"/>
                    <a:pt x="0" y="555259"/>
                  </a:cubicBezTo>
                  <a:lnTo>
                    <a:pt x="0" y="111078"/>
                  </a:lnTo>
                  <a:close/>
                </a:path>
              </a:pathLst>
            </a:cu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Workload planning of hybrid cloud</a:t>
              </a:r>
              <a:endParaRPr/>
            </a:p>
          </p:txBody>
        </p:sp>
        <p:sp>
          <p:nvSpPr>
            <p:cNvPr id="628" name="Google Shape;628;p28"/>
            <p:cNvSpPr/>
            <p:nvPr/>
          </p:nvSpPr>
          <p:spPr>
            <a:xfrm>
              <a:off x="3431704" y="3031777"/>
              <a:ext cx="959513" cy="735984"/>
            </a:xfrm>
            <a:prstGeom prst="roundRect">
              <a:avLst>
                <a:gd fmla="val 16670" name="adj"/>
              </a:avLst>
            </a:pr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2</a:t>
              </a:r>
              <a:endParaRPr sz="2000">
                <a:solidFill>
                  <a:srgbClr val="FFFFFF"/>
                </a:solidFill>
                <a:latin typeface="Arial"/>
                <a:ea typeface="Arial"/>
                <a:cs typeface="Arial"/>
                <a:sym typeface="Arial"/>
              </a:endParaRPr>
            </a:p>
          </p:txBody>
        </p:sp>
        <p:sp>
          <p:nvSpPr>
            <p:cNvPr id="629" name="Google Shape;629;p28"/>
            <p:cNvSpPr/>
            <p:nvPr/>
          </p:nvSpPr>
          <p:spPr>
            <a:xfrm>
              <a:off x="4429476" y="3031777"/>
              <a:ext cx="4330820" cy="735984"/>
            </a:xfrm>
            <a:custGeom>
              <a:rect b="b" l="l" r="r" t="t"/>
              <a:pathLst>
                <a:path extrusionOk="0" h="666337" w="4492346">
                  <a:moveTo>
                    <a:pt x="0" y="111078"/>
                  </a:moveTo>
                  <a:cubicBezTo>
                    <a:pt x="0" y="49731"/>
                    <a:pt x="49731" y="0"/>
                    <a:pt x="111078" y="0"/>
                  </a:cubicBezTo>
                  <a:lnTo>
                    <a:pt x="4381268" y="0"/>
                  </a:lnTo>
                  <a:cubicBezTo>
                    <a:pt x="4442615" y="0"/>
                    <a:pt x="4492346" y="49731"/>
                    <a:pt x="4492346" y="111078"/>
                  </a:cubicBezTo>
                  <a:lnTo>
                    <a:pt x="4492346" y="555259"/>
                  </a:lnTo>
                  <a:cubicBezTo>
                    <a:pt x="4492346" y="616606"/>
                    <a:pt x="4442615" y="666337"/>
                    <a:pt x="4381268" y="666337"/>
                  </a:cubicBezTo>
                  <a:lnTo>
                    <a:pt x="111078" y="666337"/>
                  </a:lnTo>
                  <a:cubicBezTo>
                    <a:pt x="49731" y="666337"/>
                    <a:pt x="0" y="616606"/>
                    <a:pt x="0" y="555259"/>
                  </a:cubicBezTo>
                  <a:lnTo>
                    <a:pt x="0" y="111078"/>
                  </a:lnTo>
                  <a:close/>
                </a:path>
              </a:pathLst>
            </a:cu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Application categorization</a:t>
              </a:r>
              <a:endParaRPr/>
            </a:p>
          </p:txBody>
        </p:sp>
        <p:sp>
          <p:nvSpPr>
            <p:cNvPr id="630" name="Google Shape;630;p28"/>
            <p:cNvSpPr/>
            <p:nvPr/>
          </p:nvSpPr>
          <p:spPr>
            <a:xfrm>
              <a:off x="3431704" y="3855377"/>
              <a:ext cx="959513" cy="735984"/>
            </a:xfrm>
            <a:prstGeom prst="roundRect">
              <a:avLst>
                <a:gd fmla="val 16670" name="adj"/>
              </a:avLst>
            </a:pr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3</a:t>
              </a:r>
              <a:endParaRPr sz="2000">
                <a:solidFill>
                  <a:srgbClr val="FFFFFF"/>
                </a:solidFill>
                <a:latin typeface="Arial"/>
                <a:ea typeface="Arial"/>
                <a:cs typeface="Arial"/>
                <a:sym typeface="Arial"/>
              </a:endParaRPr>
            </a:p>
          </p:txBody>
        </p:sp>
        <p:sp>
          <p:nvSpPr>
            <p:cNvPr id="631" name="Google Shape;631;p28"/>
            <p:cNvSpPr/>
            <p:nvPr/>
          </p:nvSpPr>
          <p:spPr>
            <a:xfrm>
              <a:off x="4429476" y="3855377"/>
              <a:ext cx="4330820" cy="735984"/>
            </a:xfrm>
            <a:custGeom>
              <a:rect b="b" l="l" r="r" t="t"/>
              <a:pathLst>
                <a:path extrusionOk="0" h="666337" w="4492346">
                  <a:moveTo>
                    <a:pt x="0" y="111078"/>
                  </a:moveTo>
                  <a:cubicBezTo>
                    <a:pt x="0" y="49731"/>
                    <a:pt x="49731" y="0"/>
                    <a:pt x="111078" y="0"/>
                  </a:cubicBezTo>
                  <a:lnTo>
                    <a:pt x="4381268" y="0"/>
                  </a:lnTo>
                  <a:cubicBezTo>
                    <a:pt x="4442615" y="0"/>
                    <a:pt x="4492346" y="49731"/>
                    <a:pt x="4492346" y="111078"/>
                  </a:cubicBezTo>
                  <a:lnTo>
                    <a:pt x="4492346" y="555259"/>
                  </a:lnTo>
                  <a:cubicBezTo>
                    <a:pt x="4492346" y="616606"/>
                    <a:pt x="4442615" y="666337"/>
                    <a:pt x="4381268" y="666337"/>
                  </a:cubicBezTo>
                  <a:lnTo>
                    <a:pt x="111078" y="666337"/>
                  </a:lnTo>
                  <a:cubicBezTo>
                    <a:pt x="49731" y="666337"/>
                    <a:pt x="0" y="616606"/>
                    <a:pt x="0" y="555259"/>
                  </a:cubicBezTo>
                  <a:lnTo>
                    <a:pt x="0" y="111078"/>
                  </a:lnTo>
                  <a:close/>
                </a:path>
              </a:pathLst>
            </a:cu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Application layer division</a:t>
              </a: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29"/>
          <p:cNvSpPr txBox="1"/>
          <p:nvPr>
            <p:ph type="title"/>
          </p:nvPr>
        </p:nvSpPr>
        <p:spPr>
          <a:xfrm>
            <a:off x="983432" y="87749"/>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2.4.1 Workload planning of hybrid cloud</a:t>
            </a:r>
            <a:endParaRPr/>
          </a:p>
        </p:txBody>
      </p:sp>
      <p:sp>
        <p:nvSpPr>
          <p:cNvPr id="637" name="Google Shape;637;p29"/>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pic>
        <p:nvPicPr>
          <p:cNvPr id="638" name="Google Shape;638;p29"/>
          <p:cNvPicPr preferRelativeResize="0"/>
          <p:nvPr/>
        </p:nvPicPr>
        <p:blipFill rotWithShape="1">
          <a:blip r:embed="rId3">
            <a:alphaModFix/>
          </a:blip>
          <a:srcRect b="0" l="0" r="0" t="0"/>
          <a:stretch/>
        </p:blipFill>
        <p:spPr>
          <a:xfrm>
            <a:off x="8472264" y="1951726"/>
            <a:ext cx="1905000" cy="1905000"/>
          </a:xfrm>
          <a:prstGeom prst="rect">
            <a:avLst/>
          </a:prstGeom>
          <a:noFill/>
          <a:ln>
            <a:noFill/>
          </a:ln>
        </p:spPr>
      </p:pic>
      <p:pic>
        <p:nvPicPr>
          <p:cNvPr id="639" name="Google Shape;639;p29"/>
          <p:cNvPicPr preferRelativeResize="0"/>
          <p:nvPr/>
        </p:nvPicPr>
        <p:blipFill rotWithShape="1">
          <a:blip r:embed="rId4">
            <a:alphaModFix/>
          </a:blip>
          <a:srcRect b="0" l="0" r="0" t="0"/>
          <a:stretch/>
        </p:blipFill>
        <p:spPr>
          <a:xfrm>
            <a:off x="3836725" y="1979799"/>
            <a:ext cx="1905000" cy="1905000"/>
          </a:xfrm>
          <a:prstGeom prst="rect">
            <a:avLst/>
          </a:prstGeom>
          <a:noFill/>
          <a:ln>
            <a:noFill/>
          </a:ln>
        </p:spPr>
      </p:pic>
      <p:sp>
        <p:nvSpPr>
          <p:cNvPr id="640" name="Google Shape;640;p29"/>
          <p:cNvSpPr txBox="1"/>
          <p:nvPr/>
        </p:nvSpPr>
        <p:spPr>
          <a:xfrm>
            <a:off x="971400" y="3124645"/>
            <a:ext cx="4702932" cy="732081"/>
          </a:xfrm>
          <a:prstGeom prst="rect">
            <a:avLst/>
          </a:prstGeom>
          <a:noFill/>
          <a:ln>
            <a:noFill/>
          </a:ln>
        </p:spPr>
        <p:txBody>
          <a:bodyPr anchorCtr="0" anchor="t" bIns="45700" lIns="91425" spcFirstLastPara="1" rIns="91425" wrap="square" tIns="45700">
            <a:noAutofit/>
          </a:bodyPr>
          <a:lstStyle/>
          <a:p>
            <a:pPr indent="-480471" lvl="0" marL="480471" marR="0" rtl="0" algn="l">
              <a:lnSpc>
                <a:spcPct val="10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Business</a:t>
            </a:r>
            <a:endParaRPr sz="2400">
              <a:solidFill>
                <a:schemeClr val="dk1"/>
              </a:solidFill>
              <a:latin typeface="Arial"/>
              <a:ea typeface="Arial"/>
              <a:cs typeface="Arial"/>
              <a:sym typeface="Arial"/>
            </a:endParaRPr>
          </a:p>
          <a:p>
            <a:pPr indent="-355591" lvl="1" marL="836063" marR="0" rtl="0" algn="l">
              <a:lnSpc>
                <a:spcPct val="100000"/>
              </a:lnSpc>
              <a:spcBef>
                <a:spcPts val="50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Laws/Regulations</a:t>
            </a:r>
            <a:endParaRPr b="0" i="0" sz="2000" u="none" cap="none" strike="noStrike">
              <a:solidFill>
                <a:schemeClr val="dk1"/>
              </a:solidFill>
              <a:latin typeface="Arial"/>
              <a:ea typeface="Arial"/>
              <a:cs typeface="Arial"/>
              <a:sym typeface="Arial"/>
            </a:endParaRPr>
          </a:p>
          <a:p>
            <a:pPr indent="-355591" lvl="1" marL="836063" marR="0" rtl="0" algn="l">
              <a:lnSpc>
                <a:spcPct val="100000"/>
              </a:lnSpc>
              <a:spcBef>
                <a:spcPts val="50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Business asset control</a:t>
            </a:r>
            <a:endParaRPr b="0" i="0" sz="2000" u="none" cap="none" strike="noStrike">
              <a:solidFill>
                <a:schemeClr val="dk1"/>
              </a:solidFill>
              <a:latin typeface="Arial"/>
              <a:ea typeface="Arial"/>
              <a:cs typeface="Arial"/>
              <a:sym typeface="Arial"/>
            </a:endParaRPr>
          </a:p>
          <a:p>
            <a:pPr indent="-355591" lvl="1" marL="836063" marR="0" rtl="0" algn="l">
              <a:lnSpc>
                <a:spcPct val="100000"/>
              </a:lnSpc>
              <a:spcBef>
                <a:spcPts val="50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Business regions</a:t>
            </a:r>
            <a:endParaRPr b="0" i="0" sz="2000" u="none" cap="none" strike="noStrike">
              <a:solidFill>
                <a:schemeClr val="dk1"/>
              </a:solidFill>
              <a:latin typeface="Arial"/>
              <a:ea typeface="Arial"/>
              <a:cs typeface="Arial"/>
              <a:sym typeface="Arial"/>
            </a:endParaRPr>
          </a:p>
          <a:p>
            <a:pPr indent="-355591" lvl="1" marL="836063" marR="0" rtl="0" algn="l">
              <a:lnSpc>
                <a:spcPct val="100000"/>
              </a:lnSpc>
              <a:spcBef>
                <a:spcPts val="50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Business continuity</a:t>
            </a:r>
            <a:endParaRPr b="0" i="0" sz="2000" u="none" cap="none" strike="noStrike">
              <a:solidFill>
                <a:schemeClr val="dk1"/>
              </a:solidFill>
              <a:latin typeface="Arial"/>
              <a:ea typeface="Arial"/>
              <a:cs typeface="Arial"/>
              <a:sym typeface="Arial"/>
            </a:endParaRPr>
          </a:p>
          <a:p>
            <a:pPr indent="-355591" lvl="1" marL="836063" marR="0" rtl="0" algn="l">
              <a:lnSpc>
                <a:spcPct val="100000"/>
              </a:lnSpc>
              <a:spcBef>
                <a:spcPts val="50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Costs</a:t>
            </a:r>
            <a:endParaRPr b="0" i="0" sz="2000" u="none" cap="none" strike="noStrike">
              <a:solidFill>
                <a:schemeClr val="dk1"/>
              </a:solidFill>
              <a:latin typeface="Arial"/>
              <a:ea typeface="Arial"/>
              <a:cs typeface="Arial"/>
              <a:sym typeface="Arial"/>
            </a:endParaRPr>
          </a:p>
        </p:txBody>
      </p:sp>
      <p:sp>
        <p:nvSpPr>
          <p:cNvPr id="641" name="Google Shape;641;p29"/>
          <p:cNvSpPr txBox="1"/>
          <p:nvPr/>
        </p:nvSpPr>
        <p:spPr>
          <a:xfrm>
            <a:off x="6080360" y="3101880"/>
            <a:ext cx="4702932" cy="732081"/>
          </a:xfrm>
          <a:prstGeom prst="rect">
            <a:avLst/>
          </a:prstGeom>
          <a:noFill/>
          <a:ln>
            <a:noFill/>
          </a:ln>
        </p:spPr>
        <p:txBody>
          <a:bodyPr anchorCtr="0" anchor="t" bIns="45700" lIns="91425" spcFirstLastPara="1" rIns="91425" wrap="square" tIns="45700">
            <a:noAutofit/>
          </a:bodyPr>
          <a:lstStyle/>
          <a:p>
            <a:pPr indent="-480471" lvl="0" marL="480471" marR="0" rtl="0" algn="l">
              <a:lnSpc>
                <a:spcPct val="10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Technology</a:t>
            </a:r>
            <a:endParaRPr sz="2400">
              <a:solidFill>
                <a:schemeClr val="dk1"/>
              </a:solidFill>
              <a:latin typeface="Arial"/>
              <a:ea typeface="Arial"/>
              <a:cs typeface="Arial"/>
              <a:sym typeface="Arial"/>
            </a:endParaRPr>
          </a:p>
          <a:p>
            <a:pPr indent="-355591" lvl="1" marL="836063" marR="0" rtl="0" algn="l">
              <a:lnSpc>
                <a:spcPct val="100000"/>
              </a:lnSpc>
              <a:spcBef>
                <a:spcPts val="50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SaaS</a:t>
            </a:r>
            <a:endParaRPr/>
          </a:p>
          <a:p>
            <a:pPr indent="-355591" lvl="1" marL="836063" marR="0" rtl="0" algn="l">
              <a:lnSpc>
                <a:spcPct val="100000"/>
              </a:lnSpc>
              <a:spcBef>
                <a:spcPts val="50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Team technology stack and backend integration</a:t>
            </a:r>
            <a:endParaRPr b="0" i="0" sz="2000" u="none" cap="none" strike="noStrike">
              <a:solidFill>
                <a:schemeClr val="dk1"/>
              </a:solidFill>
              <a:latin typeface="Arial"/>
              <a:ea typeface="Arial"/>
              <a:cs typeface="Arial"/>
              <a:sym typeface="Arial"/>
            </a:endParaRPr>
          </a:p>
          <a:p>
            <a:pPr indent="-355591" lvl="1" marL="836063" marR="0" rtl="0" algn="l">
              <a:lnSpc>
                <a:spcPct val="100000"/>
              </a:lnSpc>
              <a:spcBef>
                <a:spcPts val="50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Data volume</a:t>
            </a:r>
            <a:endParaRPr b="0" i="0" sz="2000" u="none" cap="none" strike="noStrike">
              <a:solidFill>
                <a:schemeClr val="dk1"/>
              </a:solidFill>
              <a:latin typeface="Arial"/>
              <a:ea typeface="Arial"/>
              <a:cs typeface="Arial"/>
              <a:sym typeface="Arial"/>
            </a:endParaRPr>
          </a:p>
          <a:p>
            <a:pPr indent="-355591" lvl="1" marL="836063" marR="0" rtl="0" algn="l">
              <a:lnSpc>
                <a:spcPct val="100000"/>
              </a:lnSpc>
              <a:spcBef>
                <a:spcPts val="50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Workload elasticity</a:t>
            </a:r>
            <a:endParaRPr b="0" i="0" sz="2000" u="none" cap="none" strike="noStrike">
              <a:solidFill>
                <a:schemeClr val="dk1"/>
              </a:solidFill>
              <a:latin typeface="Arial"/>
              <a:ea typeface="Arial"/>
              <a:cs typeface="Arial"/>
              <a:sym typeface="Arial"/>
            </a:endParaRPr>
          </a:p>
          <a:p>
            <a:pPr indent="-355591" lvl="1" marL="836063" marR="0" rtl="0" algn="l">
              <a:lnSpc>
                <a:spcPct val="100000"/>
              </a:lnSpc>
              <a:spcBef>
                <a:spcPts val="50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Performance</a:t>
            </a:r>
            <a:endParaRPr b="0" i="0" sz="2000" u="none" cap="none" strike="noStrike">
              <a:solidFill>
                <a:schemeClr val="dk1"/>
              </a:solidFill>
              <a:latin typeface="Arial"/>
              <a:ea typeface="Arial"/>
              <a:cs typeface="Arial"/>
              <a:sym typeface="Arial"/>
            </a:endParaRPr>
          </a:p>
          <a:p>
            <a:pPr indent="-355591" lvl="1" marL="836063" marR="0" rtl="0" algn="l">
              <a:lnSpc>
                <a:spcPct val="100000"/>
              </a:lnSpc>
              <a:spcBef>
                <a:spcPts val="500"/>
              </a:spcBef>
              <a:spcAft>
                <a:spcPts val="0"/>
              </a:spcAft>
              <a:buClr>
                <a:schemeClr val="accent1"/>
              </a:buClr>
              <a:buSzPts val="2000"/>
              <a:buFont typeface="Noto Sans Symbols"/>
              <a:buChar char="■"/>
            </a:pPr>
            <a:r>
              <a:rPr b="0" i="0" lang="en-US" sz="2000" u="none" cap="none" strike="noStrike">
                <a:solidFill>
                  <a:srgbClr val="000000"/>
                </a:solidFill>
                <a:latin typeface="Times New Roman"/>
                <a:ea typeface="Times New Roman"/>
                <a:cs typeface="Times New Roman"/>
                <a:sym typeface="Times New Roman"/>
              </a:rPr>
              <a:t>Security</a:t>
            </a:r>
            <a:endParaRPr b="0" i="0" sz="2000" u="none" cap="none" strike="noStrike">
              <a:solidFill>
                <a:schemeClr val="dk1"/>
              </a:solidFill>
              <a:latin typeface="Arial"/>
              <a:ea typeface="Arial"/>
              <a:cs typeface="Arial"/>
              <a:sym typeface="Arial"/>
            </a:endParaRPr>
          </a:p>
        </p:txBody>
      </p:sp>
      <p:sp>
        <p:nvSpPr>
          <p:cNvPr id="642" name="Google Shape;642;p29"/>
          <p:cNvSpPr txBox="1"/>
          <p:nvPr/>
        </p:nvSpPr>
        <p:spPr>
          <a:xfrm>
            <a:off x="1735178" y="1207022"/>
            <a:ext cx="7365739" cy="457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cap="none" strike="noStrike">
                <a:solidFill>
                  <a:srgbClr val="000000"/>
                </a:solidFill>
                <a:latin typeface="Times New Roman"/>
                <a:ea typeface="Times New Roman"/>
                <a:cs typeface="Times New Roman"/>
                <a:sym typeface="Times New Roman"/>
              </a:rPr>
              <a:t>Considerations for workload arrangement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3"/>
          <p:cNvSpPr txBox="1"/>
          <p:nvPr/>
        </p:nvSpPr>
        <p:spPr>
          <a:xfrm>
            <a:off x="2306638" y="2057400"/>
            <a:ext cx="1435100" cy="2755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CADE4"/>
              </a:buClr>
              <a:buSzPts val="6600"/>
              <a:buFont typeface="Times New Roman"/>
              <a:buNone/>
            </a:pPr>
            <a:r>
              <a:rPr b="0" i="0" lang="en-US" sz="6600" u="none" cap="none" strike="noStrike">
                <a:solidFill>
                  <a:srgbClr val="1CADE4"/>
                </a:solidFill>
                <a:latin typeface="Times New Roman"/>
                <a:ea typeface="Times New Roman"/>
                <a:cs typeface="Times New Roman"/>
                <a:sym typeface="Times New Roman"/>
              </a:rPr>
              <a:t> </a:t>
            </a:r>
            <a:endParaRPr b="0" i="0" sz="6600" u="none" cap="none" strike="noStrike">
              <a:solidFill>
                <a:srgbClr val="1CADE4"/>
              </a:solidFill>
              <a:latin typeface="Arial"/>
              <a:ea typeface="Arial"/>
              <a:cs typeface="Arial"/>
              <a:sym typeface="Arial"/>
            </a:endParaRPr>
          </a:p>
          <a:p>
            <a:pPr indent="0" lvl="0" marL="0" marR="0" rtl="0" algn="ctr">
              <a:lnSpc>
                <a:spcPct val="100000"/>
              </a:lnSpc>
              <a:spcBef>
                <a:spcPts val="0"/>
              </a:spcBef>
              <a:spcAft>
                <a:spcPts val="0"/>
              </a:spcAft>
              <a:buClr>
                <a:srgbClr val="1CADE4"/>
              </a:buClr>
              <a:buSzPts val="6600"/>
              <a:buFont typeface="Times New Roman"/>
              <a:buNone/>
            </a:pPr>
            <a:r>
              <a:rPr b="0" i="0" lang="en-US" sz="6600" u="none" cap="none" strike="noStrike">
                <a:solidFill>
                  <a:srgbClr val="1CADE4"/>
                </a:solidFill>
                <a:latin typeface="Times New Roman"/>
                <a:ea typeface="Times New Roman"/>
                <a:cs typeface="Times New Roman"/>
                <a:sym typeface="Times New Roman"/>
              </a:rPr>
              <a:t> </a:t>
            </a:r>
            <a:endParaRPr/>
          </a:p>
        </p:txBody>
      </p:sp>
      <p:sp>
        <p:nvSpPr>
          <p:cNvPr id="71" name="Google Shape;71;p3"/>
          <p:cNvSpPr txBox="1"/>
          <p:nvPr/>
        </p:nvSpPr>
        <p:spPr>
          <a:xfrm>
            <a:off x="488559" y="3109782"/>
            <a:ext cx="3697807" cy="5796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DDDDDD"/>
              </a:buClr>
              <a:buSzPts val="3200"/>
              <a:buFont typeface="Times New Roman"/>
              <a:buNone/>
            </a:pPr>
            <a:r>
              <a:rPr b="0" i="0" lang="en-US" sz="3200" u="none" cap="none" strike="noStrike">
                <a:solidFill>
                  <a:srgbClr val="DDDDDD"/>
                </a:solidFill>
                <a:latin typeface="Times New Roman"/>
                <a:ea typeface="Times New Roman"/>
                <a:cs typeface="Times New Roman"/>
                <a:sym typeface="Times New Roman"/>
              </a:rPr>
              <a:t>CONTENTS</a:t>
            </a:r>
            <a:endParaRPr b="0" i="0" sz="3200" u="none" cap="none" strike="noStrike">
              <a:solidFill>
                <a:srgbClr val="DDDDDD"/>
              </a:solidFill>
              <a:latin typeface="Arial"/>
              <a:ea typeface="Arial"/>
              <a:cs typeface="Arial"/>
              <a:sym typeface="Arial"/>
            </a:endParaRPr>
          </a:p>
        </p:txBody>
      </p:sp>
      <p:grpSp>
        <p:nvGrpSpPr>
          <p:cNvPr id="72" name="Google Shape;72;p3"/>
          <p:cNvGrpSpPr/>
          <p:nvPr/>
        </p:nvGrpSpPr>
        <p:grpSpPr>
          <a:xfrm>
            <a:off x="4763854" y="1620545"/>
            <a:ext cx="6650288" cy="722982"/>
            <a:chOff x="4984416" y="1223561"/>
            <a:chExt cx="5829139" cy="638175"/>
          </a:xfrm>
        </p:grpSpPr>
        <p:sp>
          <p:nvSpPr>
            <p:cNvPr id="73" name="Google Shape;73;p3"/>
            <p:cNvSpPr/>
            <p:nvPr/>
          </p:nvSpPr>
          <p:spPr>
            <a:xfrm>
              <a:off x="5053555" y="1223561"/>
              <a:ext cx="5760000"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lnSpc>
                  <a:spcPct val="100000"/>
                </a:lnSpc>
                <a:spcBef>
                  <a:spcPts val="0"/>
                </a:spcBef>
                <a:spcAft>
                  <a:spcPts val="0"/>
                </a:spcAft>
                <a:buClr>
                  <a:srgbClr val="1CADE4"/>
                </a:buClr>
                <a:buSzPts val="2340"/>
                <a:buFont typeface="Times New Roman"/>
                <a:buNone/>
              </a:pPr>
              <a:r>
                <a:rPr b="1" i="0" lang="en-US" sz="2340" u="none" cap="none" strike="noStrike">
                  <a:solidFill>
                    <a:srgbClr val="1CADE4"/>
                  </a:solidFill>
                  <a:latin typeface="Times New Roman"/>
                  <a:ea typeface="Times New Roman"/>
                  <a:cs typeface="Times New Roman"/>
                  <a:sym typeface="Times New Roman"/>
                </a:rPr>
                <a:t>Section 1. Overview of Hybrid Cloud</a:t>
              </a:r>
              <a:endParaRPr/>
            </a:p>
          </p:txBody>
        </p:sp>
        <p:sp>
          <p:nvSpPr>
            <p:cNvPr id="74" name="Google Shape;74;p3"/>
            <p:cNvSpPr/>
            <p:nvPr/>
          </p:nvSpPr>
          <p:spPr>
            <a:xfrm>
              <a:off x="4984416" y="1223561"/>
              <a:ext cx="68262"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rgbClr val="1482AB"/>
                </a:solidFill>
                <a:latin typeface="Arial"/>
                <a:ea typeface="Arial"/>
                <a:cs typeface="Arial"/>
                <a:sym typeface="Arial"/>
              </a:endParaRPr>
            </a:p>
          </p:txBody>
        </p:sp>
      </p:grpSp>
      <p:grpSp>
        <p:nvGrpSpPr>
          <p:cNvPr id="75" name="Google Shape;75;p3"/>
          <p:cNvGrpSpPr/>
          <p:nvPr/>
        </p:nvGrpSpPr>
        <p:grpSpPr>
          <a:xfrm>
            <a:off x="4763852" y="2365164"/>
            <a:ext cx="6649879" cy="722982"/>
            <a:chOff x="4980721" y="2077727"/>
            <a:chExt cx="5828780" cy="638175"/>
          </a:xfrm>
        </p:grpSpPr>
        <p:sp>
          <p:nvSpPr>
            <p:cNvPr id="76" name="Google Shape;76;p3"/>
            <p:cNvSpPr/>
            <p:nvPr/>
          </p:nvSpPr>
          <p:spPr>
            <a:xfrm>
              <a:off x="5049501" y="2077727"/>
              <a:ext cx="5760000"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lnSpc>
                  <a:spcPct val="100000"/>
                </a:lnSpc>
                <a:spcBef>
                  <a:spcPts val="0"/>
                </a:spcBef>
                <a:spcAft>
                  <a:spcPts val="0"/>
                </a:spcAft>
                <a:buClr>
                  <a:srgbClr val="1CADE4"/>
                </a:buClr>
                <a:buSzPts val="2340"/>
                <a:buFont typeface="Times New Roman"/>
                <a:buNone/>
              </a:pPr>
              <a:r>
                <a:rPr b="1" i="0" lang="en-US" sz="2340" u="none" cap="none" strike="noStrike">
                  <a:solidFill>
                    <a:srgbClr val="1CADE4"/>
                  </a:solidFill>
                  <a:latin typeface="Times New Roman"/>
                  <a:ea typeface="Times New Roman"/>
                  <a:cs typeface="Times New Roman"/>
                  <a:sym typeface="Times New Roman"/>
                </a:rPr>
                <a:t>Section 2. Architecture Design of Hybrid Cloud</a:t>
              </a:r>
              <a:endParaRPr/>
            </a:p>
          </p:txBody>
        </p:sp>
        <p:sp>
          <p:nvSpPr>
            <p:cNvPr id="77" name="Google Shape;77;p3"/>
            <p:cNvSpPr/>
            <p:nvPr/>
          </p:nvSpPr>
          <p:spPr>
            <a:xfrm>
              <a:off x="4980721" y="2077727"/>
              <a:ext cx="78593"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rgbClr val="1482AB"/>
                </a:solidFill>
                <a:latin typeface="Arial"/>
                <a:ea typeface="Arial"/>
                <a:cs typeface="Arial"/>
                <a:sym typeface="Arial"/>
              </a:endParaRPr>
            </a:p>
          </p:txBody>
        </p:sp>
      </p:grpSp>
      <p:grpSp>
        <p:nvGrpSpPr>
          <p:cNvPr id="78" name="Google Shape;78;p3"/>
          <p:cNvGrpSpPr/>
          <p:nvPr/>
        </p:nvGrpSpPr>
        <p:grpSpPr>
          <a:xfrm>
            <a:off x="4763853" y="3109783"/>
            <a:ext cx="6651558" cy="722982"/>
            <a:chOff x="4987357" y="2931893"/>
            <a:chExt cx="5830252" cy="638175"/>
          </a:xfrm>
        </p:grpSpPr>
        <p:sp>
          <p:nvSpPr>
            <p:cNvPr id="79" name="Google Shape;79;p3"/>
            <p:cNvSpPr/>
            <p:nvPr/>
          </p:nvSpPr>
          <p:spPr>
            <a:xfrm>
              <a:off x="5057609" y="2931893"/>
              <a:ext cx="5760000"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lnSpc>
                  <a:spcPct val="100000"/>
                </a:lnSpc>
                <a:spcBef>
                  <a:spcPts val="0"/>
                </a:spcBef>
                <a:spcAft>
                  <a:spcPts val="0"/>
                </a:spcAft>
                <a:buClr>
                  <a:srgbClr val="1CADE4"/>
                </a:buClr>
                <a:buSzPts val="2340"/>
                <a:buFont typeface="Times New Roman"/>
                <a:buNone/>
              </a:pPr>
              <a:r>
                <a:rPr b="1" i="0" lang="en-US" sz="2340" u="none" cap="none" strike="noStrike">
                  <a:solidFill>
                    <a:srgbClr val="1CADE4"/>
                  </a:solidFill>
                  <a:latin typeface="Times New Roman"/>
                  <a:ea typeface="Times New Roman"/>
                  <a:cs typeface="Times New Roman"/>
                  <a:sym typeface="Times New Roman"/>
                </a:rPr>
                <a:t>Section 3. Hybrid Cloud Management</a:t>
              </a:r>
              <a:endParaRPr b="1" i="0" sz="2340" u="none" cap="none" strike="noStrike">
                <a:solidFill>
                  <a:srgbClr val="1CADE4"/>
                </a:solidFill>
                <a:latin typeface="Arial"/>
                <a:ea typeface="Arial"/>
                <a:cs typeface="Arial"/>
                <a:sym typeface="Arial"/>
              </a:endParaRPr>
            </a:p>
          </p:txBody>
        </p:sp>
        <p:sp>
          <p:nvSpPr>
            <p:cNvPr id="80" name="Google Shape;80;p3"/>
            <p:cNvSpPr/>
            <p:nvPr/>
          </p:nvSpPr>
          <p:spPr>
            <a:xfrm>
              <a:off x="4987357" y="2931893"/>
              <a:ext cx="78593"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rgbClr val="1482AB"/>
                </a:solidFill>
                <a:latin typeface="Arial"/>
                <a:ea typeface="Arial"/>
                <a:cs typeface="Arial"/>
                <a:sym typeface="Arial"/>
              </a:endParaRPr>
            </a:p>
          </p:txBody>
        </p:sp>
      </p:grpSp>
      <p:grpSp>
        <p:nvGrpSpPr>
          <p:cNvPr id="81" name="Google Shape;81;p3"/>
          <p:cNvGrpSpPr/>
          <p:nvPr/>
        </p:nvGrpSpPr>
        <p:grpSpPr>
          <a:xfrm>
            <a:off x="4763853" y="3854402"/>
            <a:ext cx="6653236" cy="722982"/>
            <a:chOff x="4993993" y="3786059"/>
            <a:chExt cx="5831723" cy="638175"/>
          </a:xfrm>
        </p:grpSpPr>
        <p:sp>
          <p:nvSpPr>
            <p:cNvPr id="82" name="Google Shape;82;p3"/>
            <p:cNvSpPr/>
            <p:nvPr/>
          </p:nvSpPr>
          <p:spPr>
            <a:xfrm>
              <a:off x="5065716" y="3786059"/>
              <a:ext cx="5760000"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lnSpc>
                  <a:spcPct val="100000"/>
                </a:lnSpc>
                <a:spcBef>
                  <a:spcPts val="0"/>
                </a:spcBef>
                <a:spcAft>
                  <a:spcPts val="0"/>
                </a:spcAft>
                <a:buClr>
                  <a:srgbClr val="1CADE4"/>
                </a:buClr>
                <a:buSzPts val="2340"/>
                <a:buFont typeface="Times New Roman"/>
                <a:buNone/>
              </a:pPr>
              <a:r>
                <a:rPr b="1" i="0" lang="en-US" sz="2340" u="none" cap="none" strike="noStrike">
                  <a:solidFill>
                    <a:srgbClr val="1CADE4"/>
                  </a:solidFill>
                  <a:latin typeface="Times New Roman"/>
                  <a:ea typeface="Times New Roman"/>
                  <a:cs typeface="Times New Roman"/>
                  <a:sym typeface="Times New Roman"/>
                </a:rPr>
                <a:t>Section 4. Tencent Hybrid Cloud Practices</a:t>
              </a:r>
              <a:endParaRPr/>
            </a:p>
          </p:txBody>
        </p:sp>
        <p:sp>
          <p:nvSpPr>
            <p:cNvPr id="83" name="Google Shape;83;p3"/>
            <p:cNvSpPr/>
            <p:nvPr/>
          </p:nvSpPr>
          <p:spPr>
            <a:xfrm>
              <a:off x="4993993" y="3786059"/>
              <a:ext cx="78593"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rgbClr val="1482AB"/>
                </a:solidFill>
                <a:latin typeface="Arial"/>
                <a:ea typeface="Arial"/>
                <a:cs typeface="Arial"/>
                <a:sym typeface="Arial"/>
              </a:endParaRPr>
            </a:p>
          </p:txBody>
        </p:sp>
      </p:grpSp>
      <p:sp>
        <p:nvSpPr>
          <p:cNvPr id="84" name="Google Shape;84;p3"/>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98989"/>
              </a:buClr>
              <a:buSzPts val="1200"/>
              <a:buFont typeface="Times New Roman"/>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b="0" i="0" sz="1200" u="none" cap="none" strike="noStrike">
              <a:solidFill>
                <a:srgbClr val="898989"/>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30"/>
          <p:cNvSpPr txBox="1"/>
          <p:nvPr>
            <p:ph type="title"/>
          </p:nvPr>
        </p:nvSpPr>
        <p:spPr>
          <a:xfrm>
            <a:off x="1090837" y="21050"/>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0A4FF"/>
                </a:solidFill>
                <a:latin typeface="Times New Roman"/>
                <a:ea typeface="Times New Roman"/>
                <a:cs typeface="Times New Roman"/>
                <a:sym typeface="Times New Roman"/>
              </a:rPr>
              <a:t>2.4.2 Application </a:t>
            </a:r>
            <a:r>
              <a:rPr lang="en-US" sz="3200">
                <a:latin typeface="Times New Roman"/>
                <a:ea typeface="Times New Roman"/>
                <a:cs typeface="Times New Roman"/>
                <a:sym typeface="Times New Roman"/>
              </a:rPr>
              <a:t>C</a:t>
            </a:r>
            <a:r>
              <a:rPr b="1" i="0" lang="en-US" sz="3200" cap="none" strike="noStrike">
                <a:solidFill>
                  <a:srgbClr val="00A4FF"/>
                </a:solidFill>
                <a:latin typeface="Times New Roman"/>
                <a:ea typeface="Times New Roman"/>
                <a:cs typeface="Times New Roman"/>
                <a:sym typeface="Times New Roman"/>
              </a:rPr>
              <a:t>ategorization</a:t>
            </a:r>
            <a:endParaRPr/>
          </a:p>
        </p:txBody>
      </p:sp>
      <p:graphicFrame>
        <p:nvGraphicFramePr>
          <p:cNvPr id="648" name="Google Shape;648;p30"/>
          <p:cNvGraphicFramePr/>
          <p:nvPr/>
        </p:nvGraphicFramePr>
        <p:xfrm>
          <a:off x="1523492" y="1206311"/>
          <a:ext cx="3000000" cy="3000000"/>
        </p:xfrm>
        <a:graphic>
          <a:graphicData uri="http://schemas.openxmlformats.org/drawingml/2006/table">
            <a:tbl>
              <a:tblPr bandRow="1" firstRow="1">
                <a:noFill/>
                <a:tableStyleId>{6A2FFBB3-62A6-47EB-AF2D-BCEF4C09A8D0}</a:tableStyleId>
              </a:tblPr>
              <a:tblGrid>
                <a:gridCol w="1518450"/>
                <a:gridCol w="4077175"/>
                <a:gridCol w="3045925"/>
              </a:tblGrid>
              <a:tr h="518850">
                <a:tc>
                  <a:txBody>
                    <a:bodyPr/>
                    <a:lstStyle/>
                    <a:p>
                      <a:pPr indent="0" lvl="0" marL="0" marR="0" rtl="0" algn="ctr">
                        <a:lnSpc>
                          <a:spcPct val="100000"/>
                        </a:lnSpc>
                        <a:spcBef>
                          <a:spcPts val="0"/>
                        </a:spcBef>
                        <a:spcAft>
                          <a:spcPts val="0"/>
                        </a:spcAft>
                        <a:buNone/>
                      </a:pPr>
                      <a:r>
                        <a:rPr b="1" i="0" lang="en-US" sz="1800" u="none" cap="none" strike="noStrike">
                          <a:solidFill>
                            <a:srgbClr val="FFFFFF"/>
                          </a:solidFill>
                          <a:latin typeface="Times New Roman"/>
                          <a:ea typeface="Times New Roman"/>
                          <a:cs typeface="Times New Roman"/>
                          <a:sym typeface="Times New Roman"/>
                        </a:rPr>
                        <a:t>Type</a:t>
                      </a:r>
                      <a:endParaRPr/>
                    </a:p>
                  </a:txBody>
                  <a:tcPr marT="45725" marB="45725" marR="91450" marL="91450" anchor="ctr"/>
                </a:tc>
                <a:tc>
                  <a:txBody>
                    <a:bodyPr/>
                    <a:lstStyle/>
                    <a:p>
                      <a:pPr indent="0" lvl="0" marL="0" marR="0" rtl="0" algn="ctr">
                        <a:lnSpc>
                          <a:spcPct val="100000"/>
                        </a:lnSpc>
                        <a:spcBef>
                          <a:spcPts val="0"/>
                        </a:spcBef>
                        <a:spcAft>
                          <a:spcPts val="0"/>
                        </a:spcAft>
                        <a:buNone/>
                      </a:pPr>
                      <a:r>
                        <a:rPr b="1" i="0" lang="en-US" sz="1800" u="none" cap="none" strike="noStrike">
                          <a:solidFill>
                            <a:srgbClr val="FFFFFF"/>
                          </a:solidFill>
                          <a:latin typeface="Times New Roman"/>
                          <a:ea typeface="Times New Roman"/>
                          <a:cs typeface="Times New Roman"/>
                          <a:sym typeface="Times New Roman"/>
                        </a:rPr>
                        <a:t>Features</a:t>
                      </a:r>
                      <a:endParaRPr/>
                    </a:p>
                  </a:txBody>
                  <a:tcPr marT="45725" marB="45725" marR="91450" marL="91450" anchor="ctr"/>
                </a:tc>
                <a:tc>
                  <a:txBody>
                    <a:bodyPr/>
                    <a:lstStyle/>
                    <a:p>
                      <a:pPr indent="0" lvl="0" marL="0" marR="0" rtl="0" algn="ctr">
                        <a:lnSpc>
                          <a:spcPct val="100000"/>
                        </a:lnSpc>
                        <a:spcBef>
                          <a:spcPts val="0"/>
                        </a:spcBef>
                        <a:spcAft>
                          <a:spcPts val="0"/>
                        </a:spcAft>
                        <a:buNone/>
                      </a:pPr>
                      <a:r>
                        <a:rPr b="1" i="0" lang="en-US" sz="1800" u="none" cap="none" strike="noStrike">
                          <a:solidFill>
                            <a:srgbClr val="FFFFFF"/>
                          </a:solidFill>
                          <a:latin typeface="Times New Roman"/>
                          <a:ea typeface="Times New Roman"/>
                          <a:cs typeface="Times New Roman"/>
                          <a:sym typeface="Times New Roman"/>
                        </a:rPr>
                        <a:t>Examples</a:t>
                      </a:r>
                      <a:endParaRPr/>
                    </a:p>
                  </a:txBody>
                  <a:tcPr marT="45725" marB="45725" marR="91450" marL="91450" anchor="ctr"/>
                </a:tc>
              </a:tr>
              <a:tr h="2374075">
                <a:tc>
                  <a:txBody>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Times New Roman"/>
                          <a:ea typeface="Times New Roman"/>
                          <a:cs typeface="Times New Roman"/>
                          <a:sym typeface="Times New Roman"/>
                        </a:rPr>
                        <a:t>Public cloud application</a:t>
                      </a:r>
                      <a:endParaRPr/>
                    </a:p>
                  </a:txBody>
                  <a:tcPr marT="45725" marB="45725" marR="91450" marL="91450" anchor="ctr"/>
                </a:tc>
                <a:tc>
                  <a:txBody>
                    <a:bodyPr/>
                    <a:lstStyle/>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Times New Roman"/>
                          <a:ea typeface="Times New Roman"/>
                          <a:cs typeface="Times New Roman"/>
                          <a:sym typeface="Times New Roman"/>
                        </a:rPr>
                        <a:t>The application system has no special dependency on hardware;</a:t>
                      </a:r>
                      <a:endParaRPr sz="1800" u="none" cap="none" strike="noStrike">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Times New Roman"/>
                          <a:ea typeface="Times New Roman"/>
                          <a:cs typeface="Times New Roman"/>
                          <a:sym typeface="Times New Roman"/>
                        </a:rPr>
                        <a:t>Nodes can be added to improve the processing capabilities of application servers;</a:t>
                      </a:r>
                      <a:endParaRPr sz="1800" u="none" cap="none" strike="noStrike">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Times New Roman"/>
                          <a:ea typeface="Times New Roman"/>
                          <a:cs typeface="Times New Roman"/>
                          <a:sym typeface="Times New Roman"/>
                        </a:rPr>
                        <a:t>The application system can be effectively separated from data storage, and modular design is used with low requirements for real-time communication between modules.</a:t>
                      </a:r>
                      <a:endParaRPr sz="1800" u="none" cap="none" strike="noStrike">
                        <a:latin typeface="Arial"/>
                        <a:ea typeface="Arial"/>
                        <a:cs typeface="Arial"/>
                        <a:sym typeface="Arial"/>
                      </a:endParaRPr>
                    </a:p>
                  </a:txBody>
                  <a:tcPr marT="45725" marB="45725" marR="91450" marL="91450" anchor="ctr"/>
                </a:tc>
                <a:tc>
                  <a:txBody>
                    <a:bodyPr/>
                    <a:lstStyle/>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Times New Roman"/>
                          <a:ea typeface="Times New Roman"/>
                          <a:cs typeface="Times New Roman"/>
                          <a:sym typeface="Times New Roman"/>
                        </a:rPr>
                        <a:t>Applications in development/testing environments, websites, training environments, demo portal environments, CRM, email system, etc.</a:t>
                      </a:r>
                      <a:endParaRPr sz="1800" u="none" cap="none" strike="noStrike">
                        <a:latin typeface="Arial"/>
                        <a:ea typeface="Arial"/>
                        <a:cs typeface="Arial"/>
                        <a:sym typeface="Arial"/>
                      </a:endParaRPr>
                    </a:p>
                  </a:txBody>
                  <a:tcPr marT="45725" marB="45725" marR="91450" marL="91450" anchor="ctr"/>
                </a:tc>
              </a:tr>
              <a:tr h="1645350">
                <a:tc>
                  <a:txBody>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Times New Roman"/>
                          <a:ea typeface="Times New Roman"/>
                          <a:cs typeface="Times New Roman"/>
                          <a:sym typeface="Times New Roman"/>
                        </a:rPr>
                        <a:t>Private cloud application</a:t>
                      </a:r>
                      <a:endParaRPr/>
                    </a:p>
                  </a:txBody>
                  <a:tcPr marT="45725" marB="45725" marR="91450" marL="91450" anchor="ctr"/>
                </a:tc>
                <a:tc>
                  <a:txBody>
                    <a:bodyPr/>
                    <a:lstStyle/>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Times New Roman"/>
                          <a:ea typeface="Times New Roman"/>
                          <a:cs typeface="Times New Roman"/>
                          <a:sym typeface="Times New Roman"/>
                        </a:rPr>
                        <a:t>The system is proprietary;</a:t>
                      </a:r>
                      <a:endParaRPr sz="1800" u="none" cap="none" strike="noStrike">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Times New Roman"/>
                          <a:ea typeface="Times New Roman"/>
                          <a:cs typeface="Times New Roman"/>
                          <a:sym typeface="Times New Roman"/>
                        </a:rPr>
                        <a:t>Data cannot be stored in the cloud according to laws and regulations;</a:t>
                      </a:r>
                      <a:endParaRPr sz="1800" u="none" cap="none" strike="noStrike">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Times New Roman"/>
                          <a:ea typeface="Times New Roman"/>
                          <a:cs typeface="Times New Roman"/>
                          <a:sym typeface="Times New Roman"/>
                        </a:rPr>
                        <a:t>Data needs to be controlled as information assets</a:t>
                      </a:r>
                      <a:endParaRPr sz="1800" u="none" cap="none" strike="noStrike">
                        <a:latin typeface="Arial"/>
                        <a:ea typeface="Arial"/>
                        <a:cs typeface="Arial"/>
                        <a:sym typeface="Arial"/>
                      </a:endParaRPr>
                    </a:p>
                  </a:txBody>
                  <a:tcPr marT="45725" marB="45725" marR="91450" marL="91450" anchor="ctr"/>
                </a:tc>
                <a:tc>
                  <a:txBody>
                    <a:bodyPr/>
                    <a:lstStyle/>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Times New Roman"/>
                          <a:ea typeface="Times New Roman"/>
                          <a:cs typeface="Times New Roman"/>
                          <a:sym typeface="Times New Roman"/>
                        </a:rPr>
                        <a:t>Banking applications.</a:t>
                      </a:r>
                      <a:endParaRPr sz="1800" u="none" cap="none" strike="noStrike">
                        <a:latin typeface="Arial"/>
                        <a:ea typeface="Arial"/>
                        <a:cs typeface="Arial"/>
                        <a:sym typeface="Arial"/>
                      </a:endParaRPr>
                    </a:p>
                  </a:txBody>
                  <a:tcPr marT="45725" marB="45725" marR="91450" marL="91450" anchor="ctr"/>
                </a:tc>
              </a:tr>
            </a:tbl>
          </a:graphicData>
        </a:graphic>
      </p:graphicFrame>
      <p:sp>
        <p:nvSpPr>
          <p:cNvPr id="649" name="Google Shape;649;p30"/>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31"/>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2.4.3 Application </a:t>
            </a:r>
            <a:r>
              <a:rPr lang="en-US">
                <a:latin typeface="Times New Roman"/>
                <a:ea typeface="Times New Roman"/>
                <a:cs typeface="Times New Roman"/>
                <a:sym typeface="Times New Roman"/>
              </a:rPr>
              <a:t>L</a:t>
            </a:r>
            <a:r>
              <a:rPr b="1" i="0" lang="en-US" sz="3600" cap="none" strike="noStrike">
                <a:solidFill>
                  <a:srgbClr val="00A4FF"/>
                </a:solidFill>
                <a:latin typeface="Times New Roman"/>
                <a:ea typeface="Times New Roman"/>
                <a:cs typeface="Times New Roman"/>
                <a:sym typeface="Times New Roman"/>
              </a:rPr>
              <a:t>ayer </a:t>
            </a:r>
            <a:r>
              <a:rPr lang="en-US">
                <a:latin typeface="Times New Roman"/>
                <a:ea typeface="Times New Roman"/>
                <a:cs typeface="Times New Roman"/>
                <a:sym typeface="Times New Roman"/>
              </a:rPr>
              <a:t>D</a:t>
            </a:r>
            <a:r>
              <a:rPr b="1" i="0" lang="en-US" sz="3600" cap="none" strike="noStrike">
                <a:solidFill>
                  <a:srgbClr val="00A4FF"/>
                </a:solidFill>
                <a:latin typeface="Times New Roman"/>
                <a:ea typeface="Times New Roman"/>
                <a:cs typeface="Times New Roman"/>
                <a:sym typeface="Times New Roman"/>
              </a:rPr>
              <a:t>ivision</a:t>
            </a:r>
            <a:endParaRPr/>
          </a:p>
        </p:txBody>
      </p:sp>
      <p:sp>
        <p:nvSpPr>
          <p:cNvPr id="655" name="Google Shape;655;p31"/>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sp>
        <p:nvSpPr>
          <p:cNvPr id="656" name="Google Shape;656;p31"/>
          <p:cNvSpPr txBox="1"/>
          <p:nvPr>
            <p:ph idx="1" type="body"/>
          </p:nvPr>
        </p:nvSpPr>
        <p:spPr>
          <a:xfrm>
            <a:off x="6096000" y="1176464"/>
            <a:ext cx="4624452" cy="4505071"/>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Which layers should be put in the public cloud?</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Is elastic scalability required?</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Business regions</a:t>
            </a:r>
            <a:endParaRPr/>
          </a:p>
          <a:p>
            <a:pPr indent="-228591" lvl="1" marL="836063" rtl="0" algn="l">
              <a:lnSpc>
                <a:spcPct val="100000"/>
              </a:lnSpc>
              <a:spcBef>
                <a:spcPts val="500"/>
              </a:spcBef>
              <a:spcAft>
                <a:spcPts val="0"/>
              </a:spcAft>
              <a:buSzPts val="2000"/>
              <a:buNone/>
            </a:pPr>
            <a:r>
              <a:t/>
            </a:r>
            <a:endParaRPr/>
          </a:p>
          <a:p>
            <a:pPr indent="-480471" lvl="0" marL="480471" rtl="0" algn="l">
              <a:lnSpc>
                <a:spcPct val="10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Which layers should be put in the private cloud?</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Data security</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Business asset control</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Costs</a:t>
            </a:r>
            <a:endParaRPr/>
          </a:p>
          <a:p>
            <a:pPr indent="0" lvl="1" marL="480471" rtl="0" algn="l">
              <a:lnSpc>
                <a:spcPct val="100000"/>
              </a:lnSpc>
              <a:spcBef>
                <a:spcPts val="500"/>
              </a:spcBef>
              <a:spcAft>
                <a:spcPts val="0"/>
              </a:spcAft>
              <a:buSzPts val="2000"/>
              <a:buNone/>
            </a:pPr>
            <a:r>
              <a:t/>
            </a:r>
            <a:endParaRPr/>
          </a:p>
        </p:txBody>
      </p:sp>
      <p:sp>
        <p:nvSpPr>
          <p:cNvPr id="657" name="Google Shape;657;p31"/>
          <p:cNvSpPr/>
          <p:nvPr/>
        </p:nvSpPr>
        <p:spPr>
          <a:xfrm>
            <a:off x="1555306" y="1720954"/>
            <a:ext cx="3557028" cy="3051773"/>
          </a:xfrm>
          <a:prstGeom prst="roundRect">
            <a:avLst>
              <a:gd fmla="val 6009" name="adj"/>
            </a:avLst>
          </a:prstGeom>
          <a:noFill/>
          <a:ln cap="flat" cmpd="sng" w="28575">
            <a:solidFill>
              <a:schemeClr val="dk1"/>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58" name="Google Shape;658;p31"/>
          <p:cNvSpPr txBox="1"/>
          <p:nvPr/>
        </p:nvSpPr>
        <p:spPr>
          <a:xfrm>
            <a:off x="1604196" y="2156562"/>
            <a:ext cx="170383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cap="none" strike="noStrike">
                <a:solidFill>
                  <a:srgbClr val="000000"/>
                </a:solidFill>
                <a:latin typeface="Times New Roman"/>
                <a:ea typeface="Times New Roman"/>
                <a:cs typeface="Times New Roman"/>
                <a:sym typeface="Times New Roman"/>
              </a:rPr>
              <a:t>Web layer</a:t>
            </a:r>
            <a:endParaRPr/>
          </a:p>
        </p:txBody>
      </p:sp>
      <p:sp>
        <p:nvSpPr>
          <p:cNvPr id="659" name="Google Shape;659;p31"/>
          <p:cNvSpPr txBox="1"/>
          <p:nvPr/>
        </p:nvSpPr>
        <p:spPr>
          <a:xfrm>
            <a:off x="1647674" y="3020380"/>
            <a:ext cx="182599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cap="none" strike="noStrike">
                <a:solidFill>
                  <a:srgbClr val="000000"/>
                </a:solidFill>
                <a:latin typeface="Times New Roman"/>
                <a:ea typeface="Times New Roman"/>
                <a:cs typeface="Times New Roman"/>
                <a:sym typeface="Times New Roman"/>
              </a:rPr>
              <a:t>Application layer</a:t>
            </a:r>
            <a:endParaRPr/>
          </a:p>
        </p:txBody>
      </p:sp>
      <p:sp>
        <p:nvSpPr>
          <p:cNvPr id="660" name="Google Shape;660;p31"/>
          <p:cNvSpPr txBox="1"/>
          <p:nvPr/>
        </p:nvSpPr>
        <p:spPr>
          <a:xfrm>
            <a:off x="1681663" y="3879263"/>
            <a:ext cx="1504367" cy="8237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cap="none" strike="noStrike">
                <a:solidFill>
                  <a:srgbClr val="000000"/>
                </a:solidFill>
                <a:latin typeface="Times New Roman"/>
                <a:ea typeface="Times New Roman"/>
                <a:cs typeface="Times New Roman"/>
                <a:sym typeface="Times New Roman"/>
              </a:rPr>
              <a:t>Database layer</a:t>
            </a:r>
            <a:endParaRPr/>
          </a:p>
        </p:txBody>
      </p:sp>
      <p:pic>
        <p:nvPicPr>
          <p:cNvPr id="661" name="Google Shape;661;p31"/>
          <p:cNvPicPr preferRelativeResize="0"/>
          <p:nvPr/>
        </p:nvPicPr>
        <p:blipFill rotWithShape="1">
          <a:blip r:embed="rId3">
            <a:alphaModFix/>
          </a:blip>
          <a:srcRect b="0" l="0" r="0" t="0"/>
          <a:stretch/>
        </p:blipFill>
        <p:spPr>
          <a:xfrm>
            <a:off x="4173953" y="3117302"/>
            <a:ext cx="637154" cy="637154"/>
          </a:xfrm>
          <a:prstGeom prst="rect">
            <a:avLst/>
          </a:prstGeom>
          <a:noFill/>
          <a:ln>
            <a:noFill/>
          </a:ln>
        </p:spPr>
      </p:pic>
      <p:pic>
        <p:nvPicPr>
          <p:cNvPr id="662" name="Google Shape;662;p31"/>
          <p:cNvPicPr preferRelativeResize="0"/>
          <p:nvPr/>
        </p:nvPicPr>
        <p:blipFill rotWithShape="1">
          <a:blip r:embed="rId4">
            <a:alphaModFix/>
          </a:blip>
          <a:srcRect b="0" l="0" r="0" t="0"/>
          <a:stretch/>
        </p:blipFill>
        <p:spPr>
          <a:xfrm>
            <a:off x="4088875" y="2034375"/>
            <a:ext cx="813290" cy="813290"/>
          </a:xfrm>
          <a:prstGeom prst="rect">
            <a:avLst/>
          </a:prstGeom>
          <a:noFill/>
          <a:ln>
            <a:noFill/>
          </a:ln>
        </p:spPr>
      </p:pic>
      <p:pic>
        <p:nvPicPr>
          <p:cNvPr id="663" name="Google Shape;663;p31"/>
          <p:cNvPicPr preferRelativeResize="0"/>
          <p:nvPr/>
        </p:nvPicPr>
        <p:blipFill rotWithShape="1">
          <a:blip r:embed="rId5">
            <a:alphaModFix/>
          </a:blip>
          <a:srcRect b="0" l="0" r="0" t="0"/>
          <a:stretch/>
        </p:blipFill>
        <p:spPr>
          <a:xfrm>
            <a:off x="3284865" y="3871091"/>
            <a:ext cx="735065" cy="735065"/>
          </a:xfrm>
          <a:prstGeom prst="rect">
            <a:avLst/>
          </a:prstGeom>
          <a:noFill/>
          <a:ln>
            <a:noFill/>
          </a:ln>
        </p:spPr>
      </p:pic>
      <p:pic>
        <p:nvPicPr>
          <p:cNvPr id="664" name="Google Shape;664;p31"/>
          <p:cNvPicPr preferRelativeResize="0"/>
          <p:nvPr/>
        </p:nvPicPr>
        <p:blipFill rotWithShape="1">
          <a:blip r:embed="rId5">
            <a:alphaModFix/>
          </a:blip>
          <a:srcRect b="0" l="0" r="0" t="0"/>
          <a:stretch/>
        </p:blipFill>
        <p:spPr>
          <a:xfrm>
            <a:off x="4055392" y="3871091"/>
            <a:ext cx="735065" cy="735065"/>
          </a:xfrm>
          <a:prstGeom prst="rect">
            <a:avLst/>
          </a:prstGeom>
          <a:noFill/>
          <a:ln>
            <a:noFill/>
          </a:ln>
        </p:spPr>
      </p:pic>
      <p:pic>
        <p:nvPicPr>
          <p:cNvPr id="665" name="Google Shape;665;p31"/>
          <p:cNvPicPr preferRelativeResize="0"/>
          <p:nvPr/>
        </p:nvPicPr>
        <p:blipFill rotWithShape="1">
          <a:blip r:embed="rId3">
            <a:alphaModFix/>
          </a:blip>
          <a:srcRect b="0" l="0" r="0" t="0"/>
          <a:stretch/>
        </p:blipFill>
        <p:spPr>
          <a:xfrm>
            <a:off x="3333820" y="3121425"/>
            <a:ext cx="637154" cy="637154"/>
          </a:xfrm>
          <a:prstGeom prst="rect">
            <a:avLst/>
          </a:prstGeom>
          <a:noFill/>
          <a:ln>
            <a:noFill/>
          </a:ln>
        </p:spPr>
      </p:pic>
      <p:pic>
        <p:nvPicPr>
          <p:cNvPr id="666" name="Google Shape;666;p31"/>
          <p:cNvPicPr preferRelativeResize="0"/>
          <p:nvPr/>
        </p:nvPicPr>
        <p:blipFill rotWithShape="1">
          <a:blip r:embed="rId4">
            <a:alphaModFix/>
          </a:blip>
          <a:srcRect b="0" l="0" r="0" t="0"/>
          <a:stretch/>
        </p:blipFill>
        <p:spPr>
          <a:xfrm>
            <a:off x="3244690" y="2031197"/>
            <a:ext cx="813290" cy="813290"/>
          </a:xfrm>
          <a:prstGeom prst="rect">
            <a:avLst/>
          </a:prstGeom>
          <a:noFill/>
          <a:ln>
            <a:noFill/>
          </a:ln>
        </p:spPr>
      </p:pic>
      <p:sp>
        <p:nvSpPr>
          <p:cNvPr id="667" name="Google Shape;667;p31"/>
          <p:cNvSpPr txBox="1"/>
          <p:nvPr/>
        </p:nvSpPr>
        <p:spPr>
          <a:xfrm>
            <a:off x="1108823" y="4959125"/>
            <a:ext cx="11254038" cy="457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cap="none" strike="noStrike">
                <a:solidFill>
                  <a:srgbClr val="1CADE4"/>
                </a:solidFill>
                <a:latin typeface="Times New Roman"/>
                <a:ea typeface="Times New Roman"/>
                <a:cs typeface="Times New Roman"/>
                <a:sym typeface="Times New Roman"/>
              </a:rPr>
              <a:t>How do we divide the layers of an application for external users?</a:t>
            </a:r>
            <a:endParaRPr/>
          </a:p>
        </p:txBody>
      </p:sp>
      <p:sp>
        <p:nvSpPr>
          <p:cNvPr id="668" name="Google Shape;668;p31"/>
          <p:cNvSpPr txBox="1"/>
          <p:nvPr/>
        </p:nvSpPr>
        <p:spPr>
          <a:xfrm>
            <a:off x="1104495" y="5372939"/>
            <a:ext cx="11208798" cy="457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cap="none" strike="noStrike">
                <a:solidFill>
                  <a:srgbClr val="1CADE4"/>
                </a:solidFill>
                <a:latin typeface="Times New Roman"/>
                <a:ea typeface="Times New Roman"/>
                <a:cs typeface="Times New Roman"/>
                <a:sym typeface="Times New Roman"/>
              </a:rPr>
              <a:t>How do we divide the layers of an application for internal users?</a:t>
            </a:r>
            <a:endParaRPr/>
          </a:p>
        </p:txBody>
      </p:sp>
      <p:sp>
        <p:nvSpPr>
          <p:cNvPr id="669" name="Google Shape;669;p31"/>
          <p:cNvSpPr txBox="1"/>
          <p:nvPr/>
        </p:nvSpPr>
        <p:spPr>
          <a:xfrm>
            <a:off x="1100167" y="5804044"/>
            <a:ext cx="10220336" cy="457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cap="none" strike="noStrike">
                <a:solidFill>
                  <a:srgbClr val="1CADE4"/>
                </a:solidFill>
                <a:latin typeface="Times New Roman"/>
                <a:ea typeface="Times New Roman"/>
                <a:cs typeface="Times New Roman"/>
                <a:sym typeface="Times New Roman"/>
              </a:rPr>
              <a:t>How do we divide the layers of a data analysis application?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32"/>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0A4FF"/>
                </a:solidFill>
                <a:latin typeface="Times New Roman"/>
                <a:ea typeface="Times New Roman"/>
                <a:cs typeface="Times New Roman"/>
                <a:sym typeface="Times New Roman"/>
              </a:rPr>
              <a:t>2.5 Selection of Tencent Cloud - </a:t>
            </a:r>
            <a:r>
              <a:rPr lang="en-US" sz="3200">
                <a:latin typeface="Times New Roman"/>
                <a:ea typeface="Times New Roman"/>
                <a:cs typeface="Times New Roman"/>
                <a:sym typeface="Times New Roman"/>
              </a:rPr>
              <a:t>P</a:t>
            </a:r>
            <a:r>
              <a:rPr b="1" i="0" lang="en-US" sz="3200" cap="none" strike="noStrike">
                <a:solidFill>
                  <a:srgbClr val="00A4FF"/>
                </a:solidFill>
                <a:latin typeface="Times New Roman"/>
                <a:ea typeface="Times New Roman"/>
                <a:cs typeface="Times New Roman"/>
                <a:sym typeface="Times New Roman"/>
              </a:rPr>
              <a:t>rivate </a:t>
            </a:r>
            <a:r>
              <a:rPr lang="en-US" sz="3200">
                <a:latin typeface="Times New Roman"/>
                <a:ea typeface="Times New Roman"/>
                <a:cs typeface="Times New Roman"/>
                <a:sym typeface="Times New Roman"/>
              </a:rPr>
              <a:t>C</a:t>
            </a:r>
            <a:r>
              <a:rPr b="1" i="0" lang="en-US" sz="3200" cap="none" strike="noStrike">
                <a:solidFill>
                  <a:srgbClr val="00A4FF"/>
                </a:solidFill>
                <a:latin typeface="Times New Roman"/>
                <a:ea typeface="Times New Roman"/>
                <a:cs typeface="Times New Roman"/>
                <a:sym typeface="Times New Roman"/>
              </a:rPr>
              <a:t>loud </a:t>
            </a:r>
            <a:r>
              <a:rPr lang="en-US" sz="3200">
                <a:latin typeface="Times New Roman"/>
                <a:ea typeface="Times New Roman"/>
                <a:cs typeface="Times New Roman"/>
                <a:sym typeface="Times New Roman"/>
              </a:rPr>
              <a:t>solutions</a:t>
            </a:r>
            <a:endParaRPr/>
          </a:p>
        </p:txBody>
      </p:sp>
      <p:sp>
        <p:nvSpPr>
          <p:cNvPr id="675" name="Google Shape;675;p32"/>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cxnSp>
        <p:nvCxnSpPr>
          <p:cNvPr id="676" name="Google Shape;676;p32"/>
          <p:cNvCxnSpPr/>
          <p:nvPr/>
        </p:nvCxnSpPr>
        <p:spPr>
          <a:xfrm>
            <a:off x="2207568" y="3731270"/>
            <a:ext cx="7308812" cy="0"/>
          </a:xfrm>
          <a:prstGeom prst="straightConnector1">
            <a:avLst/>
          </a:prstGeom>
          <a:noFill/>
          <a:ln cap="flat" cmpd="sng" w="57150">
            <a:solidFill>
              <a:srgbClr val="FFC000"/>
            </a:solidFill>
            <a:prstDash val="solid"/>
            <a:round/>
            <a:headEnd len="sm" w="sm" type="none"/>
            <a:tailEnd len="med" w="med" type="triangle"/>
          </a:ln>
        </p:spPr>
      </p:cxnSp>
      <p:cxnSp>
        <p:nvCxnSpPr>
          <p:cNvPr id="677" name="Google Shape;677;p32"/>
          <p:cNvCxnSpPr/>
          <p:nvPr/>
        </p:nvCxnSpPr>
        <p:spPr>
          <a:xfrm rot="10800000">
            <a:off x="5811377" y="1571030"/>
            <a:ext cx="50597" cy="4713188"/>
          </a:xfrm>
          <a:prstGeom prst="straightConnector1">
            <a:avLst/>
          </a:prstGeom>
          <a:noFill/>
          <a:ln cap="flat" cmpd="sng" w="57150">
            <a:solidFill>
              <a:srgbClr val="0070C0"/>
            </a:solidFill>
            <a:prstDash val="solid"/>
            <a:round/>
            <a:headEnd len="sm" w="sm" type="none"/>
            <a:tailEnd len="med" w="med" type="triangle"/>
          </a:ln>
        </p:spPr>
      </p:cxnSp>
      <p:sp>
        <p:nvSpPr>
          <p:cNvPr id="678" name="Google Shape;678;p32"/>
          <p:cNvSpPr txBox="1"/>
          <p:nvPr/>
        </p:nvSpPr>
        <p:spPr>
          <a:xfrm>
            <a:off x="3361639" y="1269821"/>
            <a:ext cx="3197562" cy="457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cap="none" strike="noStrike">
                <a:solidFill>
                  <a:srgbClr val="0070C0"/>
                </a:solidFill>
                <a:latin typeface="Times New Roman"/>
                <a:ea typeface="Times New Roman"/>
                <a:cs typeface="Times New Roman"/>
                <a:sym typeface="Times New Roman"/>
              </a:rPr>
              <a:t>Physical resource</a:t>
            </a:r>
            <a:endParaRPr/>
          </a:p>
        </p:txBody>
      </p:sp>
      <p:sp>
        <p:nvSpPr>
          <p:cNvPr id="679" name="Google Shape;679;p32"/>
          <p:cNvSpPr txBox="1"/>
          <p:nvPr/>
        </p:nvSpPr>
        <p:spPr>
          <a:xfrm>
            <a:off x="9516380" y="3572504"/>
            <a:ext cx="3410003" cy="457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cap="none" strike="noStrike">
                <a:solidFill>
                  <a:srgbClr val="FFC000"/>
                </a:solidFill>
                <a:latin typeface="Times New Roman"/>
                <a:ea typeface="Times New Roman"/>
                <a:cs typeface="Times New Roman"/>
                <a:sym typeface="Times New Roman"/>
              </a:rPr>
              <a:t>Technical resource</a:t>
            </a:r>
            <a:endParaRPr/>
          </a:p>
        </p:txBody>
      </p:sp>
      <p:sp>
        <p:nvSpPr>
          <p:cNvPr id="680" name="Google Shape;680;p32"/>
          <p:cNvSpPr txBox="1"/>
          <p:nvPr/>
        </p:nvSpPr>
        <p:spPr>
          <a:xfrm>
            <a:off x="4334013" y="6135707"/>
            <a:ext cx="3545572" cy="457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cap="none" strike="noStrike">
                <a:solidFill>
                  <a:srgbClr val="000000"/>
                </a:solidFill>
                <a:latin typeface="Times New Roman"/>
                <a:ea typeface="Times New Roman"/>
                <a:cs typeface="Times New Roman"/>
                <a:sym typeface="Times New Roman"/>
              </a:rPr>
              <a:t>Owned by customer</a:t>
            </a:r>
            <a:endParaRPr/>
          </a:p>
        </p:txBody>
      </p:sp>
      <p:sp>
        <p:nvSpPr>
          <p:cNvPr id="681" name="Google Shape;681;p32"/>
          <p:cNvSpPr txBox="1"/>
          <p:nvPr/>
        </p:nvSpPr>
        <p:spPr>
          <a:xfrm>
            <a:off x="8825771" y="3206002"/>
            <a:ext cx="2656229" cy="457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cap="none" strike="noStrike">
                <a:solidFill>
                  <a:srgbClr val="00A4FF"/>
                </a:solidFill>
                <a:latin typeface="Times New Roman"/>
                <a:ea typeface="Times New Roman"/>
                <a:cs typeface="Times New Roman"/>
                <a:sym typeface="Times New Roman"/>
              </a:rPr>
              <a:t>Tencent Cloud</a:t>
            </a:r>
            <a:endParaRPr/>
          </a:p>
        </p:txBody>
      </p:sp>
      <p:sp>
        <p:nvSpPr>
          <p:cNvPr id="682" name="Google Shape;682;p32"/>
          <p:cNvSpPr txBox="1"/>
          <p:nvPr/>
        </p:nvSpPr>
        <p:spPr>
          <a:xfrm>
            <a:off x="5830011" y="1270931"/>
            <a:ext cx="2656229" cy="457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cap="none" strike="noStrike">
                <a:solidFill>
                  <a:srgbClr val="00A4FF"/>
                </a:solidFill>
                <a:latin typeface="Times New Roman"/>
                <a:ea typeface="Times New Roman"/>
                <a:cs typeface="Times New Roman"/>
                <a:sym typeface="Times New Roman"/>
              </a:rPr>
              <a:t>Tencent Cloud</a:t>
            </a:r>
            <a:endParaRPr/>
          </a:p>
        </p:txBody>
      </p:sp>
      <p:sp>
        <p:nvSpPr>
          <p:cNvPr id="683" name="Google Shape;683;p32"/>
          <p:cNvSpPr txBox="1"/>
          <p:nvPr/>
        </p:nvSpPr>
        <p:spPr>
          <a:xfrm>
            <a:off x="1807458" y="3849227"/>
            <a:ext cx="4157371" cy="457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cap="none" strike="noStrike">
                <a:solidFill>
                  <a:srgbClr val="000000"/>
                </a:solidFill>
                <a:latin typeface="Times New Roman"/>
                <a:ea typeface="Times New Roman"/>
                <a:cs typeface="Times New Roman"/>
                <a:sym typeface="Times New Roman"/>
              </a:rPr>
              <a:t>Developed by customer</a:t>
            </a:r>
            <a:endParaRPr/>
          </a:p>
        </p:txBody>
      </p:sp>
      <p:pic>
        <p:nvPicPr>
          <p:cNvPr id="684" name="Google Shape;684;p32"/>
          <p:cNvPicPr preferRelativeResize="0"/>
          <p:nvPr/>
        </p:nvPicPr>
        <p:blipFill rotWithShape="1">
          <a:blip r:embed="rId3">
            <a:alphaModFix/>
          </a:blip>
          <a:srcRect b="0" l="0" r="0" t="0"/>
          <a:stretch/>
        </p:blipFill>
        <p:spPr>
          <a:xfrm>
            <a:off x="2438796" y="4503750"/>
            <a:ext cx="741200" cy="741200"/>
          </a:xfrm>
          <a:prstGeom prst="rect">
            <a:avLst/>
          </a:prstGeom>
          <a:noFill/>
          <a:ln>
            <a:noFill/>
          </a:ln>
        </p:spPr>
      </p:pic>
      <p:sp>
        <p:nvSpPr>
          <p:cNvPr id="685" name="Google Shape;685;p32"/>
          <p:cNvSpPr txBox="1"/>
          <p:nvPr/>
        </p:nvSpPr>
        <p:spPr>
          <a:xfrm>
            <a:off x="1101514" y="5347700"/>
            <a:ext cx="4567616"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Access to customer's own data center</a:t>
            </a:r>
            <a:endParaRPr/>
          </a:p>
        </p:txBody>
      </p:sp>
      <p:pic>
        <p:nvPicPr>
          <p:cNvPr id="686" name="Google Shape;686;p32"/>
          <p:cNvPicPr preferRelativeResize="0"/>
          <p:nvPr/>
        </p:nvPicPr>
        <p:blipFill rotWithShape="1">
          <a:blip r:embed="rId4">
            <a:alphaModFix/>
          </a:blip>
          <a:srcRect b="0" l="0" r="0" t="0"/>
          <a:stretch/>
        </p:blipFill>
        <p:spPr>
          <a:xfrm>
            <a:off x="8110273" y="3955220"/>
            <a:ext cx="507958" cy="402133"/>
          </a:xfrm>
          <a:prstGeom prst="rect">
            <a:avLst/>
          </a:prstGeom>
          <a:noFill/>
          <a:ln>
            <a:noFill/>
          </a:ln>
        </p:spPr>
      </p:pic>
      <p:pic>
        <p:nvPicPr>
          <p:cNvPr id="687" name="Google Shape;687;p32"/>
          <p:cNvPicPr preferRelativeResize="0"/>
          <p:nvPr/>
        </p:nvPicPr>
        <p:blipFill rotWithShape="1">
          <a:blip r:embed="rId5">
            <a:alphaModFix/>
          </a:blip>
          <a:srcRect b="0" l="0" r="0" t="0"/>
          <a:stretch/>
        </p:blipFill>
        <p:spPr>
          <a:xfrm>
            <a:off x="6770908" y="5527202"/>
            <a:ext cx="507958" cy="402133"/>
          </a:xfrm>
          <a:prstGeom prst="rect">
            <a:avLst/>
          </a:prstGeom>
          <a:noFill/>
          <a:ln>
            <a:noFill/>
          </a:ln>
        </p:spPr>
      </p:pic>
      <p:sp>
        <p:nvSpPr>
          <p:cNvPr id="688" name="Google Shape;688;p32"/>
          <p:cNvSpPr txBox="1"/>
          <p:nvPr/>
        </p:nvSpPr>
        <p:spPr>
          <a:xfrm>
            <a:off x="7784688" y="4517338"/>
            <a:ext cx="2733201"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Local TCE deployment</a:t>
            </a:r>
            <a:endParaRPr/>
          </a:p>
        </p:txBody>
      </p:sp>
      <p:sp>
        <p:nvSpPr>
          <p:cNvPr id="689" name="Google Shape;689;p32"/>
          <p:cNvSpPr txBox="1"/>
          <p:nvPr/>
        </p:nvSpPr>
        <p:spPr>
          <a:xfrm>
            <a:off x="6075456" y="5955906"/>
            <a:ext cx="3065358"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Local TStack deployment</a:t>
            </a:r>
            <a:endParaRPr/>
          </a:p>
        </p:txBody>
      </p:sp>
      <p:pic>
        <p:nvPicPr>
          <p:cNvPr id="690" name="Google Shape;690;p32"/>
          <p:cNvPicPr preferRelativeResize="0"/>
          <p:nvPr/>
        </p:nvPicPr>
        <p:blipFill rotWithShape="1">
          <a:blip r:embed="rId6">
            <a:alphaModFix/>
          </a:blip>
          <a:srcRect b="0" l="0" r="0" t="0"/>
          <a:stretch/>
        </p:blipFill>
        <p:spPr>
          <a:xfrm>
            <a:off x="3753980" y="2549253"/>
            <a:ext cx="512189" cy="512189"/>
          </a:xfrm>
          <a:prstGeom prst="rect">
            <a:avLst/>
          </a:prstGeom>
          <a:noFill/>
          <a:ln>
            <a:noFill/>
          </a:ln>
        </p:spPr>
      </p:pic>
      <p:sp>
        <p:nvSpPr>
          <p:cNvPr id="691" name="Google Shape;691;p32"/>
          <p:cNvSpPr txBox="1"/>
          <p:nvPr/>
        </p:nvSpPr>
        <p:spPr>
          <a:xfrm>
            <a:off x="3107404" y="3095801"/>
            <a:ext cx="1540491"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CPM cluster</a:t>
            </a:r>
            <a:endParaRPr/>
          </a:p>
        </p:txBody>
      </p:sp>
      <p:sp>
        <p:nvSpPr>
          <p:cNvPr id="692" name="Google Shape;692;p32"/>
          <p:cNvSpPr txBox="1"/>
          <p:nvPr/>
        </p:nvSpPr>
        <p:spPr>
          <a:xfrm>
            <a:off x="3550525" y="4428849"/>
            <a:ext cx="2212455"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400" cap="none" strike="noStrike">
                <a:solidFill>
                  <a:srgbClr val="000000"/>
                </a:solidFill>
                <a:latin typeface="Times New Roman"/>
                <a:ea typeface="Times New Roman"/>
                <a:cs typeface="Times New Roman"/>
                <a:sym typeface="Times New Roman"/>
              </a:rPr>
              <a:t>Network</a:t>
            </a:r>
            <a:r>
              <a:rPr b="0" i="0" lang="en-US" sz="1400" cap="none" strike="noStrike">
                <a:solidFill>
                  <a:srgbClr val="000000"/>
                </a:solidFill>
                <a:latin typeface="Times New Roman"/>
                <a:ea typeface="Times New Roman"/>
                <a:cs typeface="Times New Roman"/>
                <a:sym typeface="Times New Roman"/>
              </a:rPr>
              <a:t>: VPN, Direct Connect, and CCN</a:t>
            </a:r>
            <a:endParaRPr sz="1400">
              <a:solidFill>
                <a:schemeClr val="dk1"/>
              </a:solidFill>
              <a:latin typeface="Arial"/>
              <a:ea typeface="Arial"/>
              <a:cs typeface="Arial"/>
              <a:sym typeface="Arial"/>
            </a:endParaRPr>
          </a:p>
          <a:p>
            <a:pPr indent="0" lvl="0" marL="0" marR="0" rtl="0" algn="l">
              <a:spcBef>
                <a:spcPts val="0"/>
              </a:spcBef>
              <a:spcAft>
                <a:spcPts val="0"/>
              </a:spcAft>
              <a:buNone/>
            </a:pPr>
            <a:r>
              <a:rPr b="1" i="0" lang="en-US" sz="1400" cap="none" strike="noStrike">
                <a:solidFill>
                  <a:srgbClr val="000000"/>
                </a:solidFill>
                <a:latin typeface="Times New Roman"/>
                <a:ea typeface="Times New Roman"/>
                <a:cs typeface="Times New Roman"/>
                <a:sym typeface="Times New Roman"/>
              </a:rPr>
              <a:t>Storage</a:t>
            </a:r>
            <a:r>
              <a:rPr b="0" i="0" lang="en-US" sz="1400" cap="none" strike="noStrike">
                <a:solidFill>
                  <a:srgbClr val="000000"/>
                </a:solidFill>
                <a:latin typeface="Times New Roman"/>
                <a:ea typeface="Times New Roman"/>
                <a:cs typeface="Times New Roman"/>
                <a:sym typeface="Times New Roman"/>
              </a:rPr>
              <a:t>: CSG</a:t>
            </a:r>
            <a:endParaRPr sz="1400">
              <a:solidFill>
                <a:schemeClr val="dk1"/>
              </a:solidFill>
              <a:latin typeface="Arial"/>
              <a:ea typeface="Arial"/>
              <a:cs typeface="Arial"/>
              <a:sym typeface="Arial"/>
            </a:endParaRPr>
          </a:p>
          <a:p>
            <a:pPr indent="0" lvl="0" marL="0" marR="0" rtl="0" algn="l">
              <a:spcBef>
                <a:spcPts val="0"/>
              </a:spcBef>
              <a:spcAft>
                <a:spcPts val="0"/>
              </a:spcAft>
              <a:buNone/>
            </a:pPr>
            <a:r>
              <a:rPr b="1" i="0" lang="en-US" sz="1400" cap="none" strike="noStrike">
                <a:solidFill>
                  <a:srgbClr val="000000"/>
                </a:solidFill>
                <a:latin typeface="Times New Roman"/>
                <a:ea typeface="Times New Roman"/>
                <a:cs typeface="Times New Roman"/>
                <a:sym typeface="Times New Roman"/>
              </a:rPr>
              <a:t>Database</a:t>
            </a:r>
            <a:r>
              <a:rPr b="0" i="0" lang="en-US" sz="1400" cap="none" strike="noStrike">
                <a:solidFill>
                  <a:srgbClr val="000000"/>
                </a:solidFill>
                <a:latin typeface="Times New Roman"/>
                <a:ea typeface="Times New Roman"/>
                <a:cs typeface="Times New Roman"/>
                <a:sym typeface="Times New Roman"/>
              </a:rPr>
              <a:t>: DTS</a:t>
            </a:r>
            <a:endParaRPr sz="1400">
              <a:solidFill>
                <a:schemeClr val="dk1"/>
              </a:solidFill>
              <a:latin typeface="Arial"/>
              <a:ea typeface="Arial"/>
              <a:cs typeface="Arial"/>
              <a:sym typeface="Arial"/>
            </a:endParaRPr>
          </a:p>
        </p:txBody>
      </p:sp>
      <p:pic>
        <p:nvPicPr>
          <p:cNvPr id="693" name="Google Shape;693;p32"/>
          <p:cNvPicPr preferRelativeResize="0"/>
          <p:nvPr/>
        </p:nvPicPr>
        <p:blipFill rotWithShape="1">
          <a:blip r:embed="rId5">
            <a:alphaModFix/>
          </a:blip>
          <a:srcRect b="0" l="0" r="0" t="0"/>
          <a:stretch/>
        </p:blipFill>
        <p:spPr>
          <a:xfrm>
            <a:off x="7278866" y="4649094"/>
            <a:ext cx="507958" cy="402133"/>
          </a:xfrm>
          <a:prstGeom prst="rect">
            <a:avLst/>
          </a:prstGeom>
          <a:noFill/>
          <a:ln>
            <a:noFill/>
          </a:ln>
        </p:spPr>
      </p:pic>
      <p:sp>
        <p:nvSpPr>
          <p:cNvPr id="694" name="Google Shape;694;p32"/>
          <p:cNvSpPr txBox="1"/>
          <p:nvPr/>
        </p:nvSpPr>
        <p:spPr>
          <a:xfrm>
            <a:off x="6799955" y="5181901"/>
            <a:ext cx="426651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Integrated cabinet-based TStack delivery</a:t>
            </a:r>
            <a:endParaRPr/>
          </a:p>
        </p:txBody>
      </p:sp>
      <p:pic>
        <p:nvPicPr>
          <p:cNvPr id="695" name="Google Shape;695;p32"/>
          <p:cNvPicPr preferRelativeResize="0"/>
          <p:nvPr/>
        </p:nvPicPr>
        <p:blipFill rotWithShape="1">
          <a:blip r:embed="rId5">
            <a:alphaModFix/>
          </a:blip>
          <a:srcRect b="0" l="0" r="0" t="0"/>
          <a:stretch/>
        </p:blipFill>
        <p:spPr>
          <a:xfrm>
            <a:off x="6559201" y="2591324"/>
            <a:ext cx="507958" cy="402133"/>
          </a:xfrm>
          <a:prstGeom prst="rect">
            <a:avLst/>
          </a:prstGeom>
          <a:noFill/>
          <a:ln>
            <a:noFill/>
          </a:ln>
        </p:spPr>
      </p:pic>
      <p:sp>
        <p:nvSpPr>
          <p:cNvPr id="696" name="Google Shape;696;p32"/>
          <p:cNvSpPr txBox="1"/>
          <p:nvPr/>
        </p:nvSpPr>
        <p:spPr>
          <a:xfrm>
            <a:off x="6004221" y="3032107"/>
            <a:ext cx="3683215"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VPC-based TStack deployment</a:t>
            </a:r>
            <a:endParaRPr/>
          </a:p>
        </p:txBody>
      </p:sp>
      <p:pic>
        <p:nvPicPr>
          <p:cNvPr id="697" name="Google Shape;697;p32"/>
          <p:cNvPicPr preferRelativeResize="0"/>
          <p:nvPr/>
        </p:nvPicPr>
        <p:blipFill rotWithShape="1">
          <a:blip r:embed="rId5">
            <a:alphaModFix/>
          </a:blip>
          <a:srcRect b="0" l="0" r="0" t="0"/>
          <a:stretch/>
        </p:blipFill>
        <p:spPr>
          <a:xfrm>
            <a:off x="7776234" y="2135825"/>
            <a:ext cx="507958" cy="402133"/>
          </a:xfrm>
          <a:prstGeom prst="rect">
            <a:avLst/>
          </a:prstGeom>
          <a:noFill/>
          <a:ln>
            <a:noFill/>
          </a:ln>
        </p:spPr>
      </p:pic>
      <p:sp>
        <p:nvSpPr>
          <p:cNvPr id="698" name="Google Shape;698;p32"/>
          <p:cNvSpPr txBox="1"/>
          <p:nvPr/>
        </p:nvSpPr>
        <p:spPr>
          <a:xfrm>
            <a:off x="7221254" y="2576608"/>
            <a:ext cx="3581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latin typeface="Times New Roman"/>
                <a:ea typeface="Times New Roman"/>
                <a:cs typeface="Times New Roman"/>
                <a:sym typeface="Times New Roman"/>
              </a:rPr>
              <a:t>CPM-based</a:t>
            </a:r>
            <a:r>
              <a:rPr b="0" i="0" lang="en-US" sz="1800" cap="none" strike="noStrike">
                <a:solidFill>
                  <a:srgbClr val="000000"/>
                </a:solidFill>
                <a:latin typeface="Times New Roman"/>
                <a:ea typeface="Times New Roman"/>
                <a:cs typeface="Times New Roman"/>
                <a:sym typeface="Times New Roman"/>
              </a:rPr>
              <a:t> TStack deployment</a:t>
            </a:r>
            <a:endParaRPr/>
          </a:p>
        </p:txBody>
      </p:sp>
      <p:pic>
        <p:nvPicPr>
          <p:cNvPr id="699" name="Google Shape;699;p32"/>
          <p:cNvPicPr preferRelativeResize="0"/>
          <p:nvPr/>
        </p:nvPicPr>
        <p:blipFill>
          <a:blip r:embed="rId7">
            <a:alphaModFix/>
          </a:blip>
          <a:stretch>
            <a:fillRect/>
          </a:stretch>
        </p:blipFill>
        <p:spPr>
          <a:xfrm>
            <a:off x="9140825" y="5495325"/>
            <a:ext cx="1738624" cy="12872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pic>
        <p:nvPicPr>
          <p:cNvPr id="704" name="Google Shape;704;p33"/>
          <p:cNvPicPr preferRelativeResize="0"/>
          <p:nvPr/>
        </p:nvPicPr>
        <p:blipFill>
          <a:blip r:embed="rId3">
            <a:alphaModFix/>
          </a:blip>
          <a:stretch>
            <a:fillRect/>
          </a:stretch>
        </p:blipFill>
        <p:spPr>
          <a:xfrm>
            <a:off x="955536" y="1136950"/>
            <a:ext cx="10541140" cy="5345724"/>
          </a:xfrm>
          <a:prstGeom prst="rect">
            <a:avLst/>
          </a:prstGeom>
          <a:noFill/>
          <a:ln>
            <a:noFill/>
          </a:ln>
        </p:spPr>
      </p:pic>
      <p:sp>
        <p:nvSpPr>
          <p:cNvPr id="705" name="Google Shape;705;p33"/>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2.5.1 Private </a:t>
            </a:r>
            <a:r>
              <a:rPr lang="en-US">
                <a:latin typeface="Times New Roman"/>
                <a:ea typeface="Times New Roman"/>
                <a:cs typeface="Times New Roman"/>
                <a:sym typeface="Times New Roman"/>
              </a:rPr>
              <a:t>C</a:t>
            </a:r>
            <a:r>
              <a:rPr b="1" i="0" lang="en-US" sz="3600" cap="none" strike="noStrike">
                <a:solidFill>
                  <a:srgbClr val="00A4FF"/>
                </a:solidFill>
                <a:latin typeface="Times New Roman"/>
                <a:ea typeface="Times New Roman"/>
                <a:cs typeface="Times New Roman"/>
                <a:sym typeface="Times New Roman"/>
              </a:rPr>
              <a:t>loud </a:t>
            </a:r>
            <a:r>
              <a:rPr lang="en-US">
                <a:latin typeface="Times New Roman"/>
                <a:ea typeface="Times New Roman"/>
                <a:cs typeface="Times New Roman"/>
                <a:sym typeface="Times New Roman"/>
              </a:rPr>
              <a:t>S</a:t>
            </a:r>
            <a:r>
              <a:rPr b="1" i="0" lang="en-US" sz="3600" cap="none" strike="noStrike">
                <a:solidFill>
                  <a:srgbClr val="00A4FF"/>
                </a:solidFill>
                <a:latin typeface="Times New Roman"/>
                <a:ea typeface="Times New Roman"/>
                <a:cs typeface="Times New Roman"/>
                <a:sym typeface="Times New Roman"/>
              </a:rPr>
              <a:t>cheme </a:t>
            </a:r>
            <a:r>
              <a:rPr lang="en-US">
                <a:latin typeface="Times New Roman"/>
                <a:ea typeface="Times New Roman"/>
                <a:cs typeface="Times New Roman"/>
                <a:sym typeface="Times New Roman"/>
              </a:rPr>
              <a:t>S</a:t>
            </a:r>
            <a:r>
              <a:rPr b="1" i="0" lang="en-US" sz="3600" cap="none" strike="noStrike">
                <a:solidFill>
                  <a:srgbClr val="00A4FF"/>
                </a:solidFill>
                <a:latin typeface="Times New Roman"/>
                <a:ea typeface="Times New Roman"/>
                <a:cs typeface="Times New Roman"/>
                <a:sym typeface="Times New Roman"/>
              </a:rPr>
              <a:t>election</a:t>
            </a:r>
            <a:endParaRPr/>
          </a:p>
        </p:txBody>
      </p:sp>
      <p:sp>
        <p:nvSpPr>
          <p:cNvPr id="706" name="Google Shape;706;p33"/>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sp>
        <p:nvSpPr>
          <p:cNvPr id="707" name="Google Shape;707;p33"/>
          <p:cNvSpPr/>
          <p:nvPr/>
        </p:nvSpPr>
        <p:spPr>
          <a:xfrm>
            <a:off x="5971607" y="3244334"/>
            <a:ext cx="2487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 </a:t>
            </a:r>
            <a:endParaRPr/>
          </a:p>
        </p:txBody>
      </p:sp>
      <p:sp>
        <p:nvSpPr>
          <p:cNvPr id="708" name="Google Shape;708;p33"/>
          <p:cNvSpPr/>
          <p:nvPr/>
        </p:nvSpPr>
        <p:spPr>
          <a:xfrm>
            <a:off x="5971607" y="3244334"/>
            <a:ext cx="2487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 </a:t>
            </a:r>
            <a:endParaRPr/>
          </a:p>
        </p:txBody>
      </p:sp>
      <p:pic>
        <p:nvPicPr>
          <p:cNvPr id="709" name="Google Shape;709;p33"/>
          <p:cNvPicPr preferRelativeResize="0"/>
          <p:nvPr/>
        </p:nvPicPr>
        <p:blipFill rotWithShape="1">
          <a:blip r:embed="rId4">
            <a:alphaModFix/>
          </a:blip>
          <a:srcRect b="0" l="0" r="0" t="0"/>
          <a:stretch/>
        </p:blipFill>
        <p:spPr>
          <a:xfrm>
            <a:off x="1039650" y="1620425"/>
            <a:ext cx="1897725" cy="444850"/>
          </a:xfrm>
          <a:prstGeom prst="rect">
            <a:avLst/>
          </a:prstGeom>
          <a:noFill/>
          <a:ln>
            <a:noFill/>
          </a:ln>
        </p:spPr>
      </p:pic>
      <p:sp>
        <p:nvSpPr>
          <p:cNvPr id="710" name="Google Shape;710;p33"/>
          <p:cNvSpPr/>
          <p:nvPr/>
        </p:nvSpPr>
        <p:spPr>
          <a:xfrm>
            <a:off x="5971607" y="3244334"/>
            <a:ext cx="24878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34"/>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2.5.2 BM hybrid cloud architecture</a:t>
            </a:r>
            <a:endParaRPr/>
          </a:p>
        </p:txBody>
      </p:sp>
      <p:sp>
        <p:nvSpPr>
          <p:cNvPr id="716" name="Google Shape;716;p34"/>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pic>
        <p:nvPicPr>
          <p:cNvPr id="717" name="Google Shape;717;p34"/>
          <p:cNvPicPr preferRelativeResize="0"/>
          <p:nvPr>
            <p:ph idx="1" type="body"/>
          </p:nvPr>
        </p:nvPicPr>
        <p:blipFill rotWithShape="1">
          <a:blip r:embed="rId3">
            <a:alphaModFix/>
          </a:blip>
          <a:srcRect b="0" l="0" r="0" t="0"/>
          <a:stretch/>
        </p:blipFill>
        <p:spPr>
          <a:xfrm>
            <a:off x="4907868" y="1136946"/>
            <a:ext cx="6575419" cy="5000164"/>
          </a:xfrm>
          <a:prstGeom prst="rect">
            <a:avLst/>
          </a:prstGeom>
          <a:noFill/>
          <a:ln>
            <a:noFill/>
          </a:ln>
        </p:spPr>
      </p:pic>
      <p:sp>
        <p:nvSpPr>
          <p:cNvPr id="718" name="Google Shape;718;p34"/>
          <p:cNvSpPr/>
          <p:nvPr/>
        </p:nvSpPr>
        <p:spPr>
          <a:xfrm>
            <a:off x="742165" y="1309724"/>
            <a:ext cx="4144601" cy="3970318"/>
          </a:xfrm>
          <a:prstGeom prst="rect">
            <a:avLst/>
          </a:prstGeom>
          <a:noFill/>
          <a:ln>
            <a:noFill/>
          </a:ln>
        </p:spPr>
        <p:txBody>
          <a:bodyPr anchorCtr="0" anchor="t" bIns="45700" lIns="91425" spcFirstLastPara="1" rIns="91425" wrap="square" tIns="45700">
            <a:spAutoFit/>
          </a:bodyPr>
          <a:lstStyle/>
          <a:p>
            <a:pPr indent="-480471" lvl="0" marL="480471" marR="0" rtl="0" algn="l">
              <a:spcBef>
                <a:spcPts val="0"/>
              </a:spcBef>
              <a:spcAft>
                <a:spcPts val="0"/>
              </a:spcAft>
              <a:buClr>
                <a:schemeClr val="accent1"/>
              </a:buClr>
              <a:buSzPts val="1800"/>
              <a:buFont typeface="Noto Sans Symbols"/>
              <a:buChar char="●"/>
            </a:pPr>
            <a:r>
              <a:rPr b="0" i="0" lang="en-US" sz="1800" cap="none" strike="noStrike">
                <a:solidFill>
                  <a:srgbClr val="000000"/>
                </a:solidFill>
                <a:latin typeface="Times New Roman"/>
                <a:ea typeface="Times New Roman"/>
                <a:cs typeface="Times New Roman"/>
                <a:sym typeface="Times New Roman"/>
              </a:rPr>
              <a:t>Hybrid cloud architecture with a balance between elasticity and security</a:t>
            </a:r>
            <a:endParaRPr/>
          </a:p>
          <a:p>
            <a:pPr indent="-480472" lvl="1" marL="937672" marR="0" rtl="0" algn="l">
              <a:spcBef>
                <a:spcPts val="0"/>
              </a:spcBef>
              <a:spcAft>
                <a:spcPts val="0"/>
              </a:spcAft>
              <a:buClr>
                <a:schemeClr val="accent1"/>
              </a:buClr>
              <a:buSzPts val="1800"/>
              <a:buFont typeface="Noto Sans Symbols"/>
              <a:buChar char="●"/>
            </a:pPr>
            <a:r>
              <a:rPr b="0" i="0" lang="en-US" sz="1800" u="none" cap="none" strike="noStrike">
                <a:solidFill>
                  <a:srgbClr val="000000"/>
                </a:solidFill>
                <a:latin typeface="Times New Roman"/>
                <a:ea typeface="Times New Roman"/>
                <a:cs typeface="Times New Roman"/>
                <a:sym typeface="Times New Roman"/>
              </a:rPr>
              <a:t>Physical resources are </a:t>
            </a:r>
            <a:r>
              <a:rPr b="1" i="0" lang="en-US" sz="1800" u="none" cap="none" strike="noStrike">
                <a:solidFill>
                  <a:srgbClr val="000000"/>
                </a:solidFill>
                <a:latin typeface="Times New Roman"/>
                <a:ea typeface="Times New Roman"/>
                <a:cs typeface="Times New Roman"/>
                <a:sym typeface="Times New Roman"/>
              </a:rPr>
              <a:t>exclusive</a:t>
            </a:r>
            <a:r>
              <a:rPr b="0" i="0" lang="en-US" sz="1800" u="none" cap="none" strike="noStrike">
                <a:solidFill>
                  <a:srgbClr val="000000"/>
                </a:solidFill>
                <a:latin typeface="Times New Roman"/>
                <a:ea typeface="Times New Roman"/>
                <a:cs typeface="Times New Roman"/>
                <a:sym typeface="Times New Roman"/>
              </a:rPr>
              <a:t> to ensure security in all aspects from server to network</a:t>
            </a:r>
            <a:endParaRPr/>
          </a:p>
          <a:p>
            <a:pPr indent="-480472" lvl="1" marL="937672" marR="0" rtl="0" algn="l">
              <a:spcBef>
                <a:spcPts val="0"/>
              </a:spcBef>
              <a:spcAft>
                <a:spcPts val="0"/>
              </a:spcAft>
              <a:buClr>
                <a:schemeClr val="accent1"/>
              </a:buClr>
              <a:buSzPts val="1800"/>
              <a:buFont typeface="Noto Sans Symbols"/>
              <a:buChar char="●"/>
            </a:pPr>
            <a:r>
              <a:rPr b="1" i="0" lang="en-US" sz="1800" u="none" cap="none" strike="noStrike">
                <a:solidFill>
                  <a:srgbClr val="000000"/>
                </a:solidFill>
                <a:latin typeface="Times New Roman"/>
                <a:ea typeface="Times New Roman"/>
                <a:cs typeface="Times New Roman"/>
                <a:sym typeface="Times New Roman"/>
              </a:rPr>
              <a:t>It is inherently interconnected with public cloud</a:t>
            </a:r>
            <a:r>
              <a:rPr b="0" i="0" lang="en-US" sz="1800" u="none" cap="none" strike="noStrike">
                <a:solidFill>
                  <a:srgbClr val="000000"/>
                </a:solidFill>
                <a:latin typeface="Times New Roman"/>
                <a:ea typeface="Times New Roman"/>
                <a:cs typeface="Times New Roman"/>
                <a:sym typeface="Times New Roman"/>
              </a:rPr>
              <a:t> to implement fast auto scaling</a:t>
            </a:r>
            <a:endParaRPr/>
          </a:p>
          <a:p>
            <a:pPr indent="-480471" lvl="0" marL="480471" marR="0" rtl="0" algn="l">
              <a:spcBef>
                <a:spcPts val="0"/>
              </a:spcBef>
              <a:spcAft>
                <a:spcPts val="0"/>
              </a:spcAft>
              <a:buClr>
                <a:schemeClr val="accent1"/>
              </a:buClr>
              <a:buSzPts val="1800"/>
              <a:buFont typeface="Noto Sans Symbols"/>
              <a:buChar char="●"/>
            </a:pPr>
            <a:r>
              <a:rPr b="0" i="0" lang="en-US" sz="1800" cap="none" strike="noStrike">
                <a:solidFill>
                  <a:srgbClr val="000000"/>
                </a:solidFill>
                <a:latin typeface="Times New Roman"/>
                <a:ea typeface="Times New Roman"/>
                <a:cs typeface="Times New Roman"/>
                <a:sym typeface="Times New Roman"/>
              </a:rPr>
              <a:t>Dedicated solutions</a:t>
            </a:r>
            <a:endParaRPr/>
          </a:p>
          <a:p>
            <a:pPr indent="-480472" lvl="1" marL="937672" marR="0" rtl="0" algn="l">
              <a:spcBef>
                <a:spcPts val="0"/>
              </a:spcBef>
              <a:spcAft>
                <a:spcPts val="0"/>
              </a:spcAft>
              <a:buClr>
                <a:schemeClr val="accent1"/>
              </a:buClr>
              <a:buSzPts val="1800"/>
              <a:buFont typeface="Noto Sans Symbols"/>
              <a:buChar char="●"/>
            </a:pPr>
            <a:r>
              <a:rPr b="0" i="0" lang="en-US" sz="1800" u="none" cap="none" strike="noStrike">
                <a:solidFill>
                  <a:srgbClr val="000000"/>
                </a:solidFill>
                <a:latin typeface="Times New Roman"/>
                <a:ea typeface="Times New Roman"/>
                <a:cs typeface="Times New Roman"/>
                <a:sym typeface="Times New Roman"/>
              </a:rPr>
              <a:t>Dedicated physical server leasing services</a:t>
            </a:r>
            <a:endParaRPr/>
          </a:p>
          <a:p>
            <a:pPr indent="-480472" lvl="1" marL="937672" marR="0" rtl="0" algn="l">
              <a:spcBef>
                <a:spcPts val="0"/>
              </a:spcBef>
              <a:spcAft>
                <a:spcPts val="0"/>
              </a:spcAft>
              <a:buClr>
                <a:schemeClr val="accent1"/>
              </a:buClr>
              <a:buSzPts val="1800"/>
              <a:buFont typeface="Noto Sans Symbols"/>
              <a:buChar char="●"/>
            </a:pPr>
            <a:r>
              <a:rPr b="0" i="0" lang="en-US" sz="1800" u="none" cap="none" strike="noStrike">
                <a:solidFill>
                  <a:srgbClr val="000000"/>
                </a:solidFill>
                <a:latin typeface="Times New Roman"/>
                <a:ea typeface="Times New Roman"/>
                <a:cs typeface="Times New Roman"/>
                <a:sym typeface="Times New Roman"/>
              </a:rPr>
              <a:t>Dedicated database hosts</a:t>
            </a:r>
            <a:endParaRPr/>
          </a:p>
          <a:p>
            <a:pPr indent="-480472" lvl="1" marL="937672" marR="0" rtl="0" algn="l">
              <a:spcBef>
                <a:spcPts val="0"/>
              </a:spcBef>
              <a:spcAft>
                <a:spcPts val="0"/>
              </a:spcAft>
              <a:buClr>
                <a:schemeClr val="accent1"/>
              </a:buClr>
              <a:buSzPts val="1800"/>
              <a:buFont typeface="Noto Sans Symbols"/>
              <a:buChar char="●"/>
            </a:pPr>
            <a:r>
              <a:rPr b="1" i="0" lang="en-US" sz="1800" u="none" cap="none" strike="noStrike">
                <a:solidFill>
                  <a:srgbClr val="000000"/>
                </a:solidFill>
                <a:latin typeface="Times New Roman"/>
                <a:ea typeface="Times New Roman"/>
                <a:cs typeface="Times New Roman"/>
                <a:sym typeface="Times New Roman"/>
              </a:rPr>
              <a:t>Special device hosting</a:t>
            </a:r>
            <a:r>
              <a:rPr b="0" i="0" lang="en-US" sz="1800" u="none" cap="none" strike="noStrike">
                <a:solidFill>
                  <a:srgbClr val="000000"/>
                </a:solidFill>
                <a:latin typeface="Times New Roman"/>
                <a:ea typeface="Times New Roman"/>
                <a:cs typeface="Times New Roman"/>
                <a:sym typeface="Times New Roman"/>
              </a:rPr>
              <a:t> services</a:t>
            </a:r>
            <a:endParaRPr/>
          </a:p>
        </p:txBody>
      </p:sp>
      <p:sp>
        <p:nvSpPr>
          <p:cNvPr id="719" name="Google Shape;719;p34"/>
          <p:cNvSpPr/>
          <p:nvPr/>
        </p:nvSpPr>
        <p:spPr>
          <a:xfrm>
            <a:off x="5123892" y="5606941"/>
            <a:ext cx="828092" cy="22822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100" cap="none" strike="noStrike">
                <a:solidFill>
                  <a:srgbClr val="000000"/>
                </a:solidFill>
                <a:latin typeface="Times New Roman"/>
                <a:ea typeface="Times New Roman"/>
                <a:cs typeface="Times New Roman"/>
                <a:sym typeface="Times New Roman"/>
              </a:rPr>
              <a:t>Terminal service</a:t>
            </a:r>
            <a:endParaRPr/>
          </a:p>
        </p:txBody>
      </p:sp>
      <p:sp>
        <p:nvSpPr>
          <p:cNvPr id="720" name="Google Shape;720;p34"/>
          <p:cNvSpPr/>
          <p:nvPr/>
        </p:nvSpPr>
        <p:spPr>
          <a:xfrm>
            <a:off x="6096000" y="5406774"/>
            <a:ext cx="828092" cy="22822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100" cap="none" strike="noStrike">
                <a:solidFill>
                  <a:srgbClr val="000000"/>
                </a:solidFill>
                <a:latin typeface="Times New Roman"/>
                <a:ea typeface="Times New Roman"/>
                <a:cs typeface="Times New Roman"/>
                <a:sym typeface="Times New Roman"/>
              </a:rPr>
              <a:t>Security service</a:t>
            </a:r>
            <a:endParaRPr/>
          </a:p>
        </p:txBody>
      </p:sp>
      <p:sp>
        <p:nvSpPr>
          <p:cNvPr id="721" name="Google Shape;721;p34"/>
          <p:cNvSpPr/>
          <p:nvPr/>
        </p:nvSpPr>
        <p:spPr>
          <a:xfrm>
            <a:off x="7928444" y="5635000"/>
            <a:ext cx="828092" cy="22822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100" cap="none" strike="noStrike">
                <a:solidFill>
                  <a:srgbClr val="000000"/>
                </a:solidFill>
                <a:latin typeface="Times New Roman"/>
                <a:ea typeface="Times New Roman"/>
                <a:cs typeface="Times New Roman"/>
                <a:sym typeface="Times New Roman"/>
              </a:rPr>
              <a:t>Direct Connect VPN</a:t>
            </a:r>
            <a:endParaRPr sz="1100">
              <a:solidFill>
                <a:schemeClr val="dk1"/>
              </a:solidFill>
              <a:latin typeface="Arial"/>
              <a:ea typeface="Arial"/>
              <a:cs typeface="Arial"/>
              <a:sym typeface="Arial"/>
            </a:endParaRPr>
          </a:p>
        </p:txBody>
      </p:sp>
      <p:sp>
        <p:nvSpPr>
          <p:cNvPr id="722" name="Google Shape;722;p34"/>
          <p:cNvSpPr/>
          <p:nvPr/>
        </p:nvSpPr>
        <p:spPr>
          <a:xfrm>
            <a:off x="8634282" y="5178548"/>
            <a:ext cx="918102" cy="22822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100" cap="none" strike="noStrike">
                <a:solidFill>
                  <a:srgbClr val="000000"/>
                </a:solidFill>
                <a:latin typeface="Times New Roman"/>
                <a:ea typeface="Times New Roman"/>
                <a:cs typeface="Times New Roman"/>
                <a:sym typeface="Times New Roman"/>
              </a:rPr>
              <a:t>Private cloud</a:t>
            </a:r>
            <a:endParaRPr/>
          </a:p>
        </p:txBody>
      </p:sp>
      <p:sp>
        <p:nvSpPr>
          <p:cNvPr id="723" name="Google Shape;723;p34"/>
          <p:cNvSpPr/>
          <p:nvPr/>
        </p:nvSpPr>
        <p:spPr>
          <a:xfrm>
            <a:off x="6489492" y="4790551"/>
            <a:ext cx="828092" cy="22822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100" cap="none" strike="noStrike">
                <a:solidFill>
                  <a:srgbClr val="000000"/>
                </a:solidFill>
                <a:latin typeface="Times New Roman"/>
                <a:ea typeface="Times New Roman"/>
                <a:cs typeface="Times New Roman"/>
                <a:sym typeface="Times New Roman"/>
              </a:rPr>
              <a:t>CLB</a:t>
            </a:r>
            <a:endParaRPr/>
          </a:p>
        </p:txBody>
      </p:sp>
      <p:sp>
        <p:nvSpPr>
          <p:cNvPr id="724" name="Google Shape;724;p34"/>
          <p:cNvSpPr/>
          <p:nvPr/>
        </p:nvSpPr>
        <p:spPr>
          <a:xfrm>
            <a:off x="7284134" y="4373701"/>
            <a:ext cx="1080118" cy="22822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100" cap="none" strike="noStrike">
                <a:solidFill>
                  <a:srgbClr val="000000"/>
                </a:solidFill>
                <a:latin typeface="Times New Roman"/>
                <a:ea typeface="Times New Roman"/>
                <a:cs typeface="Times New Roman"/>
                <a:sym typeface="Times New Roman"/>
              </a:rPr>
              <a:t>Network switch</a:t>
            </a:r>
            <a:endParaRPr/>
          </a:p>
        </p:txBody>
      </p:sp>
      <p:sp>
        <p:nvSpPr>
          <p:cNvPr id="725" name="Google Shape;725;p34"/>
          <p:cNvSpPr/>
          <p:nvPr/>
        </p:nvSpPr>
        <p:spPr>
          <a:xfrm>
            <a:off x="5334711" y="3579341"/>
            <a:ext cx="828092" cy="22822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100" cap="none" strike="noStrike">
                <a:solidFill>
                  <a:srgbClr val="000000"/>
                </a:solidFill>
                <a:latin typeface="Times New Roman"/>
                <a:ea typeface="Times New Roman"/>
                <a:cs typeface="Times New Roman"/>
                <a:sym typeface="Times New Roman"/>
              </a:rPr>
              <a:t>CDN</a:t>
            </a:r>
            <a:endParaRPr sz="1100">
              <a:solidFill>
                <a:schemeClr val="dk1"/>
              </a:solidFill>
              <a:latin typeface="Arial"/>
              <a:ea typeface="Arial"/>
              <a:cs typeface="Arial"/>
              <a:sym typeface="Arial"/>
            </a:endParaRPr>
          </a:p>
        </p:txBody>
      </p:sp>
      <p:sp>
        <p:nvSpPr>
          <p:cNvPr id="726" name="Google Shape;726;p34"/>
          <p:cNvSpPr/>
          <p:nvPr/>
        </p:nvSpPr>
        <p:spPr>
          <a:xfrm>
            <a:off x="7010342" y="3112402"/>
            <a:ext cx="918102" cy="22822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100" cap="none" strike="noStrike">
                <a:solidFill>
                  <a:srgbClr val="000000"/>
                </a:solidFill>
                <a:latin typeface="Times New Roman"/>
                <a:ea typeface="Times New Roman"/>
                <a:cs typeface="Times New Roman"/>
                <a:sym typeface="Times New Roman"/>
              </a:rPr>
              <a:t>Physical server</a:t>
            </a:r>
            <a:endParaRPr/>
          </a:p>
        </p:txBody>
      </p:sp>
      <p:sp>
        <p:nvSpPr>
          <p:cNvPr id="727" name="Google Shape;727;p34"/>
          <p:cNvSpPr/>
          <p:nvPr/>
        </p:nvSpPr>
        <p:spPr>
          <a:xfrm>
            <a:off x="8364252" y="1816451"/>
            <a:ext cx="918102" cy="22822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100" cap="none" strike="noStrike">
                <a:solidFill>
                  <a:srgbClr val="000000"/>
                </a:solidFill>
                <a:latin typeface="Times New Roman"/>
                <a:ea typeface="Times New Roman"/>
                <a:cs typeface="Times New Roman"/>
                <a:sym typeface="Times New Roman"/>
              </a:rPr>
              <a:t>Big data processing</a:t>
            </a:r>
            <a:endParaRPr/>
          </a:p>
        </p:txBody>
      </p:sp>
      <p:sp>
        <p:nvSpPr>
          <p:cNvPr id="728" name="Google Shape;728;p34"/>
          <p:cNvSpPr/>
          <p:nvPr/>
        </p:nvSpPr>
        <p:spPr>
          <a:xfrm>
            <a:off x="7824193" y="2581439"/>
            <a:ext cx="1080118" cy="22822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100" cap="none" strike="noStrike">
                <a:solidFill>
                  <a:srgbClr val="000000"/>
                </a:solidFill>
                <a:latin typeface="Times New Roman"/>
                <a:ea typeface="Times New Roman"/>
                <a:cs typeface="Times New Roman"/>
                <a:sym typeface="Times New Roman"/>
              </a:rPr>
              <a:t>Special device hosting</a:t>
            </a:r>
            <a:endParaRPr/>
          </a:p>
        </p:txBody>
      </p:sp>
      <p:sp>
        <p:nvSpPr>
          <p:cNvPr id="729" name="Google Shape;729;p34"/>
          <p:cNvSpPr/>
          <p:nvPr/>
        </p:nvSpPr>
        <p:spPr>
          <a:xfrm>
            <a:off x="9178381" y="4270875"/>
            <a:ext cx="828092" cy="22822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100" cap="none" strike="noStrike">
                <a:solidFill>
                  <a:srgbClr val="000000"/>
                </a:solidFill>
                <a:latin typeface="Times New Roman"/>
                <a:ea typeface="Times New Roman"/>
                <a:cs typeface="Times New Roman"/>
                <a:sym typeface="Times New Roman"/>
              </a:rPr>
              <a:t>CVM</a:t>
            </a:r>
            <a:endParaRPr/>
          </a:p>
        </p:txBody>
      </p:sp>
      <p:sp>
        <p:nvSpPr>
          <p:cNvPr id="730" name="Google Shape;730;p34"/>
          <p:cNvSpPr/>
          <p:nvPr/>
        </p:nvSpPr>
        <p:spPr>
          <a:xfrm>
            <a:off x="9851866" y="3778114"/>
            <a:ext cx="828092" cy="22822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100" cap="none" strike="noStrike">
                <a:solidFill>
                  <a:srgbClr val="000000"/>
                </a:solidFill>
                <a:latin typeface="Times New Roman"/>
                <a:ea typeface="Times New Roman"/>
                <a:cs typeface="Times New Roman"/>
                <a:sym typeface="Times New Roman"/>
              </a:rPr>
              <a:t>CVM</a:t>
            </a:r>
            <a:endParaRPr/>
          </a:p>
        </p:txBody>
      </p:sp>
      <p:sp>
        <p:nvSpPr>
          <p:cNvPr id="731" name="Google Shape;731;p34"/>
          <p:cNvSpPr/>
          <p:nvPr/>
        </p:nvSpPr>
        <p:spPr>
          <a:xfrm>
            <a:off x="10807595" y="3163692"/>
            <a:ext cx="675692" cy="22822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100" cap="none" strike="noStrike">
                <a:solidFill>
                  <a:srgbClr val="000000"/>
                </a:solidFill>
                <a:latin typeface="Times New Roman"/>
                <a:ea typeface="Times New Roman"/>
                <a:cs typeface="Times New Roman"/>
                <a:sym typeface="Times New Roman"/>
              </a:rPr>
              <a:t>TencentDB for Redis</a:t>
            </a:r>
            <a:endParaRPr/>
          </a:p>
        </p:txBody>
      </p:sp>
      <p:sp>
        <p:nvSpPr>
          <p:cNvPr id="732" name="Google Shape;732;p34"/>
          <p:cNvSpPr/>
          <p:nvPr/>
        </p:nvSpPr>
        <p:spPr>
          <a:xfrm>
            <a:off x="10131903" y="2727414"/>
            <a:ext cx="675692" cy="22822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100" cap="none" strike="noStrike">
                <a:solidFill>
                  <a:srgbClr val="000000"/>
                </a:solidFill>
                <a:latin typeface="Times New Roman"/>
                <a:ea typeface="Times New Roman"/>
                <a:cs typeface="Times New Roman"/>
                <a:sym typeface="Times New Roman"/>
              </a:rPr>
              <a:t>Redis</a:t>
            </a:r>
            <a:endParaRPr sz="1100">
              <a:solidFill>
                <a:schemeClr val="dk1"/>
              </a:solidFill>
              <a:latin typeface="Arial"/>
              <a:ea typeface="Arial"/>
              <a:cs typeface="Arial"/>
              <a:sym typeface="Arial"/>
            </a:endParaRPr>
          </a:p>
        </p:txBody>
      </p:sp>
      <p:sp>
        <p:nvSpPr>
          <p:cNvPr id="733" name="Google Shape;733;p34"/>
          <p:cNvSpPr/>
          <p:nvPr/>
        </p:nvSpPr>
        <p:spPr>
          <a:xfrm>
            <a:off x="9330781" y="2266691"/>
            <a:ext cx="675692" cy="22822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100" cap="none" strike="noStrike">
                <a:solidFill>
                  <a:srgbClr val="000000"/>
                </a:solidFill>
                <a:latin typeface="Times New Roman"/>
                <a:ea typeface="Times New Roman"/>
                <a:cs typeface="Times New Roman"/>
                <a:sym typeface="Times New Roman"/>
              </a:rPr>
              <a:t>Database</a:t>
            </a:r>
            <a:endParaRPr/>
          </a:p>
        </p:txBody>
      </p:sp>
      <p:sp>
        <p:nvSpPr>
          <p:cNvPr id="734" name="Google Shape;734;p34"/>
          <p:cNvSpPr/>
          <p:nvPr/>
        </p:nvSpPr>
        <p:spPr>
          <a:xfrm>
            <a:off x="6456042" y="1816451"/>
            <a:ext cx="918102" cy="387471"/>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400" cap="none" strike="noStrike">
                <a:solidFill>
                  <a:srgbClr val="000000"/>
                </a:solidFill>
                <a:latin typeface="Times New Roman"/>
                <a:ea typeface="Times New Roman"/>
                <a:cs typeface="Times New Roman"/>
                <a:sym typeface="Times New Roman"/>
              </a:rPr>
              <a:t>Physical cloud</a:t>
            </a:r>
            <a:endParaRPr/>
          </a:p>
        </p:txBody>
      </p:sp>
      <p:sp>
        <p:nvSpPr>
          <p:cNvPr id="735" name="Google Shape;735;p34"/>
          <p:cNvSpPr/>
          <p:nvPr/>
        </p:nvSpPr>
        <p:spPr>
          <a:xfrm>
            <a:off x="8297485" y="3014384"/>
            <a:ext cx="918102" cy="387471"/>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400" cap="none" strike="noStrike">
                <a:solidFill>
                  <a:srgbClr val="000000"/>
                </a:solidFill>
                <a:latin typeface="Times New Roman"/>
                <a:ea typeface="Times New Roman"/>
                <a:cs typeface="Times New Roman"/>
                <a:sym typeface="Times New Roman"/>
              </a:rPr>
              <a:t>Virtual cloud</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35"/>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2.5.3 TCE</a:t>
            </a:r>
            <a:endParaRPr/>
          </a:p>
        </p:txBody>
      </p:sp>
      <p:sp>
        <p:nvSpPr>
          <p:cNvPr id="741" name="Google Shape;741;p35"/>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grpSp>
        <p:nvGrpSpPr>
          <p:cNvPr id="742" name="Google Shape;742;p35"/>
          <p:cNvGrpSpPr/>
          <p:nvPr/>
        </p:nvGrpSpPr>
        <p:grpSpPr>
          <a:xfrm>
            <a:off x="843197" y="1287148"/>
            <a:ext cx="10648406" cy="5003783"/>
            <a:chOff x="843197" y="1287148"/>
            <a:chExt cx="10648406" cy="5003783"/>
          </a:xfrm>
        </p:grpSpPr>
        <p:sp>
          <p:nvSpPr>
            <p:cNvPr id="743" name="Google Shape;743;p35"/>
            <p:cNvSpPr/>
            <p:nvPr/>
          </p:nvSpPr>
          <p:spPr>
            <a:xfrm>
              <a:off x="843197" y="1287148"/>
              <a:ext cx="1915181" cy="557676"/>
            </a:xfrm>
            <a:custGeom>
              <a:rect b="b" l="l" r="r" t="t"/>
              <a:pathLst>
                <a:path extrusionOk="0" h="345600" w="1915181">
                  <a:moveTo>
                    <a:pt x="0" y="0"/>
                  </a:moveTo>
                  <a:lnTo>
                    <a:pt x="1915181" y="0"/>
                  </a:lnTo>
                  <a:lnTo>
                    <a:pt x="1915181" y="345600"/>
                  </a:lnTo>
                  <a:lnTo>
                    <a:pt x="0" y="345600"/>
                  </a:lnTo>
                  <a:lnTo>
                    <a:pt x="0" y="0"/>
                  </a:lnTo>
                  <a:close/>
                </a:path>
              </a:pathLst>
            </a:custGeom>
            <a:solidFill>
              <a:srgbClr val="2383C6"/>
            </a:solidFill>
            <a:ln cap="flat" cmpd="sng" w="25400">
              <a:solidFill>
                <a:srgbClr val="2383C6"/>
              </a:solidFill>
              <a:prstDash val="solid"/>
              <a:round/>
              <a:headEnd len="sm" w="sm" type="none"/>
              <a:tailEnd len="sm" w="sm" type="none"/>
            </a:ln>
          </p:spPr>
          <p:txBody>
            <a:bodyPr anchorCtr="0" anchor="ctr" bIns="48750" lIns="85325" spcFirstLastPara="1" rIns="85325" wrap="square" tIns="48750">
              <a:noAutofit/>
            </a:bodyPr>
            <a:lstStyle/>
            <a:p>
              <a:pPr indent="0" lvl="0" marL="0" marR="0" rtl="0" algn="ctr">
                <a:lnSpc>
                  <a:spcPct val="90000"/>
                </a:lnSpc>
                <a:spcBef>
                  <a:spcPts val="0"/>
                </a:spcBef>
                <a:spcAft>
                  <a:spcPts val="0"/>
                </a:spcAft>
                <a:buClr>
                  <a:srgbClr val="FFFFFF"/>
                </a:buClr>
                <a:buSzPts val="1800"/>
                <a:buFont typeface="Times New Roman"/>
                <a:buNone/>
              </a:pPr>
              <a:r>
                <a:rPr b="0" i="0" lang="en-US" sz="1800" cap="none" strike="noStrike">
                  <a:solidFill>
                    <a:srgbClr val="FFFFFF"/>
                  </a:solidFill>
                  <a:latin typeface="Times New Roman"/>
                  <a:ea typeface="Times New Roman"/>
                  <a:cs typeface="Times New Roman"/>
                  <a:sym typeface="Times New Roman"/>
                </a:rPr>
                <a:t>Industry Edition</a:t>
              </a:r>
              <a:endParaRPr/>
            </a:p>
          </p:txBody>
        </p:sp>
        <p:sp>
          <p:nvSpPr>
            <p:cNvPr id="744" name="Google Shape;744;p35"/>
            <p:cNvSpPr/>
            <p:nvPr/>
          </p:nvSpPr>
          <p:spPr>
            <a:xfrm>
              <a:off x="843197" y="1995026"/>
              <a:ext cx="1915181" cy="4295905"/>
            </a:xfrm>
            <a:custGeom>
              <a:rect b="b" l="l" r="r" t="t"/>
              <a:pathLst>
                <a:path extrusionOk="0" h="4658183" w="1915181">
                  <a:moveTo>
                    <a:pt x="0" y="0"/>
                  </a:moveTo>
                  <a:lnTo>
                    <a:pt x="1915181" y="0"/>
                  </a:lnTo>
                  <a:lnTo>
                    <a:pt x="1915181" y="4658183"/>
                  </a:lnTo>
                  <a:lnTo>
                    <a:pt x="0" y="4658183"/>
                  </a:lnTo>
                  <a:lnTo>
                    <a:pt x="0" y="0"/>
                  </a:lnTo>
                  <a:close/>
                </a:path>
              </a:pathLst>
            </a:custGeom>
            <a:solidFill>
              <a:srgbClr val="CBD8EA">
                <a:alpha val="89803"/>
              </a:srgbClr>
            </a:solidFill>
            <a:ln cap="flat" cmpd="sng" w="25400">
              <a:solidFill>
                <a:srgbClr val="CBD8EA">
                  <a:alpha val="89803"/>
                </a:srgbClr>
              </a:solidFill>
              <a:prstDash val="solid"/>
              <a:round/>
              <a:headEnd len="sm" w="sm" type="none"/>
              <a:tailEnd len="sm" w="sm" type="none"/>
            </a:ln>
          </p:spPr>
          <p:txBody>
            <a:bodyPr anchorCtr="0" anchor="t" bIns="112000" lIns="74675" spcFirstLastPara="1" rIns="99550" wrap="square" tIns="74675">
              <a:noAutofit/>
            </a:bodyPr>
            <a:lstStyle/>
            <a:p>
              <a:pPr indent="-114300" lvl="1" marL="114300" marR="0" rtl="0" algn="l">
                <a:lnSpc>
                  <a:spcPct val="90000"/>
                </a:lnSpc>
                <a:spcBef>
                  <a:spcPts val="0"/>
                </a:spcBef>
                <a:spcAft>
                  <a:spcPts val="0"/>
                </a:spcAft>
                <a:buClr>
                  <a:srgbClr val="000000"/>
                </a:buClr>
                <a:buSzPts val="1800"/>
                <a:buFont typeface="Times New Roman"/>
                <a:buChar char="•"/>
              </a:pPr>
              <a:r>
                <a:rPr b="0" i="0" lang="en-US" sz="1800" u="none" cap="none" strike="noStrike">
                  <a:solidFill>
                    <a:srgbClr val="000000"/>
                  </a:solidFill>
                  <a:latin typeface="Times New Roman"/>
                  <a:ea typeface="Times New Roman"/>
                  <a:cs typeface="Times New Roman"/>
                  <a:sym typeface="Times New Roman"/>
                </a:rPr>
                <a:t>Full-Stack cloud platform established based on the complete service system of Tencent Cloud</a:t>
              </a:r>
              <a:endParaRPr b="0" i="0" sz="1800" u="none" cap="none" strike="noStrike">
                <a:solidFill>
                  <a:schemeClr val="dk1"/>
                </a:solidFill>
                <a:latin typeface="Arial"/>
                <a:ea typeface="Arial"/>
                <a:cs typeface="Arial"/>
                <a:sym typeface="Arial"/>
              </a:endParaRPr>
            </a:p>
            <a:p>
              <a:pPr indent="-114300" lvl="1" marL="114300" marR="0" rtl="0" algn="l">
                <a:lnSpc>
                  <a:spcPct val="90000"/>
                </a:lnSpc>
                <a:spcBef>
                  <a:spcPts val="270"/>
                </a:spcBef>
                <a:spcAft>
                  <a:spcPts val="0"/>
                </a:spcAft>
                <a:buClr>
                  <a:srgbClr val="000000"/>
                </a:buClr>
                <a:buSzPts val="1800"/>
                <a:buFont typeface="Times New Roman"/>
                <a:buChar char="•"/>
              </a:pPr>
              <a:r>
                <a:rPr b="0" i="0" lang="en-US" sz="1800" u="none" cap="none" strike="noStrike">
                  <a:solidFill>
                    <a:srgbClr val="000000"/>
                  </a:solidFill>
                  <a:latin typeface="Times New Roman"/>
                  <a:ea typeface="Times New Roman"/>
                  <a:cs typeface="Times New Roman"/>
                  <a:sym typeface="Times New Roman"/>
                </a:rPr>
                <a:t>Full cloud service matrix</a:t>
              </a:r>
              <a:endParaRPr/>
            </a:p>
            <a:p>
              <a:pPr indent="-114300" lvl="1" marL="114300" marR="0" rtl="0" algn="l">
                <a:lnSpc>
                  <a:spcPct val="90000"/>
                </a:lnSpc>
                <a:spcBef>
                  <a:spcPts val="270"/>
                </a:spcBef>
                <a:spcAft>
                  <a:spcPts val="0"/>
                </a:spcAft>
                <a:buClr>
                  <a:srgbClr val="000000"/>
                </a:buClr>
                <a:buSzPts val="1800"/>
                <a:buFont typeface="Times New Roman"/>
                <a:buChar char="•"/>
              </a:pPr>
              <a:r>
                <a:rPr b="0" i="0" lang="en-US" sz="1800" u="none" cap="none" strike="noStrike">
                  <a:solidFill>
                    <a:srgbClr val="000000"/>
                  </a:solidFill>
                  <a:latin typeface="Times New Roman"/>
                  <a:ea typeface="Times New Roman"/>
                  <a:cs typeface="Times New Roman"/>
                  <a:sym typeface="Times New Roman"/>
                </a:rPr>
                <a:t>Multi-Tenancy, flexible quotas, and metering and billing</a:t>
              </a:r>
              <a:endParaRPr/>
            </a:p>
          </p:txBody>
        </p:sp>
        <p:sp>
          <p:nvSpPr>
            <p:cNvPr id="745" name="Google Shape;745;p35"/>
            <p:cNvSpPr/>
            <p:nvPr/>
          </p:nvSpPr>
          <p:spPr>
            <a:xfrm>
              <a:off x="3026503" y="1287148"/>
              <a:ext cx="1915181" cy="557676"/>
            </a:xfrm>
            <a:custGeom>
              <a:rect b="b" l="l" r="r" t="t"/>
              <a:pathLst>
                <a:path extrusionOk="0" h="345600" w="1915181">
                  <a:moveTo>
                    <a:pt x="0" y="0"/>
                  </a:moveTo>
                  <a:lnTo>
                    <a:pt x="1915181" y="0"/>
                  </a:lnTo>
                  <a:lnTo>
                    <a:pt x="1915181" y="345600"/>
                  </a:lnTo>
                  <a:lnTo>
                    <a:pt x="0" y="345600"/>
                  </a:lnTo>
                  <a:lnTo>
                    <a:pt x="0" y="0"/>
                  </a:lnTo>
                  <a:close/>
                </a:path>
              </a:pathLst>
            </a:custGeom>
            <a:solidFill>
              <a:srgbClr val="24CED7"/>
            </a:solidFill>
            <a:ln cap="flat" cmpd="sng" w="25400">
              <a:solidFill>
                <a:srgbClr val="24CED7"/>
              </a:solidFill>
              <a:prstDash val="solid"/>
              <a:round/>
              <a:headEnd len="sm" w="sm" type="none"/>
              <a:tailEnd len="sm" w="sm" type="none"/>
            </a:ln>
          </p:spPr>
          <p:txBody>
            <a:bodyPr anchorCtr="0" anchor="ctr" bIns="48750" lIns="85325" spcFirstLastPara="1" rIns="85325" wrap="square" tIns="48750">
              <a:noAutofit/>
            </a:bodyPr>
            <a:lstStyle/>
            <a:p>
              <a:pPr indent="0" lvl="0" marL="0" marR="0" rtl="0" algn="ctr">
                <a:lnSpc>
                  <a:spcPct val="90000"/>
                </a:lnSpc>
                <a:spcBef>
                  <a:spcPts val="0"/>
                </a:spcBef>
                <a:spcAft>
                  <a:spcPts val="0"/>
                </a:spcAft>
                <a:buClr>
                  <a:srgbClr val="FFFFFF"/>
                </a:buClr>
                <a:buSzPts val="2000"/>
                <a:buFont typeface="Times New Roman"/>
                <a:buNone/>
              </a:pPr>
              <a:r>
                <a:rPr b="0" i="0" lang="en-US" sz="2000" cap="none" strike="noStrike">
                  <a:solidFill>
                    <a:srgbClr val="FFFFFF"/>
                  </a:solidFill>
                  <a:latin typeface="Times New Roman"/>
                  <a:ea typeface="Times New Roman"/>
                  <a:cs typeface="Times New Roman"/>
                  <a:sym typeface="Times New Roman"/>
                </a:rPr>
                <a:t>Enterprise Edition</a:t>
              </a:r>
              <a:endParaRPr/>
            </a:p>
          </p:txBody>
        </p:sp>
        <p:sp>
          <p:nvSpPr>
            <p:cNvPr id="746" name="Google Shape;746;p35"/>
            <p:cNvSpPr/>
            <p:nvPr/>
          </p:nvSpPr>
          <p:spPr>
            <a:xfrm>
              <a:off x="3026503" y="1995026"/>
              <a:ext cx="1915181" cy="4295905"/>
            </a:xfrm>
            <a:custGeom>
              <a:rect b="b" l="l" r="r" t="t"/>
              <a:pathLst>
                <a:path extrusionOk="0" h="4658183" w="1915181">
                  <a:moveTo>
                    <a:pt x="0" y="0"/>
                  </a:moveTo>
                  <a:lnTo>
                    <a:pt x="1915181" y="0"/>
                  </a:lnTo>
                  <a:lnTo>
                    <a:pt x="1915181" y="4658183"/>
                  </a:lnTo>
                  <a:lnTo>
                    <a:pt x="0" y="4658183"/>
                  </a:lnTo>
                  <a:lnTo>
                    <a:pt x="0" y="0"/>
                  </a:lnTo>
                  <a:close/>
                </a:path>
              </a:pathLst>
            </a:custGeom>
            <a:solidFill>
              <a:srgbClr val="CBEDEF">
                <a:alpha val="89803"/>
              </a:srgbClr>
            </a:solidFill>
            <a:ln cap="flat" cmpd="sng" w="25400">
              <a:solidFill>
                <a:srgbClr val="CBEDEF">
                  <a:alpha val="89803"/>
                </a:srgbClr>
              </a:solidFill>
              <a:prstDash val="solid"/>
              <a:round/>
              <a:headEnd len="sm" w="sm" type="none"/>
              <a:tailEnd len="sm" w="sm" type="none"/>
            </a:ln>
          </p:spPr>
          <p:txBody>
            <a:bodyPr anchorCtr="0" anchor="t" bIns="112000" lIns="74675" spcFirstLastPara="1" rIns="99550" wrap="square" tIns="74675">
              <a:noAutofit/>
            </a:bodyPr>
            <a:lstStyle/>
            <a:p>
              <a:pPr indent="-114300" lvl="1" marL="114300" marR="0" rtl="0" algn="l">
                <a:lnSpc>
                  <a:spcPct val="90000"/>
                </a:lnSpc>
                <a:spcBef>
                  <a:spcPts val="0"/>
                </a:spcBef>
                <a:spcAft>
                  <a:spcPts val="0"/>
                </a:spcAft>
                <a:buClr>
                  <a:srgbClr val="000000"/>
                </a:buClr>
                <a:buSzPts val="1400"/>
                <a:buFont typeface="Times New Roman"/>
                <a:buChar char="•"/>
              </a:pPr>
              <a:r>
                <a:rPr b="0" i="0" lang="en-US" sz="1400" u="none" cap="none" strike="noStrike">
                  <a:solidFill>
                    <a:srgbClr val="000000"/>
                  </a:solidFill>
                  <a:latin typeface="Times New Roman"/>
                  <a:ea typeface="Times New Roman"/>
                  <a:cs typeface="Times New Roman"/>
                  <a:sym typeface="Times New Roman"/>
                </a:rPr>
                <a:t>Full-Stack cloud platform established based on the complete service system of Tencent Cloud</a:t>
              </a:r>
              <a:endParaRPr b="0" i="0" sz="1400" u="none" cap="none" strike="noStrike">
                <a:solidFill>
                  <a:schemeClr val="dk1"/>
                </a:solidFill>
                <a:latin typeface="Arial"/>
                <a:ea typeface="Arial"/>
                <a:cs typeface="Arial"/>
                <a:sym typeface="Arial"/>
              </a:endParaRPr>
            </a:p>
            <a:p>
              <a:pPr indent="-114300" lvl="1" marL="114300" marR="0" rtl="0" algn="l">
                <a:lnSpc>
                  <a:spcPct val="90000"/>
                </a:lnSpc>
                <a:spcBef>
                  <a:spcPts val="210"/>
                </a:spcBef>
                <a:spcAft>
                  <a:spcPts val="0"/>
                </a:spcAft>
                <a:buClr>
                  <a:srgbClr val="000000"/>
                </a:buClr>
                <a:buSzPts val="1400"/>
                <a:buFont typeface="Times New Roman"/>
                <a:buChar char="•"/>
              </a:pPr>
              <a:r>
                <a:rPr b="0" i="0" lang="en-US" sz="1400" u="none" cap="none" strike="noStrike">
                  <a:solidFill>
                    <a:srgbClr val="000000"/>
                  </a:solidFill>
                  <a:latin typeface="Times New Roman"/>
                  <a:ea typeface="Times New Roman"/>
                  <a:cs typeface="Times New Roman"/>
                  <a:sym typeface="Times New Roman"/>
                </a:rPr>
                <a:t>Full cloud service matrix</a:t>
              </a:r>
              <a:endParaRPr/>
            </a:p>
            <a:p>
              <a:pPr indent="-114300" lvl="1" marL="114300" marR="0" rtl="0" algn="l">
                <a:lnSpc>
                  <a:spcPct val="90000"/>
                </a:lnSpc>
                <a:spcBef>
                  <a:spcPts val="210"/>
                </a:spcBef>
                <a:spcAft>
                  <a:spcPts val="0"/>
                </a:spcAft>
                <a:buClr>
                  <a:srgbClr val="000000"/>
                </a:buClr>
                <a:buSzPts val="1400"/>
                <a:buFont typeface="Times New Roman"/>
                <a:buChar char="•"/>
              </a:pPr>
              <a:r>
                <a:rPr b="0" i="0" lang="en-US" sz="1400" u="none" cap="none" strike="noStrike">
                  <a:solidFill>
                    <a:srgbClr val="000000"/>
                  </a:solidFill>
                  <a:latin typeface="Times New Roman"/>
                  <a:ea typeface="Times New Roman"/>
                  <a:cs typeface="Times New Roman"/>
                  <a:sym typeface="Times New Roman"/>
                </a:rPr>
                <a:t>Single-Tenancy</a:t>
              </a:r>
              <a:endParaRPr/>
            </a:p>
          </p:txBody>
        </p:sp>
        <p:sp>
          <p:nvSpPr>
            <p:cNvPr id="747" name="Google Shape;747;p35"/>
            <p:cNvSpPr/>
            <p:nvPr/>
          </p:nvSpPr>
          <p:spPr>
            <a:xfrm>
              <a:off x="5209809" y="1287148"/>
              <a:ext cx="1915181" cy="557676"/>
            </a:xfrm>
            <a:custGeom>
              <a:rect b="b" l="l" r="r" t="t"/>
              <a:pathLst>
                <a:path extrusionOk="0" h="345600" w="1915181">
                  <a:moveTo>
                    <a:pt x="0" y="0"/>
                  </a:moveTo>
                  <a:lnTo>
                    <a:pt x="1915181" y="0"/>
                  </a:lnTo>
                  <a:lnTo>
                    <a:pt x="1915181" y="345600"/>
                  </a:lnTo>
                  <a:lnTo>
                    <a:pt x="0" y="345600"/>
                  </a:lnTo>
                  <a:lnTo>
                    <a:pt x="0" y="0"/>
                  </a:lnTo>
                  <a:close/>
                </a:path>
              </a:pathLst>
            </a:custGeom>
            <a:solidFill>
              <a:schemeClr val="accent4"/>
            </a:solidFill>
            <a:ln cap="flat" cmpd="sng" w="25400">
              <a:solidFill>
                <a:schemeClr val="accent4"/>
              </a:solidFill>
              <a:prstDash val="solid"/>
              <a:round/>
              <a:headEnd len="sm" w="sm" type="none"/>
              <a:tailEnd len="sm" w="sm" type="none"/>
            </a:ln>
          </p:spPr>
          <p:txBody>
            <a:bodyPr anchorCtr="0" anchor="ctr" bIns="48750" lIns="85325" spcFirstLastPara="1" rIns="85325" wrap="square" tIns="48750">
              <a:noAutofit/>
            </a:bodyPr>
            <a:lstStyle/>
            <a:p>
              <a:pPr indent="0" lvl="0" marL="0" marR="0" rtl="0" algn="ctr">
                <a:lnSpc>
                  <a:spcPct val="90000"/>
                </a:lnSpc>
                <a:spcBef>
                  <a:spcPts val="0"/>
                </a:spcBef>
                <a:spcAft>
                  <a:spcPts val="0"/>
                </a:spcAft>
                <a:buClr>
                  <a:srgbClr val="FFFFFF"/>
                </a:buClr>
                <a:buSzPts val="2000"/>
                <a:buFont typeface="Times New Roman"/>
                <a:buNone/>
              </a:pPr>
              <a:r>
                <a:rPr b="0" i="0" lang="en-US" sz="2000" cap="none" strike="noStrike">
                  <a:solidFill>
                    <a:srgbClr val="FFFFFF"/>
                  </a:solidFill>
                  <a:latin typeface="Times New Roman"/>
                  <a:ea typeface="Times New Roman"/>
                  <a:cs typeface="Times New Roman"/>
                  <a:sym typeface="Times New Roman"/>
                </a:rPr>
                <a:t>Big Data Edition</a:t>
              </a:r>
              <a:endParaRPr/>
            </a:p>
          </p:txBody>
        </p:sp>
        <p:sp>
          <p:nvSpPr>
            <p:cNvPr id="748" name="Google Shape;748;p35"/>
            <p:cNvSpPr/>
            <p:nvPr/>
          </p:nvSpPr>
          <p:spPr>
            <a:xfrm>
              <a:off x="5209809" y="1995026"/>
              <a:ext cx="1915181" cy="4295905"/>
            </a:xfrm>
            <a:custGeom>
              <a:rect b="b" l="l" r="r" t="t"/>
              <a:pathLst>
                <a:path extrusionOk="0" h="4658183" w="1915181">
                  <a:moveTo>
                    <a:pt x="0" y="0"/>
                  </a:moveTo>
                  <a:lnTo>
                    <a:pt x="1915181" y="0"/>
                  </a:lnTo>
                  <a:lnTo>
                    <a:pt x="1915181" y="4658183"/>
                  </a:lnTo>
                  <a:lnTo>
                    <a:pt x="0" y="4658183"/>
                  </a:lnTo>
                  <a:lnTo>
                    <a:pt x="0" y="0"/>
                  </a:lnTo>
                  <a:close/>
                </a:path>
              </a:pathLst>
            </a:custGeom>
            <a:solidFill>
              <a:srgbClr val="CDE5DC">
                <a:alpha val="89803"/>
              </a:srgbClr>
            </a:solidFill>
            <a:ln cap="flat" cmpd="sng" w="25400">
              <a:solidFill>
                <a:srgbClr val="CDE5DC">
                  <a:alpha val="89803"/>
                </a:srgbClr>
              </a:solidFill>
              <a:prstDash val="solid"/>
              <a:round/>
              <a:headEnd len="sm" w="sm" type="none"/>
              <a:tailEnd len="sm" w="sm" type="none"/>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rgbClr val="000000"/>
                </a:buClr>
                <a:buSzPts val="1600"/>
                <a:buFont typeface="Times New Roman"/>
                <a:buChar char="•"/>
              </a:pPr>
              <a:r>
                <a:rPr b="0" i="0" lang="en-US" sz="1600" u="none" cap="none" strike="noStrike">
                  <a:solidFill>
                    <a:srgbClr val="000000"/>
                  </a:solidFill>
                  <a:latin typeface="Times New Roman"/>
                  <a:ea typeface="Times New Roman"/>
                  <a:cs typeface="Times New Roman"/>
                  <a:sym typeface="Times New Roman"/>
                </a:rPr>
                <a:t>One-Stop big data solution</a:t>
              </a:r>
              <a:endParaRPr b="0" i="0" sz="1600" u="none" cap="none" strike="noStrike">
                <a:solidFill>
                  <a:schemeClr val="dk1"/>
                </a:solidFill>
                <a:latin typeface="Arial"/>
                <a:ea typeface="Arial"/>
                <a:cs typeface="Arial"/>
                <a:sym typeface="Arial"/>
              </a:endParaRPr>
            </a:p>
            <a:p>
              <a:pPr indent="-171450" lvl="1" marL="171450" marR="0" rtl="0" algn="l">
                <a:lnSpc>
                  <a:spcPct val="90000"/>
                </a:lnSpc>
                <a:spcBef>
                  <a:spcPts val="240"/>
                </a:spcBef>
                <a:spcAft>
                  <a:spcPts val="0"/>
                </a:spcAft>
                <a:buClr>
                  <a:srgbClr val="000000"/>
                </a:buClr>
                <a:buSzPts val="1600"/>
                <a:buFont typeface="Times New Roman"/>
                <a:buChar char="•"/>
              </a:pPr>
              <a:r>
                <a:rPr b="0" i="0" lang="en-US" sz="1600" u="none" cap="none" strike="noStrike">
                  <a:solidFill>
                    <a:srgbClr val="000000"/>
                  </a:solidFill>
                  <a:latin typeface="Times New Roman"/>
                  <a:ea typeface="Times New Roman"/>
                  <a:cs typeface="Times New Roman"/>
                  <a:sym typeface="Times New Roman"/>
                </a:rPr>
                <a:t>Big data platform</a:t>
              </a:r>
              <a:endParaRPr/>
            </a:p>
            <a:p>
              <a:pPr indent="-171450" lvl="1" marL="171450" marR="0" rtl="0" algn="l">
                <a:lnSpc>
                  <a:spcPct val="90000"/>
                </a:lnSpc>
                <a:spcBef>
                  <a:spcPts val="240"/>
                </a:spcBef>
                <a:spcAft>
                  <a:spcPts val="0"/>
                </a:spcAft>
                <a:buClr>
                  <a:srgbClr val="000000"/>
                </a:buClr>
                <a:buSzPts val="1600"/>
                <a:buFont typeface="Times New Roman"/>
                <a:buChar char="•"/>
              </a:pPr>
              <a:r>
                <a:rPr b="0" i="0" lang="en-US" sz="1600" u="none" cap="none" strike="noStrike">
                  <a:solidFill>
                    <a:srgbClr val="000000"/>
                  </a:solidFill>
                  <a:latin typeface="Times New Roman"/>
                  <a:ea typeface="Times New Roman"/>
                  <a:cs typeface="Times New Roman"/>
                  <a:sym typeface="Times New Roman"/>
                </a:rPr>
                <a:t>Business analysis</a:t>
              </a:r>
              <a:endParaRPr/>
            </a:p>
            <a:p>
              <a:pPr indent="-171450" lvl="1" marL="171450" marR="0" rtl="0" algn="l">
                <a:lnSpc>
                  <a:spcPct val="90000"/>
                </a:lnSpc>
                <a:spcBef>
                  <a:spcPts val="240"/>
                </a:spcBef>
                <a:spcAft>
                  <a:spcPts val="0"/>
                </a:spcAft>
                <a:buClr>
                  <a:srgbClr val="000000"/>
                </a:buClr>
                <a:buSzPts val="1600"/>
                <a:buFont typeface="Times New Roman"/>
                <a:buChar char="•"/>
              </a:pPr>
              <a:r>
                <a:rPr b="0" i="0" lang="en-US" sz="1600" u="none" cap="none" strike="noStrike">
                  <a:solidFill>
                    <a:srgbClr val="000000"/>
                  </a:solidFill>
                  <a:latin typeface="Times New Roman"/>
                  <a:ea typeface="Times New Roman"/>
                  <a:cs typeface="Times New Roman"/>
                  <a:sym typeface="Times New Roman"/>
                </a:rPr>
                <a:t>Data visualization</a:t>
              </a:r>
              <a:endParaRPr/>
            </a:p>
          </p:txBody>
        </p:sp>
        <p:sp>
          <p:nvSpPr>
            <p:cNvPr id="749" name="Google Shape;749;p35"/>
            <p:cNvSpPr/>
            <p:nvPr/>
          </p:nvSpPr>
          <p:spPr>
            <a:xfrm>
              <a:off x="7393116" y="1287148"/>
              <a:ext cx="1915181" cy="557676"/>
            </a:xfrm>
            <a:custGeom>
              <a:rect b="b" l="l" r="r" t="t"/>
              <a:pathLst>
                <a:path extrusionOk="0" h="345600" w="1915181">
                  <a:moveTo>
                    <a:pt x="0" y="0"/>
                  </a:moveTo>
                  <a:lnTo>
                    <a:pt x="1915181" y="0"/>
                  </a:lnTo>
                  <a:lnTo>
                    <a:pt x="1915181" y="345600"/>
                  </a:lnTo>
                  <a:lnTo>
                    <a:pt x="0" y="345600"/>
                  </a:lnTo>
                  <a:lnTo>
                    <a:pt x="0" y="0"/>
                  </a:lnTo>
                  <a:close/>
                </a:path>
              </a:pathLst>
            </a:custGeom>
            <a:solidFill>
              <a:srgbClr val="3B8850"/>
            </a:solidFill>
            <a:ln cap="flat" cmpd="sng" w="25400">
              <a:solidFill>
                <a:srgbClr val="3B8850"/>
              </a:solidFill>
              <a:prstDash val="solid"/>
              <a:round/>
              <a:headEnd len="sm" w="sm" type="none"/>
              <a:tailEnd len="sm" w="sm" type="none"/>
            </a:ln>
          </p:spPr>
          <p:txBody>
            <a:bodyPr anchorCtr="0" anchor="ctr" bIns="48750" lIns="85325" spcFirstLastPara="1" rIns="85325" wrap="square" tIns="48750">
              <a:noAutofit/>
            </a:bodyPr>
            <a:lstStyle/>
            <a:p>
              <a:pPr indent="0" lvl="0" marL="0" marR="0" rtl="0" algn="ctr">
                <a:lnSpc>
                  <a:spcPct val="90000"/>
                </a:lnSpc>
                <a:spcBef>
                  <a:spcPts val="0"/>
                </a:spcBef>
                <a:spcAft>
                  <a:spcPts val="0"/>
                </a:spcAft>
                <a:buClr>
                  <a:srgbClr val="FFFFFF"/>
                </a:buClr>
                <a:buSzPts val="2000"/>
                <a:buFont typeface="Times New Roman"/>
                <a:buNone/>
              </a:pPr>
              <a:r>
                <a:rPr b="0" i="0" lang="en-US" sz="2000" cap="none" strike="noStrike">
                  <a:solidFill>
                    <a:srgbClr val="FFFFFF"/>
                  </a:solidFill>
                  <a:latin typeface="Times New Roman"/>
                  <a:ea typeface="Times New Roman"/>
                  <a:cs typeface="Times New Roman"/>
                  <a:sym typeface="Times New Roman"/>
                </a:rPr>
                <a:t>AI Edition</a:t>
              </a:r>
              <a:endParaRPr/>
            </a:p>
          </p:txBody>
        </p:sp>
        <p:sp>
          <p:nvSpPr>
            <p:cNvPr id="750" name="Google Shape;750;p35"/>
            <p:cNvSpPr/>
            <p:nvPr/>
          </p:nvSpPr>
          <p:spPr>
            <a:xfrm>
              <a:off x="7393116" y="1995026"/>
              <a:ext cx="1915181" cy="4295905"/>
            </a:xfrm>
            <a:custGeom>
              <a:rect b="b" l="l" r="r" t="t"/>
              <a:pathLst>
                <a:path extrusionOk="0" h="4658183" w="1915181">
                  <a:moveTo>
                    <a:pt x="0" y="0"/>
                  </a:moveTo>
                  <a:lnTo>
                    <a:pt x="1915181" y="0"/>
                  </a:lnTo>
                  <a:lnTo>
                    <a:pt x="1915181" y="4658183"/>
                  </a:lnTo>
                  <a:lnTo>
                    <a:pt x="0" y="4658183"/>
                  </a:lnTo>
                  <a:lnTo>
                    <a:pt x="0" y="0"/>
                  </a:lnTo>
                  <a:close/>
                </a:path>
              </a:pathLst>
            </a:custGeom>
            <a:solidFill>
              <a:srgbClr val="CDD9CF">
                <a:alpha val="89803"/>
              </a:srgbClr>
            </a:solidFill>
            <a:ln cap="flat" cmpd="sng" w="25400">
              <a:solidFill>
                <a:srgbClr val="CDD9CF">
                  <a:alpha val="89803"/>
                </a:srgbClr>
              </a:solidFill>
              <a:prstDash val="solid"/>
              <a:round/>
              <a:headEnd len="sm" w="sm" type="none"/>
              <a:tailEnd len="sm" w="sm" type="none"/>
            </a:ln>
          </p:spPr>
          <p:txBody>
            <a:bodyPr anchorCtr="0" anchor="t" bIns="144000" lIns="96000" spcFirstLastPara="1" rIns="128000" wrap="square" tIns="96000">
              <a:noAutofit/>
            </a:bodyPr>
            <a:lstStyle/>
            <a:p>
              <a:pPr indent="-171450" lvl="1" marL="171450" marR="0" rtl="0" algn="l">
                <a:lnSpc>
                  <a:spcPct val="90000"/>
                </a:lnSpc>
                <a:spcBef>
                  <a:spcPts val="0"/>
                </a:spcBef>
                <a:spcAft>
                  <a:spcPts val="0"/>
                </a:spcAft>
                <a:buClr>
                  <a:srgbClr val="000000"/>
                </a:buClr>
                <a:buSzPts val="1800"/>
                <a:buFont typeface="Times New Roman"/>
                <a:buChar char="•"/>
              </a:pPr>
              <a:r>
                <a:rPr b="0" i="0" lang="en-US" sz="1800" u="none" cap="none" strike="noStrike">
                  <a:solidFill>
                    <a:srgbClr val="000000"/>
                  </a:solidFill>
                  <a:latin typeface="Times New Roman"/>
                  <a:ea typeface="Times New Roman"/>
                  <a:cs typeface="Times New Roman"/>
                  <a:sym typeface="Times New Roman"/>
                </a:rPr>
                <a:t>Private AI solution</a:t>
              </a:r>
              <a:endParaRPr b="0" i="0" sz="1800" u="none" cap="none" strike="noStrike">
                <a:solidFill>
                  <a:schemeClr val="dk1"/>
                </a:solidFill>
                <a:latin typeface="Arial"/>
                <a:ea typeface="Arial"/>
                <a:cs typeface="Arial"/>
                <a:sym typeface="Arial"/>
              </a:endParaRPr>
            </a:p>
            <a:p>
              <a:pPr indent="-171450" lvl="1" marL="171450" marR="0" rtl="0" algn="l">
                <a:lnSpc>
                  <a:spcPct val="90000"/>
                </a:lnSpc>
                <a:spcBef>
                  <a:spcPts val="270"/>
                </a:spcBef>
                <a:spcAft>
                  <a:spcPts val="0"/>
                </a:spcAft>
                <a:buClr>
                  <a:srgbClr val="000000"/>
                </a:buClr>
                <a:buSzPts val="1800"/>
                <a:buFont typeface="Times New Roman"/>
                <a:buChar char="•"/>
              </a:pPr>
              <a:r>
                <a:rPr b="0" i="0" lang="en-US" sz="1800" u="none" cap="none" strike="noStrike">
                  <a:solidFill>
                    <a:srgbClr val="000000"/>
                  </a:solidFill>
                  <a:latin typeface="Times New Roman"/>
                  <a:ea typeface="Times New Roman"/>
                  <a:cs typeface="Times New Roman"/>
                  <a:sym typeface="Times New Roman"/>
                </a:rPr>
                <a:t>Image processing</a:t>
              </a:r>
              <a:endParaRPr/>
            </a:p>
            <a:p>
              <a:pPr indent="-171450" lvl="1" marL="171450" marR="0" rtl="0" algn="l">
                <a:lnSpc>
                  <a:spcPct val="90000"/>
                </a:lnSpc>
                <a:spcBef>
                  <a:spcPts val="270"/>
                </a:spcBef>
                <a:spcAft>
                  <a:spcPts val="0"/>
                </a:spcAft>
                <a:buClr>
                  <a:srgbClr val="000000"/>
                </a:buClr>
                <a:buSzPts val="1800"/>
                <a:buFont typeface="Times New Roman"/>
                <a:buChar char="•"/>
              </a:pPr>
              <a:r>
                <a:rPr b="0" i="0" lang="en-US" sz="1800" u="none" cap="none" strike="noStrike">
                  <a:solidFill>
                    <a:srgbClr val="000000"/>
                  </a:solidFill>
                  <a:latin typeface="Times New Roman"/>
                  <a:ea typeface="Times New Roman"/>
                  <a:cs typeface="Times New Roman"/>
                  <a:sym typeface="Times New Roman"/>
                </a:rPr>
                <a:t>Speech processing</a:t>
              </a:r>
              <a:endParaRPr/>
            </a:p>
            <a:p>
              <a:pPr indent="-171450" lvl="1" marL="171450" marR="0" rtl="0" algn="l">
                <a:lnSpc>
                  <a:spcPct val="90000"/>
                </a:lnSpc>
                <a:spcBef>
                  <a:spcPts val="270"/>
                </a:spcBef>
                <a:spcAft>
                  <a:spcPts val="0"/>
                </a:spcAft>
                <a:buClr>
                  <a:srgbClr val="000000"/>
                </a:buClr>
                <a:buSzPts val="1800"/>
                <a:buFont typeface="Times New Roman"/>
                <a:buChar char="•"/>
              </a:pPr>
              <a:r>
                <a:rPr b="0" i="0" lang="en-US" sz="1800" u="none" cap="none" strike="noStrike">
                  <a:solidFill>
                    <a:srgbClr val="000000"/>
                  </a:solidFill>
                  <a:latin typeface="Times New Roman"/>
                  <a:ea typeface="Times New Roman"/>
                  <a:cs typeface="Times New Roman"/>
                  <a:sym typeface="Times New Roman"/>
                </a:rPr>
                <a:t>Natural language processing</a:t>
              </a:r>
              <a:endParaRPr/>
            </a:p>
          </p:txBody>
        </p:sp>
        <p:sp>
          <p:nvSpPr>
            <p:cNvPr id="751" name="Google Shape;751;p35"/>
            <p:cNvSpPr/>
            <p:nvPr/>
          </p:nvSpPr>
          <p:spPr>
            <a:xfrm>
              <a:off x="9576422" y="1287148"/>
              <a:ext cx="1915181" cy="557676"/>
            </a:xfrm>
            <a:custGeom>
              <a:rect b="b" l="l" r="r" t="t"/>
              <a:pathLst>
                <a:path extrusionOk="0" h="345600" w="1915181">
                  <a:moveTo>
                    <a:pt x="0" y="0"/>
                  </a:moveTo>
                  <a:lnTo>
                    <a:pt x="1915181" y="0"/>
                  </a:lnTo>
                  <a:lnTo>
                    <a:pt x="1915181" y="345600"/>
                  </a:lnTo>
                  <a:lnTo>
                    <a:pt x="0" y="345600"/>
                  </a:lnTo>
                  <a:lnTo>
                    <a:pt x="0" y="0"/>
                  </a:lnTo>
                  <a:close/>
                </a:path>
              </a:pathLst>
            </a:custGeom>
            <a:solidFill>
              <a:srgbClr val="61A39F"/>
            </a:solidFill>
            <a:ln cap="flat" cmpd="sng" w="25400">
              <a:solidFill>
                <a:srgbClr val="61A39F"/>
              </a:solidFill>
              <a:prstDash val="solid"/>
              <a:round/>
              <a:headEnd len="sm" w="sm" type="none"/>
              <a:tailEnd len="sm" w="sm" type="none"/>
            </a:ln>
          </p:spPr>
          <p:txBody>
            <a:bodyPr anchorCtr="0" anchor="ctr" bIns="48750" lIns="85325" spcFirstLastPara="1" rIns="85325" wrap="square" tIns="48750">
              <a:noAutofit/>
            </a:bodyPr>
            <a:lstStyle/>
            <a:p>
              <a:pPr indent="0" lvl="0" marL="0" marR="0" rtl="0" algn="ctr">
                <a:lnSpc>
                  <a:spcPct val="90000"/>
                </a:lnSpc>
                <a:spcBef>
                  <a:spcPts val="0"/>
                </a:spcBef>
                <a:spcAft>
                  <a:spcPts val="0"/>
                </a:spcAft>
                <a:buClr>
                  <a:srgbClr val="FFFFFF"/>
                </a:buClr>
                <a:buSzPts val="2000"/>
                <a:buFont typeface="Times New Roman"/>
                <a:buNone/>
              </a:pPr>
              <a:r>
                <a:rPr b="0" i="0" lang="en-US" sz="2000" cap="none" strike="noStrike">
                  <a:solidFill>
                    <a:srgbClr val="FFFFFF"/>
                  </a:solidFill>
                  <a:latin typeface="Times New Roman"/>
                  <a:ea typeface="Times New Roman"/>
                  <a:cs typeface="Times New Roman"/>
                  <a:sym typeface="Times New Roman"/>
                </a:rPr>
                <a:t>Agil</a:t>
              </a:r>
              <a:r>
                <a:rPr lang="en-US" sz="2000">
                  <a:solidFill>
                    <a:srgbClr val="FFFFFF"/>
                  </a:solidFill>
                  <a:latin typeface="Times New Roman"/>
                  <a:ea typeface="Times New Roman"/>
                  <a:cs typeface="Times New Roman"/>
                  <a:sym typeface="Times New Roman"/>
                </a:rPr>
                <a:t>e</a:t>
              </a:r>
              <a:r>
                <a:rPr b="0" i="0" lang="en-US" sz="2000" cap="none" strike="noStrike">
                  <a:solidFill>
                    <a:srgbClr val="FFFFFF"/>
                  </a:solidFill>
                  <a:latin typeface="Times New Roman"/>
                  <a:ea typeface="Times New Roman"/>
                  <a:cs typeface="Times New Roman"/>
                  <a:sym typeface="Times New Roman"/>
                </a:rPr>
                <a:t> Edition</a:t>
              </a:r>
              <a:endParaRPr/>
            </a:p>
          </p:txBody>
        </p:sp>
        <p:sp>
          <p:nvSpPr>
            <p:cNvPr id="752" name="Google Shape;752;p35"/>
            <p:cNvSpPr/>
            <p:nvPr/>
          </p:nvSpPr>
          <p:spPr>
            <a:xfrm>
              <a:off x="9576422" y="1995026"/>
              <a:ext cx="1915181" cy="4295905"/>
            </a:xfrm>
            <a:custGeom>
              <a:rect b="b" l="l" r="r" t="t"/>
              <a:pathLst>
                <a:path extrusionOk="0" h="4658183" w="1915181">
                  <a:moveTo>
                    <a:pt x="0" y="0"/>
                  </a:moveTo>
                  <a:lnTo>
                    <a:pt x="1915181" y="0"/>
                  </a:lnTo>
                  <a:lnTo>
                    <a:pt x="1915181" y="4658183"/>
                  </a:lnTo>
                  <a:lnTo>
                    <a:pt x="0" y="4658183"/>
                  </a:lnTo>
                  <a:lnTo>
                    <a:pt x="0" y="0"/>
                  </a:lnTo>
                  <a:close/>
                </a:path>
              </a:pathLst>
            </a:custGeom>
            <a:solidFill>
              <a:srgbClr val="D1E0DF">
                <a:alpha val="89803"/>
              </a:srgbClr>
            </a:solidFill>
            <a:ln cap="flat" cmpd="sng" w="25400">
              <a:solidFill>
                <a:srgbClr val="D1E0DF">
                  <a:alpha val="89803"/>
                </a:srgbClr>
              </a:solidFill>
              <a:prstDash val="solid"/>
              <a:round/>
              <a:headEnd len="sm" w="sm" type="none"/>
              <a:tailEnd len="sm" w="sm" type="none"/>
            </a:ln>
          </p:spPr>
          <p:txBody>
            <a:bodyPr anchorCtr="0" anchor="t" bIns="144000" lIns="96000" spcFirstLastPara="1" rIns="128000" wrap="square" tIns="96000">
              <a:noAutofit/>
            </a:bodyPr>
            <a:lstStyle/>
            <a:p>
              <a:pPr indent="-171450" lvl="1" marL="171450" marR="0" rtl="0" algn="l">
                <a:lnSpc>
                  <a:spcPct val="90000"/>
                </a:lnSpc>
                <a:spcBef>
                  <a:spcPts val="0"/>
                </a:spcBef>
                <a:spcAft>
                  <a:spcPts val="0"/>
                </a:spcAft>
                <a:buClr>
                  <a:srgbClr val="000000"/>
                </a:buClr>
                <a:buSzPts val="1800"/>
                <a:buFont typeface="Times New Roman"/>
                <a:buChar char="•"/>
              </a:pPr>
              <a:r>
                <a:rPr b="0" i="0" lang="en-US" sz="1800" u="none" cap="none" strike="noStrike">
                  <a:solidFill>
                    <a:srgbClr val="000000"/>
                  </a:solidFill>
                  <a:latin typeface="Times New Roman"/>
                  <a:ea typeface="Times New Roman"/>
                  <a:cs typeface="Times New Roman"/>
                  <a:sym typeface="Times New Roman"/>
                </a:rPr>
                <a:t>Container technology-based, DevOps-enabled, microservice application-oriented new-generation PaaS cloud platform</a:t>
              </a:r>
              <a:endParaRPr/>
            </a:p>
            <a:p>
              <a:pPr indent="-171450" lvl="1" marL="171450" marR="0" rtl="0" algn="l">
                <a:lnSpc>
                  <a:spcPct val="90000"/>
                </a:lnSpc>
                <a:spcBef>
                  <a:spcPts val="270"/>
                </a:spcBef>
                <a:spcAft>
                  <a:spcPts val="0"/>
                </a:spcAft>
                <a:buClr>
                  <a:srgbClr val="000000"/>
                </a:buClr>
                <a:buSzPts val="1800"/>
                <a:buFont typeface="Times New Roman"/>
                <a:buChar char="•"/>
              </a:pPr>
              <a:r>
                <a:rPr b="0" i="0" lang="en-US" sz="1800" u="none" cap="none" strike="noStrike">
                  <a:solidFill>
                    <a:srgbClr val="000000"/>
                  </a:solidFill>
                  <a:latin typeface="Times New Roman"/>
                  <a:ea typeface="Times New Roman"/>
                  <a:cs typeface="Times New Roman"/>
                  <a:sym typeface="Times New Roman"/>
                </a:rPr>
                <a:t>Spring Cloud-based deeply optimized distributed service framework</a:t>
              </a:r>
              <a:endParaRPr/>
            </a:p>
            <a:p>
              <a:pPr indent="-171450" lvl="1" marL="171450" marR="0" rtl="0" algn="l">
                <a:lnSpc>
                  <a:spcPct val="90000"/>
                </a:lnSpc>
                <a:spcBef>
                  <a:spcPts val="270"/>
                </a:spcBef>
                <a:spcAft>
                  <a:spcPts val="0"/>
                </a:spcAft>
                <a:buClr>
                  <a:srgbClr val="000000"/>
                </a:buClr>
                <a:buSzPts val="1800"/>
                <a:buFont typeface="Times New Roman"/>
                <a:buChar char="•"/>
              </a:pPr>
              <a:r>
                <a:rPr b="0" i="0" lang="en-US" sz="1800" u="none" cap="none" strike="noStrike">
                  <a:solidFill>
                    <a:srgbClr val="000000"/>
                  </a:solidFill>
                  <a:latin typeface="Times New Roman"/>
                  <a:ea typeface="Times New Roman"/>
                  <a:cs typeface="Times New Roman"/>
                  <a:sym typeface="Times New Roman"/>
                </a:rPr>
                <a:t>TDSQL</a:t>
              </a:r>
              <a:endParaRPr b="0" i="0" sz="1800" u="none" cap="none" strike="noStrike">
                <a:solidFill>
                  <a:schemeClr val="dk1"/>
                </a:solidFill>
                <a:latin typeface="Arial"/>
                <a:ea typeface="Arial"/>
                <a:cs typeface="Arial"/>
                <a:sym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36"/>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2.5.4 TStack  (</a:t>
            </a:r>
            <a:r>
              <a:rPr b="0" i="0" lang="en-US" sz="2000" cap="none" strike="noStrike">
                <a:solidFill>
                  <a:srgbClr val="00A4FF"/>
                </a:solidFill>
                <a:latin typeface="Times New Roman"/>
                <a:ea typeface="Times New Roman"/>
                <a:cs typeface="Times New Roman"/>
                <a:sym typeface="Times New Roman"/>
              </a:rPr>
              <a:t>https://intl.cloud.tencent.com/act/solution/tstack</a:t>
            </a:r>
            <a:r>
              <a:rPr b="1" i="0" lang="en-US" sz="3600" cap="none" strike="noStrike">
                <a:solidFill>
                  <a:srgbClr val="00A4FF"/>
                </a:solidFill>
                <a:latin typeface="Times New Roman"/>
                <a:ea typeface="Times New Roman"/>
                <a:cs typeface="Times New Roman"/>
                <a:sym typeface="Times New Roman"/>
              </a:rPr>
              <a:t>)</a:t>
            </a:r>
            <a:endParaRPr/>
          </a:p>
        </p:txBody>
      </p:sp>
      <p:sp>
        <p:nvSpPr>
          <p:cNvPr id="758" name="Google Shape;758;p36"/>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sp>
        <p:nvSpPr>
          <p:cNvPr id="759" name="Google Shape;759;p36"/>
          <p:cNvSpPr/>
          <p:nvPr/>
        </p:nvSpPr>
        <p:spPr>
          <a:xfrm>
            <a:off x="838198" y="1910324"/>
            <a:ext cx="815403" cy="1633290"/>
          </a:xfrm>
          <a:prstGeom prst="rect">
            <a:avLst/>
          </a:prstGeom>
          <a:solidFill>
            <a:srgbClr val="305250"/>
          </a:solidFill>
          <a:ln cap="flat" cmpd="sng" w="25400">
            <a:solidFill>
              <a:srgbClr val="3052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FFFFFF"/>
                </a:solidFill>
                <a:latin typeface="Times New Roman"/>
                <a:ea typeface="Times New Roman"/>
                <a:cs typeface="Times New Roman"/>
                <a:sym typeface="Times New Roman"/>
              </a:rPr>
              <a:t>Local data center</a:t>
            </a:r>
            <a:endParaRPr/>
          </a:p>
        </p:txBody>
      </p:sp>
      <p:sp>
        <p:nvSpPr>
          <p:cNvPr id="760" name="Google Shape;760;p36"/>
          <p:cNvSpPr/>
          <p:nvPr/>
        </p:nvSpPr>
        <p:spPr>
          <a:xfrm>
            <a:off x="1653601" y="1912746"/>
            <a:ext cx="3756101" cy="1633290"/>
          </a:xfrm>
          <a:prstGeom prst="rect">
            <a:avLst/>
          </a:prstGeom>
          <a:noFill/>
          <a:ln cap="flat" cmpd="sng" w="25400">
            <a:solidFill>
              <a:srgbClr val="3052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Deployment in customer's own IDC</a:t>
            </a:r>
            <a:endParaRPr sz="1600">
              <a:solidFill>
                <a:schemeClr val="dk1"/>
              </a:solidFill>
              <a:latin typeface="Arial"/>
              <a:ea typeface="Arial"/>
              <a:cs typeface="Arial"/>
              <a:sym typeface="Arial"/>
            </a:endParaRPr>
          </a:p>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Compatibility with mainstream virtualization technologies and hardware</a:t>
            </a:r>
            <a:endParaRPr sz="1600">
              <a:solidFill>
                <a:schemeClr val="dk1"/>
              </a:solidFill>
              <a:latin typeface="Arial"/>
              <a:ea typeface="Arial"/>
              <a:cs typeface="Arial"/>
              <a:sym typeface="Arial"/>
            </a:endParaRPr>
          </a:p>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No affect on the existing IT management process</a:t>
            </a:r>
            <a:endParaRPr sz="1600">
              <a:solidFill>
                <a:schemeClr val="dk1"/>
              </a:solidFill>
              <a:latin typeface="Arial"/>
              <a:ea typeface="Arial"/>
              <a:cs typeface="Arial"/>
              <a:sym typeface="Arial"/>
            </a:endParaRPr>
          </a:p>
        </p:txBody>
      </p:sp>
      <p:sp>
        <p:nvSpPr>
          <p:cNvPr id="761" name="Google Shape;761;p36"/>
          <p:cNvSpPr/>
          <p:nvPr/>
        </p:nvSpPr>
        <p:spPr>
          <a:xfrm>
            <a:off x="838198" y="4357695"/>
            <a:ext cx="815403" cy="163329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FFFFFF"/>
                </a:solidFill>
                <a:latin typeface="Times New Roman"/>
                <a:ea typeface="Times New Roman"/>
                <a:cs typeface="Times New Roman"/>
                <a:sym typeface="Times New Roman"/>
              </a:rPr>
              <a:t>BM-based deployment</a:t>
            </a:r>
            <a:endParaRPr/>
          </a:p>
        </p:txBody>
      </p:sp>
      <p:sp>
        <p:nvSpPr>
          <p:cNvPr id="762" name="Google Shape;762;p36"/>
          <p:cNvSpPr/>
          <p:nvPr/>
        </p:nvSpPr>
        <p:spPr>
          <a:xfrm>
            <a:off x="1653601" y="4357694"/>
            <a:ext cx="3756101" cy="1633290"/>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Dedicated BM service</a:t>
            </a:r>
            <a:endParaRPr sz="1600">
              <a:solidFill>
                <a:schemeClr val="dk1"/>
              </a:solidFill>
              <a:latin typeface="Arial"/>
              <a:ea typeface="Arial"/>
              <a:cs typeface="Arial"/>
              <a:sym typeface="Arial"/>
            </a:endParaRPr>
          </a:p>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On-demand purchase and pay-as-you-go billing</a:t>
            </a:r>
            <a:endParaRPr sz="1600">
              <a:solidFill>
                <a:schemeClr val="dk1"/>
              </a:solidFill>
              <a:latin typeface="Arial"/>
              <a:ea typeface="Arial"/>
              <a:cs typeface="Arial"/>
              <a:sym typeface="Arial"/>
            </a:endParaRPr>
          </a:p>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Data center OPS-free operations</a:t>
            </a:r>
            <a:endParaRPr sz="1600">
              <a:solidFill>
                <a:schemeClr val="dk1"/>
              </a:solidFill>
              <a:latin typeface="Arial"/>
              <a:ea typeface="Arial"/>
              <a:cs typeface="Arial"/>
              <a:sym typeface="Arial"/>
            </a:endParaRPr>
          </a:p>
        </p:txBody>
      </p:sp>
      <p:sp>
        <p:nvSpPr>
          <p:cNvPr id="763" name="Google Shape;763;p36"/>
          <p:cNvSpPr/>
          <p:nvPr/>
        </p:nvSpPr>
        <p:spPr>
          <a:xfrm>
            <a:off x="5928501" y="1918093"/>
            <a:ext cx="1042330" cy="1627943"/>
          </a:xfrm>
          <a:prstGeom prst="rect">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Integrated cabinet</a:t>
            </a:r>
            <a:endParaRPr/>
          </a:p>
        </p:txBody>
      </p:sp>
      <p:sp>
        <p:nvSpPr>
          <p:cNvPr id="764" name="Google Shape;764;p36"/>
          <p:cNvSpPr/>
          <p:nvPr/>
        </p:nvSpPr>
        <p:spPr>
          <a:xfrm>
            <a:off x="6970830" y="1912746"/>
            <a:ext cx="3699009" cy="1630817"/>
          </a:xfrm>
          <a:prstGeom prst="rect">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1. BM TStack integrated cabinet</a:t>
            </a:r>
            <a:endParaRPr sz="1600">
              <a:solidFill>
                <a:schemeClr val="dk1"/>
              </a:solidFill>
              <a:latin typeface="Arial"/>
              <a:ea typeface="Arial"/>
              <a:cs typeface="Arial"/>
              <a:sym typeface="Arial"/>
            </a:endParaRPr>
          </a:p>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2. Highly integrated portable cabinet</a:t>
            </a:r>
            <a:endParaRPr sz="1600">
              <a:solidFill>
                <a:schemeClr val="dk1"/>
              </a:solidFill>
              <a:latin typeface="Arial"/>
              <a:ea typeface="Arial"/>
              <a:cs typeface="Arial"/>
              <a:sym typeface="Arial"/>
            </a:endParaRPr>
          </a:p>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3. Highly integrated rack-based cabinet</a:t>
            </a:r>
            <a:endParaRPr sz="1600">
              <a:solidFill>
                <a:schemeClr val="dk1"/>
              </a:solidFill>
              <a:latin typeface="Arial"/>
              <a:ea typeface="Arial"/>
              <a:cs typeface="Arial"/>
              <a:sym typeface="Arial"/>
            </a:endParaRPr>
          </a:p>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4. Highly integrated water-cooled silent cabinet</a:t>
            </a:r>
            <a:endParaRPr/>
          </a:p>
        </p:txBody>
      </p:sp>
      <p:sp>
        <p:nvSpPr>
          <p:cNvPr id="765" name="Google Shape;765;p36"/>
          <p:cNvSpPr/>
          <p:nvPr/>
        </p:nvSpPr>
        <p:spPr>
          <a:xfrm>
            <a:off x="5928501" y="4357694"/>
            <a:ext cx="1042330" cy="1651219"/>
          </a:xfrm>
          <a:prstGeom prst="rect">
            <a:avLst/>
          </a:prstGeom>
          <a:solidFill>
            <a:srgbClr val="FFC0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Public cloud</a:t>
            </a:r>
            <a:endParaRPr/>
          </a:p>
        </p:txBody>
      </p:sp>
      <p:sp>
        <p:nvSpPr>
          <p:cNvPr id="766" name="Google Shape;766;p36"/>
          <p:cNvSpPr/>
          <p:nvPr/>
        </p:nvSpPr>
        <p:spPr>
          <a:xfrm>
            <a:off x="6970830" y="4366657"/>
            <a:ext cx="3756100" cy="1633291"/>
          </a:xfrm>
          <a:prstGeom prst="rect">
            <a:avLst/>
          </a:prstGeom>
          <a:no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Elastic scalability for reduced hardware costs</a:t>
            </a:r>
            <a:endParaRPr sz="1600">
              <a:solidFill>
                <a:schemeClr val="dk1"/>
              </a:solidFill>
              <a:latin typeface="Arial"/>
              <a:ea typeface="Arial"/>
              <a:cs typeface="Arial"/>
              <a:sym typeface="Arial"/>
            </a:endParaRPr>
          </a:p>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Access to public cloud</a:t>
            </a:r>
            <a:endParaRPr sz="1600">
              <a:solidFill>
                <a:schemeClr val="dk1"/>
              </a:solidFill>
              <a:latin typeface="Arial"/>
              <a:ea typeface="Arial"/>
              <a:cs typeface="Arial"/>
              <a:sym typeface="Arial"/>
            </a:endParaRPr>
          </a:p>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Lower operating costs</a:t>
            </a:r>
            <a:endParaRPr/>
          </a:p>
        </p:txBody>
      </p:sp>
      <p:sp>
        <p:nvSpPr>
          <p:cNvPr id="767" name="Google Shape;767;p36"/>
          <p:cNvSpPr txBox="1"/>
          <p:nvPr/>
        </p:nvSpPr>
        <p:spPr>
          <a:xfrm>
            <a:off x="838201" y="1425312"/>
            <a:ext cx="3756101" cy="46166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Local deployment</a:t>
            </a:r>
            <a:endParaRPr/>
          </a:p>
        </p:txBody>
      </p:sp>
      <p:sp>
        <p:nvSpPr>
          <p:cNvPr id="768" name="Google Shape;768;p36"/>
          <p:cNvSpPr txBox="1"/>
          <p:nvPr/>
        </p:nvSpPr>
        <p:spPr>
          <a:xfrm>
            <a:off x="760000" y="3769325"/>
            <a:ext cx="4752600" cy="4617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BM-based</a:t>
            </a:r>
            <a:r>
              <a:rPr b="0" i="0" lang="en-US" sz="2400" cap="none" strike="noStrike">
                <a:solidFill>
                  <a:srgbClr val="000000"/>
                </a:solidFill>
                <a:latin typeface="Times New Roman"/>
                <a:ea typeface="Times New Roman"/>
                <a:cs typeface="Times New Roman"/>
                <a:sym typeface="Times New Roman"/>
              </a:rPr>
              <a:t> (CPM) deployment</a:t>
            </a:r>
            <a:endParaRPr/>
          </a:p>
        </p:txBody>
      </p:sp>
      <p:sp>
        <p:nvSpPr>
          <p:cNvPr id="769" name="Google Shape;769;p36"/>
          <p:cNvSpPr txBox="1"/>
          <p:nvPr/>
        </p:nvSpPr>
        <p:spPr>
          <a:xfrm>
            <a:off x="6263501" y="1425311"/>
            <a:ext cx="2859691" cy="82378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Integrated cabinet</a:t>
            </a:r>
            <a:endParaRPr/>
          </a:p>
        </p:txBody>
      </p:sp>
      <p:sp>
        <p:nvSpPr>
          <p:cNvPr id="770" name="Google Shape;770;p36"/>
          <p:cNvSpPr txBox="1"/>
          <p:nvPr/>
        </p:nvSpPr>
        <p:spPr>
          <a:xfrm>
            <a:off x="6263500" y="3857697"/>
            <a:ext cx="4152980" cy="46166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Tencent Cloud VPC</a:t>
            </a:r>
            <a:endParaRPr sz="2400">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37"/>
          <p:cNvSpPr txBox="1"/>
          <p:nvPr/>
        </p:nvSpPr>
        <p:spPr>
          <a:xfrm>
            <a:off x="2306638" y="2057400"/>
            <a:ext cx="1435100" cy="2755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6600" cap="none" strike="noStrike">
                <a:solidFill>
                  <a:srgbClr val="1CADE4"/>
                </a:solidFill>
                <a:latin typeface="Times New Roman"/>
                <a:ea typeface="Times New Roman"/>
                <a:cs typeface="Times New Roman"/>
                <a:sym typeface="Times New Roman"/>
              </a:rPr>
              <a:t> </a:t>
            </a:r>
            <a:endParaRPr/>
          </a:p>
        </p:txBody>
      </p:sp>
      <p:sp>
        <p:nvSpPr>
          <p:cNvPr id="776" name="Google Shape;776;p37"/>
          <p:cNvSpPr txBox="1"/>
          <p:nvPr/>
        </p:nvSpPr>
        <p:spPr>
          <a:xfrm>
            <a:off x="488559" y="3109782"/>
            <a:ext cx="3697807" cy="5796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cap="none" strike="noStrike">
                <a:solidFill>
                  <a:srgbClr val="DDDDDD"/>
                </a:solidFill>
                <a:latin typeface="Times New Roman"/>
                <a:ea typeface="Times New Roman"/>
                <a:cs typeface="Times New Roman"/>
                <a:sym typeface="Times New Roman"/>
              </a:rPr>
              <a:t>CONTENTS</a:t>
            </a:r>
            <a:endParaRPr sz="3200">
              <a:solidFill>
                <a:srgbClr val="DDDDDD"/>
              </a:solidFill>
              <a:latin typeface="Arial"/>
              <a:ea typeface="Arial"/>
              <a:cs typeface="Arial"/>
              <a:sym typeface="Arial"/>
            </a:endParaRPr>
          </a:p>
        </p:txBody>
      </p:sp>
      <p:sp>
        <p:nvSpPr>
          <p:cNvPr id="777" name="Google Shape;777;p37"/>
          <p:cNvSpPr/>
          <p:nvPr/>
        </p:nvSpPr>
        <p:spPr>
          <a:xfrm>
            <a:off x="5015880" y="2617950"/>
            <a:ext cx="395288" cy="1600200"/>
          </a:xfrm>
          <a:custGeom>
            <a:rect b="b" l="l" r="r" t="t"/>
            <a:pathLst>
              <a:path extrusionOk="0" h="1600673" w="396175">
                <a:moveTo>
                  <a:pt x="0" y="0"/>
                </a:moveTo>
                <a:lnTo>
                  <a:pt x="396175" y="0"/>
                </a:lnTo>
                <a:lnTo>
                  <a:pt x="396175" y="1600673"/>
                </a:lnTo>
                <a:lnTo>
                  <a:pt x="0" y="1600673"/>
                </a:lnTo>
                <a:lnTo>
                  <a:pt x="0" y="0"/>
                </a:lnTo>
                <a:close/>
              </a:path>
            </a:pathLst>
          </a:cu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None/>
            </a:pPr>
            <a:r>
              <a:rPr b="1" i="0" lang="en-US" sz="2000" cap="none" strike="noStrike">
                <a:solidFill>
                  <a:srgbClr val="FFFFFF"/>
                </a:solidFill>
                <a:latin typeface="Times New Roman"/>
                <a:ea typeface="Times New Roman"/>
                <a:cs typeface="Times New Roman"/>
                <a:sym typeface="Times New Roman"/>
              </a:rPr>
              <a:t>Section 1. Evolution of Cloud Computing</a:t>
            </a:r>
            <a:endParaRPr b="1" sz="2000">
              <a:solidFill>
                <a:srgbClr val="FFFFFF"/>
              </a:solidFill>
              <a:latin typeface="Arial"/>
              <a:ea typeface="Arial"/>
              <a:cs typeface="Arial"/>
              <a:sym typeface="Arial"/>
            </a:endParaRPr>
          </a:p>
        </p:txBody>
      </p:sp>
      <p:sp>
        <p:nvSpPr>
          <p:cNvPr id="778" name="Google Shape;778;p37"/>
          <p:cNvSpPr/>
          <p:nvPr/>
        </p:nvSpPr>
        <p:spPr>
          <a:xfrm>
            <a:off x="5436568" y="2764000"/>
            <a:ext cx="5338762" cy="533400"/>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None/>
            </a:pPr>
            <a:r>
              <a:rPr b="0" i="0" lang="en-US" sz="2000" cap="none" strike="noStrike">
                <a:solidFill>
                  <a:srgbClr val="01ACF1"/>
                </a:solidFill>
                <a:latin typeface="Times New Roman"/>
                <a:ea typeface="Times New Roman"/>
                <a:cs typeface="Times New Roman"/>
                <a:sym typeface="Times New Roman"/>
              </a:rPr>
              <a:t>3.1 Challenges to hybrid cloud management</a:t>
            </a:r>
            <a:endParaRPr sz="2000">
              <a:solidFill>
                <a:srgbClr val="01ACF1"/>
              </a:solidFill>
              <a:latin typeface="Arial"/>
              <a:ea typeface="Arial"/>
              <a:cs typeface="Arial"/>
              <a:sym typeface="Arial"/>
            </a:endParaRPr>
          </a:p>
        </p:txBody>
      </p:sp>
      <p:cxnSp>
        <p:nvCxnSpPr>
          <p:cNvPr id="779" name="Google Shape;779;p37"/>
          <p:cNvCxnSpPr/>
          <p:nvPr/>
        </p:nvCxnSpPr>
        <p:spPr>
          <a:xfrm>
            <a:off x="5374655" y="3392650"/>
            <a:ext cx="3263900"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780" name="Google Shape;780;p37"/>
          <p:cNvSpPr/>
          <p:nvPr/>
        </p:nvSpPr>
        <p:spPr>
          <a:xfrm>
            <a:off x="5436568" y="3546638"/>
            <a:ext cx="3201987" cy="531812"/>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None/>
            </a:pPr>
            <a:r>
              <a:rPr b="0" i="0" lang="en-US" sz="2000" cap="none" strike="noStrike">
                <a:solidFill>
                  <a:srgbClr val="01ACF1"/>
                </a:solidFill>
                <a:latin typeface="Times New Roman"/>
                <a:ea typeface="Times New Roman"/>
                <a:cs typeface="Times New Roman"/>
                <a:sym typeface="Times New Roman"/>
              </a:rPr>
              <a:t>3.2 Core features of CMP</a:t>
            </a:r>
            <a:endParaRPr sz="2000">
              <a:solidFill>
                <a:srgbClr val="01ACF1"/>
              </a:solidFill>
              <a:latin typeface="Arial"/>
              <a:ea typeface="Arial"/>
              <a:cs typeface="Arial"/>
              <a:sym typeface="Arial"/>
            </a:endParaRPr>
          </a:p>
        </p:txBody>
      </p:sp>
      <p:grpSp>
        <p:nvGrpSpPr>
          <p:cNvPr id="781" name="Google Shape;781;p37"/>
          <p:cNvGrpSpPr/>
          <p:nvPr/>
        </p:nvGrpSpPr>
        <p:grpSpPr>
          <a:xfrm>
            <a:off x="5015880" y="1952461"/>
            <a:ext cx="5403850" cy="712787"/>
            <a:chOff x="5016500" y="1282002"/>
            <a:chExt cx="5403850" cy="712787"/>
          </a:xfrm>
        </p:grpSpPr>
        <p:cxnSp>
          <p:nvCxnSpPr>
            <p:cNvPr id="782" name="Google Shape;782;p37"/>
            <p:cNvCxnSpPr/>
            <p:nvPr/>
          </p:nvCxnSpPr>
          <p:spPr>
            <a:xfrm>
              <a:off x="5016500" y="1994789"/>
              <a:ext cx="4078288" cy="0"/>
            </a:xfrm>
            <a:prstGeom prst="straightConnector1">
              <a:avLst/>
            </a:prstGeom>
            <a:solidFill>
              <a:srgbClr val="19ACE4"/>
            </a:solidFill>
            <a:ln cap="flat" cmpd="sng" w="25400">
              <a:solidFill>
                <a:srgbClr val="19ACE4"/>
              </a:solidFill>
              <a:prstDash val="solid"/>
              <a:round/>
              <a:headEnd len="sm" w="sm" type="none"/>
              <a:tailEnd len="sm" w="sm" type="none"/>
            </a:ln>
          </p:spPr>
        </p:cxnSp>
        <p:grpSp>
          <p:nvGrpSpPr>
            <p:cNvPr id="783" name="Google Shape;783;p37"/>
            <p:cNvGrpSpPr/>
            <p:nvPr/>
          </p:nvGrpSpPr>
          <p:grpSpPr>
            <a:xfrm>
              <a:off x="5016500" y="1282002"/>
              <a:ext cx="5403850" cy="638175"/>
              <a:chOff x="5016500" y="1282002"/>
              <a:chExt cx="5403850" cy="638175"/>
            </a:xfrm>
          </p:grpSpPr>
          <p:sp>
            <p:nvSpPr>
              <p:cNvPr id="784" name="Google Shape;784;p37"/>
              <p:cNvSpPr/>
              <p:nvPr/>
            </p:nvSpPr>
            <p:spPr>
              <a:xfrm>
                <a:off x="5081588" y="1282002"/>
                <a:ext cx="5338762"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spcBef>
                    <a:spcPts val="0"/>
                  </a:spcBef>
                  <a:spcAft>
                    <a:spcPts val="0"/>
                  </a:spcAft>
                  <a:buNone/>
                </a:pPr>
                <a:r>
                  <a:rPr b="1" i="0" lang="en-US" sz="2340" cap="none" strike="noStrike">
                    <a:solidFill>
                      <a:srgbClr val="1CADE4"/>
                    </a:solidFill>
                    <a:latin typeface="Times New Roman"/>
                    <a:ea typeface="Times New Roman"/>
                    <a:cs typeface="Times New Roman"/>
                    <a:sym typeface="Times New Roman"/>
                  </a:rPr>
                  <a:t>Section 3. Hybrid Cloud Management</a:t>
                </a:r>
                <a:endParaRPr/>
              </a:p>
            </p:txBody>
          </p:sp>
          <p:sp>
            <p:nvSpPr>
              <p:cNvPr id="785" name="Google Shape;785;p37"/>
              <p:cNvSpPr/>
              <p:nvPr/>
            </p:nvSpPr>
            <p:spPr>
              <a:xfrm>
                <a:off x="5016500" y="1282002"/>
                <a:ext cx="68263"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None/>
                </a:pPr>
                <a:r>
                  <a:t/>
                </a:r>
                <a:endParaRPr sz="2400">
                  <a:solidFill>
                    <a:srgbClr val="1482AB"/>
                  </a:solidFill>
                  <a:latin typeface="Arial"/>
                  <a:ea typeface="Arial"/>
                  <a:cs typeface="Arial"/>
                  <a:sym typeface="Arial"/>
                </a:endParaRPr>
              </a:p>
            </p:txBody>
          </p:sp>
        </p:grpSp>
      </p:grpSp>
      <p:cxnSp>
        <p:nvCxnSpPr>
          <p:cNvPr id="786" name="Google Shape;786;p37"/>
          <p:cNvCxnSpPr/>
          <p:nvPr/>
        </p:nvCxnSpPr>
        <p:spPr>
          <a:xfrm>
            <a:off x="5374655" y="4148300"/>
            <a:ext cx="3263900"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787" name="Google Shape;787;p37"/>
          <p:cNvSpPr/>
          <p:nvPr/>
        </p:nvSpPr>
        <p:spPr>
          <a:xfrm>
            <a:off x="5436568" y="4281650"/>
            <a:ext cx="3201987" cy="531813"/>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None/>
            </a:pPr>
            <a:r>
              <a:rPr b="0" i="0" lang="en-US" sz="2000" cap="none" strike="noStrike">
                <a:solidFill>
                  <a:srgbClr val="01ACF1"/>
                </a:solidFill>
                <a:latin typeface="Times New Roman"/>
                <a:ea typeface="Times New Roman"/>
                <a:cs typeface="Times New Roman"/>
                <a:sym typeface="Times New Roman"/>
              </a:rPr>
              <a:t>3.3 Overview of CMP</a:t>
            </a:r>
            <a:endParaRPr sz="2000">
              <a:solidFill>
                <a:srgbClr val="01ACF1"/>
              </a:solidFill>
              <a:latin typeface="Arial"/>
              <a:ea typeface="Arial"/>
              <a:cs typeface="Arial"/>
              <a:sym typeface="Arial"/>
            </a:endParaRPr>
          </a:p>
        </p:txBody>
      </p:sp>
      <p:cxnSp>
        <p:nvCxnSpPr>
          <p:cNvPr id="788" name="Google Shape;788;p37"/>
          <p:cNvCxnSpPr/>
          <p:nvPr/>
        </p:nvCxnSpPr>
        <p:spPr>
          <a:xfrm>
            <a:off x="5374655" y="4884900"/>
            <a:ext cx="3263900"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789" name="Google Shape;789;p37"/>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38"/>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3.1 Challenges to hybrid cloud management</a:t>
            </a:r>
            <a:endParaRPr/>
          </a:p>
        </p:txBody>
      </p:sp>
      <p:sp>
        <p:nvSpPr>
          <p:cNvPr id="795" name="Google Shape;795;p38"/>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grpSp>
        <p:nvGrpSpPr>
          <p:cNvPr id="796" name="Google Shape;796;p38"/>
          <p:cNvGrpSpPr/>
          <p:nvPr/>
        </p:nvGrpSpPr>
        <p:grpSpPr>
          <a:xfrm>
            <a:off x="892817" y="1936687"/>
            <a:ext cx="10406316" cy="2988619"/>
            <a:chOff x="2" y="3994"/>
            <a:chExt cx="10406316" cy="2988619"/>
          </a:xfrm>
        </p:grpSpPr>
        <p:sp>
          <p:nvSpPr>
            <p:cNvPr id="797" name="Google Shape;797;p38"/>
            <p:cNvSpPr/>
            <p:nvPr/>
          </p:nvSpPr>
          <p:spPr>
            <a:xfrm>
              <a:off x="50" y="3994"/>
              <a:ext cx="4862742" cy="720000"/>
            </a:xfrm>
            <a:prstGeom prst="rect">
              <a:avLst/>
            </a:prstGeom>
            <a:solidFill>
              <a:srgbClr val="19ACE4"/>
            </a:solidFill>
            <a:ln cap="flat" cmpd="sng" w="25400">
              <a:solidFill>
                <a:srgbClr val="19ACE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8"/>
            <p:cNvSpPr txBox="1"/>
            <p:nvPr/>
          </p:nvSpPr>
          <p:spPr>
            <a:xfrm>
              <a:off x="50" y="3994"/>
              <a:ext cx="4862742" cy="720000"/>
            </a:xfrm>
            <a:prstGeom prst="rect">
              <a:avLst/>
            </a:prstGeom>
            <a:noFill/>
            <a:ln>
              <a:noFill/>
            </a:ln>
          </p:spPr>
          <p:txBody>
            <a:bodyPr anchorCtr="0" anchor="ctr" bIns="85325" lIns="149350" spcFirstLastPara="1" rIns="149350" wrap="square" tIns="85325">
              <a:noAutofit/>
            </a:bodyPr>
            <a:lstStyle/>
            <a:p>
              <a:pPr indent="0" lvl="0" marL="0" marR="0" rtl="0" algn="ctr">
                <a:lnSpc>
                  <a:spcPct val="90000"/>
                </a:lnSpc>
                <a:spcBef>
                  <a:spcPts val="0"/>
                </a:spcBef>
                <a:spcAft>
                  <a:spcPts val="0"/>
                </a:spcAft>
                <a:buClr>
                  <a:srgbClr val="FFFFFF"/>
                </a:buClr>
                <a:buSzPts val="2100"/>
                <a:buFont typeface="Times New Roman"/>
                <a:buNone/>
              </a:pPr>
              <a:r>
                <a:rPr b="0" i="0" lang="en-US" sz="2100" cap="none" strike="noStrike">
                  <a:solidFill>
                    <a:srgbClr val="FFFFFF"/>
                  </a:solidFill>
                  <a:latin typeface="Times New Roman"/>
                  <a:ea typeface="Times New Roman"/>
                  <a:cs typeface="Times New Roman"/>
                  <a:sym typeface="Times New Roman"/>
                </a:rPr>
                <a:t>OPS complexity</a:t>
              </a:r>
              <a:endParaRPr/>
            </a:p>
          </p:txBody>
        </p:sp>
        <p:sp>
          <p:nvSpPr>
            <p:cNvPr id="799" name="Google Shape;799;p38"/>
            <p:cNvSpPr/>
            <p:nvPr/>
          </p:nvSpPr>
          <p:spPr>
            <a:xfrm>
              <a:off x="2" y="727988"/>
              <a:ext cx="4862742" cy="2264625"/>
            </a:xfrm>
            <a:prstGeom prst="rect">
              <a:avLst/>
            </a:prstGeom>
            <a:solidFill>
              <a:srgbClr val="CBE2F5">
                <a:alpha val="89803"/>
              </a:srgbClr>
            </a:solidFill>
            <a:ln cap="flat" cmpd="sng" w="25400">
              <a:solidFill>
                <a:srgbClr val="CBE2F5">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8"/>
            <p:cNvSpPr txBox="1"/>
            <p:nvPr/>
          </p:nvSpPr>
          <p:spPr>
            <a:xfrm>
              <a:off x="2" y="727988"/>
              <a:ext cx="4862742" cy="2264625"/>
            </a:xfrm>
            <a:prstGeom prst="rect">
              <a:avLst/>
            </a:prstGeom>
            <a:noFill/>
            <a:ln>
              <a:noFill/>
            </a:ln>
          </p:spPr>
          <p:txBody>
            <a:bodyPr anchorCtr="0" anchor="t" bIns="168000" lIns="112000" spcFirstLastPara="1" rIns="149350" wrap="square" tIns="112000">
              <a:noAutofit/>
            </a:bodyPr>
            <a:lstStyle/>
            <a:p>
              <a:pPr indent="-228600" lvl="1" marL="228600" marR="0" rtl="0" algn="l">
                <a:lnSpc>
                  <a:spcPct val="90000"/>
                </a:lnSpc>
                <a:spcBef>
                  <a:spcPts val="0"/>
                </a:spcBef>
                <a:spcAft>
                  <a:spcPts val="0"/>
                </a:spcAft>
                <a:buClr>
                  <a:srgbClr val="000000"/>
                </a:buClr>
                <a:buSzPts val="2100"/>
                <a:buFont typeface="Times New Roman"/>
                <a:buChar char="•"/>
              </a:pPr>
              <a:r>
                <a:rPr b="0" i="0" lang="en-US" sz="2100" u="none" cap="none" strike="noStrike">
                  <a:solidFill>
                    <a:srgbClr val="000000"/>
                  </a:solidFill>
                  <a:latin typeface="Times New Roman"/>
                  <a:ea typeface="Times New Roman"/>
                  <a:cs typeface="Times New Roman"/>
                  <a:sym typeface="Times New Roman"/>
                </a:rPr>
                <a:t>The resources of multiple cloud vendors, self-built private cloud platforms, and IDCs are managed at the same time, leading to a complicated environment that involves a large number of different technologies and bringing great challenges to OPS and management.</a:t>
              </a:r>
              <a:endParaRPr b="0" i="0" sz="1800" u="none" cap="none" strike="noStrike">
                <a:solidFill>
                  <a:schemeClr val="dk1"/>
                </a:solidFill>
                <a:latin typeface="Arial"/>
                <a:ea typeface="Arial"/>
                <a:cs typeface="Arial"/>
                <a:sym typeface="Arial"/>
              </a:endParaRPr>
            </a:p>
          </p:txBody>
        </p:sp>
        <p:sp>
          <p:nvSpPr>
            <p:cNvPr id="801" name="Google Shape;801;p38"/>
            <p:cNvSpPr/>
            <p:nvPr/>
          </p:nvSpPr>
          <p:spPr>
            <a:xfrm>
              <a:off x="5543576" y="3994"/>
              <a:ext cx="4862742" cy="720000"/>
            </a:xfrm>
            <a:prstGeom prst="rect">
              <a:avLst/>
            </a:prstGeom>
            <a:solidFill>
              <a:srgbClr val="19ACE4"/>
            </a:solidFill>
            <a:ln cap="flat" cmpd="sng" w="25400">
              <a:solidFill>
                <a:srgbClr val="19ACE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8"/>
            <p:cNvSpPr txBox="1"/>
            <p:nvPr/>
          </p:nvSpPr>
          <p:spPr>
            <a:xfrm>
              <a:off x="5543576" y="3994"/>
              <a:ext cx="4862742" cy="720000"/>
            </a:xfrm>
            <a:prstGeom prst="rect">
              <a:avLst/>
            </a:prstGeom>
            <a:noFill/>
            <a:ln>
              <a:noFill/>
            </a:ln>
          </p:spPr>
          <p:txBody>
            <a:bodyPr anchorCtr="0" anchor="ctr" bIns="85325" lIns="149350" spcFirstLastPara="1" rIns="149350" wrap="square" tIns="85325">
              <a:noAutofit/>
            </a:bodyPr>
            <a:lstStyle/>
            <a:p>
              <a:pPr indent="0" lvl="0" marL="0" marR="0" rtl="0" algn="ctr">
                <a:lnSpc>
                  <a:spcPct val="90000"/>
                </a:lnSpc>
                <a:spcBef>
                  <a:spcPts val="0"/>
                </a:spcBef>
                <a:spcAft>
                  <a:spcPts val="0"/>
                </a:spcAft>
                <a:buClr>
                  <a:srgbClr val="FFFFFF"/>
                </a:buClr>
                <a:buSzPts val="2100"/>
                <a:buFont typeface="Times New Roman"/>
                <a:buNone/>
              </a:pPr>
              <a:r>
                <a:rPr b="0" i="0" lang="en-US" sz="2100" cap="none" strike="noStrike">
                  <a:solidFill>
                    <a:srgbClr val="FFFFFF"/>
                  </a:solidFill>
                  <a:latin typeface="Times New Roman"/>
                  <a:ea typeface="Times New Roman"/>
                  <a:cs typeface="Times New Roman"/>
                  <a:sym typeface="Times New Roman"/>
                </a:rPr>
                <a:t>Resource utilization</a:t>
              </a:r>
              <a:endParaRPr/>
            </a:p>
          </p:txBody>
        </p:sp>
        <p:sp>
          <p:nvSpPr>
            <p:cNvPr id="803" name="Google Shape;803;p38"/>
            <p:cNvSpPr/>
            <p:nvPr/>
          </p:nvSpPr>
          <p:spPr>
            <a:xfrm>
              <a:off x="5543576" y="723994"/>
              <a:ext cx="4862742" cy="2264625"/>
            </a:xfrm>
            <a:prstGeom prst="rect">
              <a:avLst/>
            </a:prstGeom>
            <a:solidFill>
              <a:srgbClr val="CBE2F5">
                <a:alpha val="89803"/>
              </a:srgbClr>
            </a:solidFill>
            <a:ln cap="flat" cmpd="sng" w="25400">
              <a:solidFill>
                <a:srgbClr val="CBE2F5">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8"/>
            <p:cNvSpPr txBox="1"/>
            <p:nvPr/>
          </p:nvSpPr>
          <p:spPr>
            <a:xfrm>
              <a:off x="5543576" y="723994"/>
              <a:ext cx="4862742" cy="2264625"/>
            </a:xfrm>
            <a:prstGeom prst="rect">
              <a:avLst/>
            </a:prstGeom>
            <a:noFill/>
            <a:ln>
              <a:noFill/>
            </a:ln>
          </p:spPr>
          <p:txBody>
            <a:bodyPr anchorCtr="0" anchor="t" bIns="168000" lIns="112000" spcFirstLastPara="1" rIns="149350" wrap="square" tIns="112000">
              <a:noAutofit/>
            </a:bodyPr>
            <a:lstStyle/>
            <a:p>
              <a:pPr indent="-228600" lvl="1" marL="228600" marR="0" rtl="0" algn="l">
                <a:lnSpc>
                  <a:spcPct val="90000"/>
                </a:lnSpc>
                <a:spcBef>
                  <a:spcPts val="0"/>
                </a:spcBef>
                <a:spcAft>
                  <a:spcPts val="0"/>
                </a:spcAft>
                <a:buClr>
                  <a:srgbClr val="000000"/>
                </a:buClr>
                <a:buSzPts val="2100"/>
                <a:buFont typeface="Times New Roman"/>
                <a:buChar char="•"/>
              </a:pPr>
              <a:r>
                <a:rPr b="0" i="0" lang="en-US" sz="2100" u="none" cap="none" strike="noStrike">
                  <a:solidFill>
                    <a:srgbClr val="000000"/>
                  </a:solidFill>
                  <a:latin typeface="Times New Roman"/>
                  <a:ea typeface="Times New Roman"/>
                  <a:cs typeface="Times New Roman"/>
                  <a:sym typeface="Times New Roman"/>
                </a:rPr>
                <a:t>Resources are scattered and difficult to be scheduled in a unified manner. The resource utilization needs to be improved to optimize the costs.</a:t>
              </a:r>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39"/>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0A4FF"/>
                </a:solidFill>
                <a:latin typeface="Times New Roman"/>
                <a:ea typeface="Times New Roman"/>
                <a:cs typeface="Times New Roman"/>
                <a:sym typeface="Times New Roman"/>
              </a:rPr>
              <a:t>3.1.1 Objects involved in hybrid cloud management</a:t>
            </a:r>
            <a:endParaRPr/>
          </a:p>
        </p:txBody>
      </p:sp>
      <p:sp>
        <p:nvSpPr>
          <p:cNvPr id="810" name="Google Shape;810;p39"/>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grpSp>
        <p:nvGrpSpPr>
          <p:cNvPr id="811" name="Google Shape;811;p39"/>
          <p:cNvGrpSpPr/>
          <p:nvPr/>
        </p:nvGrpSpPr>
        <p:grpSpPr>
          <a:xfrm>
            <a:off x="1331231" y="1032218"/>
            <a:ext cx="9356183" cy="5293519"/>
            <a:chOff x="575696" y="1485899"/>
            <a:chExt cx="9356183" cy="5293519"/>
          </a:xfrm>
        </p:grpSpPr>
        <p:sp>
          <p:nvSpPr>
            <p:cNvPr id="812" name="Google Shape;812;p39"/>
            <p:cNvSpPr/>
            <p:nvPr/>
          </p:nvSpPr>
          <p:spPr>
            <a:xfrm>
              <a:off x="575696" y="5555459"/>
              <a:ext cx="1081087" cy="955675"/>
            </a:xfrm>
            <a:custGeom>
              <a:rect b="b" l="l" r="r" t="t"/>
              <a:pathLst>
                <a:path extrusionOk="0" h="602" w="681">
                  <a:moveTo>
                    <a:pt x="0" y="0"/>
                  </a:moveTo>
                  <a:lnTo>
                    <a:pt x="681" y="0"/>
                  </a:lnTo>
                  <a:lnTo>
                    <a:pt x="681" y="602"/>
                  </a:lnTo>
                  <a:lnTo>
                    <a:pt x="0" y="602"/>
                  </a:lnTo>
                  <a:lnTo>
                    <a:pt x="183" y="304"/>
                  </a:lnTo>
                  <a:lnTo>
                    <a:pt x="0" y="0"/>
                  </a:lnTo>
                  <a:lnTo>
                    <a:pt x="0" y="0"/>
                  </a:lnTo>
                  <a:close/>
                </a:path>
              </a:pathLst>
            </a:custGeom>
            <a:solidFill>
              <a:srgbClr val="4BAEE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13" name="Google Shape;813;p39"/>
            <p:cNvSpPr/>
            <p:nvPr/>
          </p:nvSpPr>
          <p:spPr>
            <a:xfrm>
              <a:off x="691583" y="5622134"/>
              <a:ext cx="998537" cy="25400"/>
            </a:xfrm>
            <a:custGeom>
              <a:rect b="b" l="l" r="r" t="t"/>
              <a:pathLst>
                <a:path extrusionOk="0" h="3" w="120">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rgbClr val="BCE1D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14" name="Google Shape;814;p39"/>
            <p:cNvSpPr/>
            <p:nvPr/>
          </p:nvSpPr>
          <p:spPr>
            <a:xfrm>
              <a:off x="691583" y="6428584"/>
              <a:ext cx="998537" cy="25400"/>
            </a:xfrm>
            <a:custGeom>
              <a:rect b="b" l="l" r="r" t="t"/>
              <a:pathLst>
                <a:path extrusionOk="0" h="3" w="120">
                  <a:moveTo>
                    <a:pt x="1" y="0"/>
                  </a:moveTo>
                  <a:cubicBezTo>
                    <a:pt x="5" y="0"/>
                    <a:pt x="9" y="0"/>
                    <a:pt x="13" y="0"/>
                  </a:cubicBezTo>
                  <a:cubicBezTo>
                    <a:pt x="14" y="0"/>
                    <a:pt x="15" y="0"/>
                    <a:pt x="15" y="1"/>
                  </a:cubicBezTo>
                  <a:cubicBezTo>
                    <a:pt x="15" y="1"/>
                    <a:pt x="15" y="1"/>
                    <a:pt x="15" y="1"/>
                  </a:cubicBezTo>
                  <a:cubicBezTo>
                    <a:pt x="15" y="2"/>
                    <a:pt x="14" y="3"/>
                    <a:pt x="13" y="3"/>
                  </a:cubicBezTo>
                  <a:cubicBezTo>
                    <a:pt x="9" y="3"/>
                    <a:pt x="5" y="3"/>
                    <a:pt x="1" y="3"/>
                  </a:cubicBezTo>
                  <a:cubicBezTo>
                    <a:pt x="0" y="3"/>
                    <a:pt x="0" y="2"/>
                    <a:pt x="0" y="1"/>
                  </a:cubicBezTo>
                  <a:cubicBezTo>
                    <a:pt x="0" y="1"/>
                    <a:pt x="0" y="1"/>
                    <a:pt x="0" y="1"/>
                  </a:cubicBezTo>
                  <a:cubicBezTo>
                    <a:pt x="0" y="0"/>
                    <a:pt x="0" y="0"/>
                    <a:pt x="1" y="0"/>
                  </a:cubicBezTo>
                  <a:close/>
                  <a:moveTo>
                    <a:pt x="22" y="0"/>
                  </a:moveTo>
                  <a:cubicBezTo>
                    <a:pt x="26" y="0"/>
                    <a:pt x="30" y="0"/>
                    <a:pt x="34" y="0"/>
                  </a:cubicBezTo>
                  <a:cubicBezTo>
                    <a:pt x="35" y="0"/>
                    <a:pt x="36" y="0"/>
                    <a:pt x="36" y="1"/>
                  </a:cubicBezTo>
                  <a:cubicBezTo>
                    <a:pt x="36" y="1"/>
                    <a:pt x="36" y="1"/>
                    <a:pt x="36" y="1"/>
                  </a:cubicBezTo>
                  <a:cubicBezTo>
                    <a:pt x="36" y="2"/>
                    <a:pt x="35" y="3"/>
                    <a:pt x="34" y="3"/>
                  </a:cubicBezTo>
                  <a:cubicBezTo>
                    <a:pt x="30" y="3"/>
                    <a:pt x="26" y="3"/>
                    <a:pt x="22" y="3"/>
                  </a:cubicBezTo>
                  <a:cubicBezTo>
                    <a:pt x="21" y="3"/>
                    <a:pt x="21" y="2"/>
                    <a:pt x="21" y="1"/>
                  </a:cubicBezTo>
                  <a:cubicBezTo>
                    <a:pt x="21" y="1"/>
                    <a:pt x="21" y="1"/>
                    <a:pt x="21" y="1"/>
                  </a:cubicBezTo>
                  <a:cubicBezTo>
                    <a:pt x="21" y="0"/>
                    <a:pt x="21" y="0"/>
                    <a:pt x="22" y="0"/>
                  </a:cubicBezTo>
                  <a:close/>
                  <a:moveTo>
                    <a:pt x="43" y="0"/>
                  </a:moveTo>
                  <a:cubicBezTo>
                    <a:pt x="47" y="0"/>
                    <a:pt x="51" y="0"/>
                    <a:pt x="55" y="0"/>
                  </a:cubicBezTo>
                  <a:cubicBezTo>
                    <a:pt x="56" y="0"/>
                    <a:pt x="57" y="0"/>
                    <a:pt x="57" y="1"/>
                  </a:cubicBezTo>
                  <a:cubicBezTo>
                    <a:pt x="57" y="1"/>
                    <a:pt x="57" y="1"/>
                    <a:pt x="57" y="1"/>
                  </a:cubicBezTo>
                  <a:cubicBezTo>
                    <a:pt x="57" y="2"/>
                    <a:pt x="56" y="3"/>
                    <a:pt x="55" y="3"/>
                  </a:cubicBezTo>
                  <a:cubicBezTo>
                    <a:pt x="51" y="3"/>
                    <a:pt x="47" y="3"/>
                    <a:pt x="43" y="3"/>
                  </a:cubicBezTo>
                  <a:cubicBezTo>
                    <a:pt x="42" y="3"/>
                    <a:pt x="42" y="2"/>
                    <a:pt x="42" y="1"/>
                  </a:cubicBezTo>
                  <a:cubicBezTo>
                    <a:pt x="42" y="1"/>
                    <a:pt x="42" y="1"/>
                    <a:pt x="42" y="1"/>
                  </a:cubicBezTo>
                  <a:cubicBezTo>
                    <a:pt x="42" y="0"/>
                    <a:pt x="42" y="0"/>
                    <a:pt x="43" y="0"/>
                  </a:cubicBezTo>
                  <a:close/>
                  <a:moveTo>
                    <a:pt x="64" y="0"/>
                  </a:moveTo>
                  <a:cubicBezTo>
                    <a:pt x="68" y="0"/>
                    <a:pt x="72" y="0"/>
                    <a:pt x="76" y="0"/>
                  </a:cubicBezTo>
                  <a:cubicBezTo>
                    <a:pt x="77" y="0"/>
                    <a:pt x="78" y="0"/>
                    <a:pt x="78" y="1"/>
                  </a:cubicBezTo>
                  <a:cubicBezTo>
                    <a:pt x="78" y="1"/>
                    <a:pt x="78" y="1"/>
                    <a:pt x="78" y="1"/>
                  </a:cubicBezTo>
                  <a:cubicBezTo>
                    <a:pt x="78" y="2"/>
                    <a:pt x="77" y="3"/>
                    <a:pt x="76" y="3"/>
                  </a:cubicBezTo>
                  <a:cubicBezTo>
                    <a:pt x="72" y="3"/>
                    <a:pt x="68" y="3"/>
                    <a:pt x="64" y="3"/>
                  </a:cubicBezTo>
                  <a:cubicBezTo>
                    <a:pt x="63" y="3"/>
                    <a:pt x="63" y="2"/>
                    <a:pt x="63" y="1"/>
                  </a:cubicBezTo>
                  <a:cubicBezTo>
                    <a:pt x="63" y="1"/>
                    <a:pt x="63" y="1"/>
                    <a:pt x="63" y="1"/>
                  </a:cubicBezTo>
                  <a:cubicBezTo>
                    <a:pt x="63" y="0"/>
                    <a:pt x="63" y="0"/>
                    <a:pt x="64" y="0"/>
                  </a:cubicBezTo>
                  <a:close/>
                  <a:moveTo>
                    <a:pt x="85" y="0"/>
                  </a:moveTo>
                  <a:cubicBezTo>
                    <a:pt x="89" y="0"/>
                    <a:pt x="93" y="0"/>
                    <a:pt x="97" y="0"/>
                  </a:cubicBezTo>
                  <a:cubicBezTo>
                    <a:pt x="98" y="0"/>
                    <a:pt x="99" y="0"/>
                    <a:pt x="99" y="1"/>
                  </a:cubicBezTo>
                  <a:cubicBezTo>
                    <a:pt x="99" y="1"/>
                    <a:pt x="99" y="1"/>
                    <a:pt x="99" y="1"/>
                  </a:cubicBezTo>
                  <a:cubicBezTo>
                    <a:pt x="99" y="2"/>
                    <a:pt x="98" y="3"/>
                    <a:pt x="97" y="3"/>
                  </a:cubicBezTo>
                  <a:cubicBezTo>
                    <a:pt x="93" y="3"/>
                    <a:pt x="89" y="3"/>
                    <a:pt x="85" y="3"/>
                  </a:cubicBezTo>
                  <a:cubicBezTo>
                    <a:pt x="84" y="3"/>
                    <a:pt x="84" y="2"/>
                    <a:pt x="84" y="1"/>
                  </a:cubicBezTo>
                  <a:cubicBezTo>
                    <a:pt x="84" y="1"/>
                    <a:pt x="84" y="1"/>
                    <a:pt x="84" y="1"/>
                  </a:cubicBezTo>
                  <a:cubicBezTo>
                    <a:pt x="84" y="0"/>
                    <a:pt x="84" y="0"/>
                    <a:pt x="85" y="0"/>
                  </a:cubicBezTo>
                  <a:close/>
                  <a:moveTo>
                    <a:pt x="106" y="0"/>
                  </a:moveTo>
                  <a:cubicBezTo>
                    <a:pt x="110" y="0"/>
                    <a:pt x="114" y="0"/>
                    <a:pt x="118" y="0"/>
                  </a:cubicBezTo>
                  <a:cubicBezTo>
                    <a:pt x="119" y="0"/>
                    <a:pt x="120" y="0"/>
                    <a:pt x="120" y="1"/>
                  </a:cubicBezTo>
                  <a:cubicBezTo>
                    <a:pt x="120" y="1"/>
                    <a:pt x="120" y="1"/>
                    <a:pt x="120" y="1"/>
                  </a:cubicBezTo>
                  <a:cubicBezTo>
                    <a:pt x="120" y="2"/>
                    <a:pt x="119" y="3"/>
                    <a:pt x="118" y="3"/>
                  </a:cubicBezTo>
                  <a:cubicBezTo>
                    <a:pt x="114" y="3"/>
                    <a:pt x="110" y="3"/>
                    <a:pt x="106" y="3"/>
                  </a:cubicBezTo>
                  <a:cubicBezTo>
                    <a:pt x="105" y="3"/>
                    <a:pt x="105" y="2"/>
                    <a:pt x="105" y="1"/>
                  </a:cubicBezTo>
                  <a:cubicBezTo>
                    <a:pt x="105" y="1"/>
                    <a:pt x="105" y="1"/>
                    <a:pt x="105" y="1"/>
                  </a:cubicBezTo>
                  <a:cubicBezTo>
                    <a:pt x="105" y="0"/>
                    <a:pt x="105" y="0"/>
                    <a:pt x="106" y="0"/>
                  </a:cubicBezTo>
                  <a:close/>
                </a:path>
              </a:pathLst>
            </a:custGeom>
            <a:solidFill>
              <a:srgbClr val="BCE1D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15" name="Google Shape;815;p39"/>
            <p:cNvSpPr/>
            <p:nvPr/>
          </p:nvSpPr>
          <p:spPr>
            <a:xfrm>
              <a:off x="1007496" y="5182396"/>
              <a:ext cx="498475" cy="1428750"/>
            </a:xfrm>
            <a:custGeom>
              <a:rect b="b" l="l" r="r" t="t"/>
              <a:pathLst>
                <a:path extrusionOk="0" h="900" w="314">
                  <a:moveTo>
                    <a:pt x="0" y="0"/>
                  </a:moveTo>
                  <a:lnTo>
                    <a:pt x="314" y="298"/>
                  </a:lnTo>
                  <a:lnTo>
                    <a:pt x="314" y="900"/>
                  </a:lnTo>
                  <a:lnTo>
                    <a:pt x="0" y="602"/>
                  </a:lnTo>
                  <a:lnTo>
                    <a:pt x="0" y="0"/>
                  </a:lnTo>
                  <a:lnTo>
                    <a:pt x="0" y="0"/>
                  </a:lnTo>
                  <a:close/>
                </a:path>
              </a:pathLst>
            </a:custGeom>
            <a:solidFill>
              <a:srgbClr val="0A6F7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16" name="Google Shape;816;p39"/>
            <p:cNvSpPr/>
            <p:nvPr/>
          </p:nvSpPr>
          <p:spPr>
            <a:xfrm>
              <a:off x="1007496" y="6012659"/>
              <a:ext cx="498475" cy="515938"/>
            </a:xfrm>
            <a:custGeom>
              <a:rect b="b" l="l" r="r" t="t"/>
              <a:pathLst>
                <a:path extrusionOk="0" h="62" w="60">
                  <a:moveTo>
                    <a:pt x="60" y="57"/>
                  </a:moveTo>
                  <a:cubicBezTo>
                    <a:pt x="60" y="62"/>
                    <a:pt x="60" y="62"/>
                    <a:pt x="60" y="62"/>
                  </a:cubicBezTo>
                  <a:cubicBezTo>
                    <a:pt x="58" y="60"/>
                    <a:pt x="56" y="58"/>
                    <a:pt x="53" y="56"/>
                  </a:cubicBezTo>
                  <a:cubicBezTo>
                    <a:pt x="53" y="55"/>
                    <a:pt x="53" y="54"/>
                    <a:pt x="53" y="53"/>
                  </a:cubicBezTo>
                  <a:cubicBezTo>
                    <a:pt x="53" y="53"/>
                    <a:pt x="53" y="53"/>
                    <a:pt x="53" y="53"/>
                  </a:cubicBezTo>
                  <a:cubicBezTo>
                    <a:pt x="54" y="53"/>
                    <a:pt x="55" y="53"/>
                    <a:pt x="56" y="53"/>
                  </a:cubicBezTo>
                  <a:cubicBezTo>
                    <a:pt x="57" y="55"/>
                    <a:pt x="58" y="56"/>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7"/>
                    <a:pt x="2" y="7"/>
                    <a:pt x="1" y="6"/>
                  </a:cubicBezTo>
                  <a:cubicBezTo>
                    <a:pt x="1" y="5"/>
                    <a:pt x="0" y="5"/>
                    <a:pt x="0" y="4"/>
                  </a:cubicBezTo>
                  <a:close/>
                  <a:moveTo>
                    <a:pt x="10" y="10"/>
                  </a:moveTo>
                  <a:cubicBezTo>
                    <a:pt x="13" y="13"/>
                    <a:pt x="16" y="15"/>
                    <a:pt x="19" y="18"/>
                  </a:cubicBezTo>
                  <a:cubicBezTo>
                    <a:pt x="19" y="19"/>
                    <a:pt x="19" y="20"/>
                    <a:pt x="19" y="20"/>
                  </a:cubicBezTo>
                  <a:cubicBezTo>
                    <a:pt x="19" y="20"/>
                    <a:pt x="19" y="20"/>
                    <a:pt x="19" y="20"/>
                  </a:cubicBezTo>
                  <a:cubicBezTo>
                    <a:pt x="18" y="21"/>
                    <a:pt x="17" y="21"/>
                    <a:pt x="16" y="20"/>
                  </a:cubicBezTo>
                  <a:cubicBezTo>
                    <a:pt x="14" y="18"/>
                    <a:pt x="11" y="15"/>
                    <a:pt x="8" y="12"/>
                  </a:cubicBezTo>
                  <a:cubicBezTo>
                    <a:pt x="7" y="12"/>
                    <a:pt x="7" y="11"/>
                    <a:pt x="8" y="10"/>
                  </a:cubicBezTo>
                  <a:cubicBezTo>
                    <a:pt x="8" y="10"/>
                    <a:pt x="8" y="10"/>
                    <a:pt x="8" y="10"/>
                  </a:cubicBezTo>
                  <a:cubicBezTo>
                    <a:pt x="8" y="9"/>
                    <a:pt x="9" y="9"/>
                    <a:pt x="10" y="10"/>
                  </a:cubicBezTo>
                  <a:close/>
                  <a:moveTo>
                    <a:pt x="25" y="24"/>
                  </a:moveTo>
                  <a:cubicBezTo>
                    <a:pt x="28" y="27"/>
                    <a:pt x="31" y="30"/>
                    <a:pt x="34" y="32"/>
                  </a:cubicBezTo>
                  <a:cubicBezTo>
                    <a:pt x="35" y="33"/>
                    <a:pt x="35" y="34"/>
                    <a:pt x="34" y="35"/>
                  </a:cubicBezTo>
                  <a:cubicBezTo>
                    <a:pt x="34" y="35"/>
                    <a:pt x="34" y="35"/>
                    <a:pt x="34" y="35"/>
                  </a:cubicBezTo>
                  <a:cubicBezTo>
                    <a:pt x="33" y="35"/>
                    <a:pt x="32" y="35"/>
                    <a:pt x="32" y="35"/>
                  </a:cubicBezTo>
                  <a:cubicBezTo>
                    <a:pt x="29" y="32"/>
                    <a:pt x="26" y="29"/>
                    <a:pt x="23" y="27"/>
                  </a:cubicBezTo>
                  <a:cubicBezTo>
                    <a:pt x="22" y="26"/>
                    <a:pt x="22" y="25"/>
                    <a:pt x="23" y="24"/>
                  </a:cubicBezTo>
                  <a:cubicBezTo>
                    <a:pt x="23" y="24"/>
                    <a:pt x="23" y="24"/>
                    <a:pt x="23" y="24"/>
                  </a:cubicBezTo>
                  <a:cubicBezTo>
                    <a:pt x="24" y="24"/>
                    <a:pt x="25" y="24"/>
                    <a:pt x="25" y="24"/>
                  </a:cubicBezTo>
                  <a:close/>
                  <a:moveTo>
                    <a:pt x="41" y="39"/>
                  </a:moveTo>
                  <a:cubicBezTo>
                    <a:pt x="43" y="42"/>
                    <a:pt x="46" y="44"/>
                    <a:pt x="49" y="47"/>
                  </a:cubicBezTo>
                  <a:cubicBezTo>
                    <a:pt x="50" y="48"/>
                    <a:pt x="50" y="49"/>
                    <a:pt x="49" y="49"/>
                  </a:cubicBezTo>
                  <a:cubicBezTo>
                    <a:pt x="49" y="49"/>
                    <a:pt x="49" y="49"/>
                    <a:pt x="49" y="49"/>
                  </a:cubicBezTo>
                  <a:cubicBezTo>
                    <a:pt x="48" y="50"/>
                    <a:pt x="47" y="50"/>
                    <a:pt x="47" y="49"/>
                  </a:cubicBezTo>
                  <a:cubicBezTo>
                    <a:pt x="44" y="47"/>
                    <a:pt x="41" y="44"/>
                    <a:pt x="38" y="41"/>
                  </a:cubicBezTo>
                  <a:cubicBezTo>
                    <a:pt x="38" y="41"/>
                    <a:pt x="38" y="40"/>
                    <a:pt x="38" y="39"/>
                  </a:cubicBezTo>
                  <a:cubicBezTo>
                    <a:pt x="38" y="39"/>
                    <a:pt x="38" y="39"/>
                    <a:pt x="38" y="39"/>
                  </a:cubicBezTo>
                  <a:cubicBezTo>
                    <a:pt x="39" y="38"/>
                    <a:pt x="40" y="38"/>
                    <a:pt x="41" y="39"/>
                  </a:cubicBezTo>
                  <a:close/>
                </a:path>
              </a:pathLst>
            </a:custGeom>
            <a:solidFill>
              <a:srgbClr val="369CA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17" name="Google Shape;817;p39"/>
            <p:cNvSpPr/>
            <p:nvPr/>
          </p:nvSpPr>
          <p:spPr>
            <a:xfrm>
              <a:off x="575696" y="3934621"/>
              <a:ext cx="1081087" cy="955675"/>
            </a:xfrm>
            <a:custGeom>
              <a:rect b="b" l="l" r="r" t="t"/>
              <a:pathLst>
                <a:path extrusionOk="0" h="602" w="681">
                  <a:moveTo>
                    <a:pt x="0" y="0"/>
                  </a:moveTo>
                  <a:lnTo>
                    <a:pt x="681" y="0"/>
                  </a:lnTo>
                  <a:lnTo>
                    <a:pt x="681" y="602"/>
                  </a:lnTo>
                  <a:lnTo>
                    <a:pt x="0" y="602"/>
                  </a:lnTo>
                  <a:lnTo>
                    <a:pt x="183" y="304"/>
                  </a:lnTo>
                  <a:lnTo>
                    <a:pt x="0" y="0"/>
                  </a:lnTo>
                  <a:lnTo>
                    <a:pt x="0" y="0"/>
                  </a:lnTo>
                  <a:close/>
                </a:path>
              </a:pathLst>
            </a:custGeom>
            <a:solidFill>
              <a:srgbClr val="FDD8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18" name="Google Shape;818;p39"/>
            <p:cNvSpPr/>
            <p:nvPr/>
          </p:nvSpPr>
          <p:spPr>
            <a:xfrm>
              <a:off x="691583" y="3993359"/>
              <a:ext cx="998537" cy="33338"/>
            </a:xfrm>
            <a:custGeom>
              <a:rect b="b" l="l" r="r" t="t"/>
              <a:pathLst>
                <a:path extrusionOk="0" h="4" w="120">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FEEAA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19" name="Google Shape;819;p39"/>
            <p:cNvSpPr/>
            <p:nvPr/>
          </p:nvSpPr>
          <p:spPr>
            <a:xfrm>
              <a:off x="691583" y="4799809"/>
              <a:ext cx="998537" cy="33338"/>
            </a:xfrm>
            <a:custGeom>
              <a:rect b="b" l="l" r="r" t="t"/>
              <a:pathLst>
                <a:path extrusionOk="0" h="4" w="120">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FEEAA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20" name="Google Shape;820;p39"/>
            <p:cNvSpPr/>
            <p:nvPr/>
          </p:nvSpPr>
          <p:spPr>
            <a:xfrm>
              <a:off x="1007496" y="3559971"/>
              <a:ext cx="498475" cy="1430338"/>
            </a:xfrm>
            <a:custGeom>
              <a:rect b="b" l="l" r="r" t="t"/>
              <a:pathLst>
                <a:path extrusionOk="0" h="901" w="314">
                  <a:moveTo>
                    <a:pt x="0" y="0"/>
                  </a:moveTo>
                  <a:lnTo>
                    <a:pt x="314" y="299"/>
                  </a:lnTo>
                  <a:lnTo>
                    <a:pt x="314" y="901"/>
                  </a:lnTo>
                  <a:lnTo>
                    <a:pt x="0" y="603"/>
                  </a:lnTo>
                  <a:lnTo>
                    <a:pt x="0" y="0"/>
                  </a:lnTo>
                  <a:lnTo>
                    <a:pt x="0" y="0"/>
                  </a:lnTo>
                  <a:close/>
                </a:path>
              </a:pathLst>
            </a:custGeom>
            <a:solidFill>
              <a:srgbClr val="D46B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21" name="Google Shape;821;p39"/>
            <p:cNvSpPr/>
            <p:nvPr/>
          </p:nvSpPr>
          <p:spPr>
            <a:xfrm>
              <a:off x="1007496" y="4391821"/>
              <a:ext cx="498475" cy="506413"/>
            </a:xfrm>
            <a:custGeom>
              <a:rect b="b" l="l" r="r" t="t"/>
              <a:pathLst>
                <a:path extrusionOk="0" h="61" w="60">
                  <a:moveTo>
                    <a:pt x="60" y="57"/>
                  </a:moveTo>
                  <a:cubicBezTo>
                    <a:pt x="60" y="61"/>
                    <a:pt x="60" y="61"/>
                    <a:pt x="60" y="61"/>
                  </a:cubicBezTo>
                  <a:cubicBezTo>
                    <a:pt x="58" y="59"/>
                    <a:pt x="56" y="57"/>
                    <a:pt x="53" y="55"/>
                  </a:cubicBezTo>
                  <a:cubicBezTo>
                    <a:pt x="53" y="55"/>
                    <a:pt x="53" y="54"/>
                    <a:pt x="53" y="53"/>
                  </a:cubicBezTo>
                  <a:cubicBezTo>
                    <a:pt x="53" y="53"/>
                    <a:pt x="53" y="53"/>
                    <a:pt x="53" y="53"/>
                  </a:cubicBezTo>
                  <a:cubicBezTo>
                    <a:pt x="54" y="52"/>
                    <a:pt x="55" y="52"/>
                    <a:pt x="56" y="53"/>
                  </a:cubicBezTo>
                  <a:cubicBezTo>
                    <a:pt x="57" y="54"/>
                    <a:pt x="58" y="56"/>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6"/>
                    <a:pt x="2" y="6"/>
                    <a:pt x="1" y="6"/>
                  </a:cubicBezTo>
                  <a:cubicBezTo>
                    <a:pt x="1" y="5"/>
                    <a:pt x="0" y="5"/>
                    <a:pt x="0" y="4"/>
                  </a:cubicBezTo>
                  <a:close/>
                  <a:moveTo>
                    <a:pt x="10" y="10"/>
                  </a:moveTo>
                  <a:cubicBezTo>
                    <a:pt x="13" y="12"/>
                    <a:pt x="16" y="15"/>
                    <a:pt x="19" y="18"/>
                  </a:cubicBezTo>
                  <a:cubicBezTo>
                    <a:pt x="19" y="18"/>
                    <a:pt x="19" y="19"/>
                    <a:pt x="19" y="20"/>
                  </a:cubicBezTo>
                  <a:cubicBezTo>
                    <a:pt x="19" y="20"/>
                    <a:pt x="19" y="20"/>
                    <a:pt x="19" y="20"/>
                  </a:cubicBezTo>
                  <a:cubicBezTo>
                    <a:pt x="18" y="21"/>
                    <a:pt x="17" y="21"/>
                    <a:pt x="16" y="20"/>
                  </a:cubicBezTo>
                  <a:cubicBezTo>
                    <a:pt x="14" y="17"/>
                    <a:pt x="11" y="15"/>
                    <a:pt x="8" y="12"/>
                  </a:cubicBezTo>
                  <a:cubicBezTo>
                    <a:pt x="7" y="11"/>
                    <a:pt x="7" y="10"/>
                    <a:pt x="8" y="10"/>
                  </a:cubicBezTo>
                  <a:cubicBezTo>
                    <a:pt x="8" y="10"/>
                    <a:pt x="8" y="10"/>
                    <a:pt x="8" y="10"/>
                  </a:cubicBezTo>
                  <a:cubicBezTo>
                    <a:pt x="8" y="9"/>
                    <a:pt x="9" y="9"/>
                    <a:pt x="10" y="10"/>
                  </a:cubicBezTo>
                  <a:close/>
                  <a:moveTo>
                    <a:pt x="25" y="24"/>
                  </a:moveTo>
                  <a:cubicBezTo>
                    <a:pt x="28" y="27"/>
                    <a:pt x="31" y="30"/>
                    <a:pt x="34" y="32"/>
                  </a:cubicBezTo>
                  <a:cubicBezTo>
                    <a:pt x="35" y="33"/>
                    <a:pt x="35" y="34"/>
                    <a:pt x="34" y="35"/>
                  </a:cubicBezTo>
                  <a:cubicBezTo>
                    <a:pt x="34" y="35"/>
                    <a:pt x="34" y="35"/>
                    <a:pt x="34" y="35"/>
                  </a:cubicBezTo>
                  <a:cubicBezTo>
                    <a:pt x="33" y="35"/>
                    <a:pt x="32" y="35"/>
                    <a:pt x="32" y="35"/>
                  </a:cubicBezTo>
                  <a:cubicBezTo>
                    <a:pt x="29" y="32"/>
                    <a:pt x="26" y="29"/>
                    <a:pt x="23" y="27"/>
                  </a:cubicBezTo>
                  <a:cubicBezTo>
                    <a:pt x="22" y="26"/>
                    <a:pt x="22" y="25"/>
                    <a:pt x="23" y="24"/>
                  </a:cubicBezTo>
                  <a:cubicBezTo>
                    <a:pt x="23" y="24"/>
                    <a:pt x="23" y="24"/>
                    <a:pt x="23" y="24"/>
                  </a:cubicBezTo>
                  <a:cubicBezTo>
                    <a:pt x="24" y="24"/>
                    <a:pt x="25" y="23"/>
                    <a:pt x="25" y="24"/>
                  </a:cubicBezTo>
                  <a:close/>
                  <a:moveTo>
                    <a:pt x="41" y="39"/>
                  </a:moveTo>
                  <a:cubicBezTo>
                    <a:pt x="43" y="41"/>
                    <a:pt x="46" y="44"/>
                    <a:pt x="49" y="47"/>
                  </a:cubicBezTo>
                  <a:cubicBezTo>
                    <a:pt x="50" y="47"/>
                    <a:pt x="50" y="48"/>
                    <a:pt x="49" y="49"/>
                  </a:cubicBezTo>
                  <a:cubicBezTo>
                    <a:pt x="49" y="49"/>
                    <a:pt x="49" y="49"/>
                    <a:pt x="49" y="49"/>
                  </a:cubicBezTo>
                  <a:cubicBezTo>
                    <a:pt x="48" y="50"/>
                    <a:pt x="47" y="50"/>
                    <a:pt x="47" y="49"/>
                  </a:cubicBezTo>
                  <a:cubicBezTo>
                    <a:pt x="44" y="46"/>
                    <a:pt x="41" y="44"/>
                    <a:pt x="38" y="41"/>
                  </a:cubicBezTo>
                  <a:cubicBezTo>
                    <a:pt x="38" y="40"/>
                    <a:pt x="38" y="39"/>
                    <a:pt x="38" y="39"/>
                  </a:cubicBezTo>
                  <a:cubicBezTo>
                    <a:pt x="38" y="39"/>
                    <a:pt x="38" y="39"/>
                    <a:pt x="38" y="39"/>
                  </a:cubicBezTo>
                  <a:cubicBezTo>
                    <a:pt x="39" y="38"/>
                    <a:pt x="40" y="38"/>
                    <a:pt x="41" y="39"/>
                  </a:cubicBezTo>
                  <a:close/>
                </a:path>
              </a:pathLst>
            </a:custGeom>
            <a:solidFill>
              <a:srgbClr val="F4B4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22" name="Google Shape;822;p39"/>
            <p:cNvSpPr/>
            <p:nvPr/>
          </p:nvSpPr>
          <p:spPr>
            <a:xfrm>
              <a:off x="575696" y="2305846"/>
              <a:ext cx="1081087" cy="955675"/>
            </a:xfrm>
            <a:custGeom>
              <a:rect b="b" l="l" r="r" t="t"/>
              <a:pathLst>
                <a:path extrusionOk="0" h="602" w="681">
                  <a:moveTo>
                    <a:pt x="0" y="0"/>
                  </a:moveTo>
                  <a:lnTo>
                    <a:pt x="681" y="0"/>
                  </a:lnTo>
                  <a:lnTo>
                    <a:pt x="681" y="602"/>
                  </a:lnTo>
                  <a:lnTo>
                    <a:pt x="0" y="602"/>
                  </a:lnTo>
                  <a:lnTo>
                    <a:pt x="183" y="303"/>
                  </a:lnTo>
                  <a:lnTo>
                    <a:pt x="0" y="0"/>
                  </a:lnTo>
                  <a:lnTo>
                    <a:pt x="0" y="0"/>
                  </a:lnTo>
                  <a:close/>
                </a:path>
              </a:pathLst>
            </a:custGeom>
            <a:solidFill>
              <a:srgbClr val="75797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23" name="Google Shape;823;p39"/>
            <p:cNvSpPr/>
            <p:nvPr/>
          </p:nvSpPr>
          <p:spPr>
            <a:xfrm>
              <a:off x="691583" y="2362996"/>
              <a:ext cx="998537" cy="33338"/>
            </a:xfrm>
            <a:custGeom>
              <a:rect b="b" l="l" r="r" t="t"/>
              <a:pathLst>
                <a:path extrusionOk="0" h="4" w="120">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97989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24" name="Google Shape;824;p39"/>
            <p:cNvSpPr/>
            <p:nvPr/>
          </p:nvSpPr>
          <p:spPr>
            <a:xfrm>
              <a:off x="691583" y="3169446"/>
              <a:ext cx="998537" cy="33338"/>
            </a:xfrm>
            <a:custGeom>
              <a:rect b="b" l="l" r="r" t="t"/>
              <a:pathLst>
                <a:path extrusionOk="0" h="4" w="120">
                  <a:moveTo>
                    <a:pt x="1" y="0"/>
                  </a:moveTo>
                  <a:cubicBezTo>
                    <a:pt x="5" y="0"/>
                    <a:pt x="9" y="0"/>
                    <a:pt x="13" y="0"/>
                  </a:cubicBezTo>
                  <a:cubicBezTo>
                    <a:pt x="14" y="0"/>
                    <a:pt x="15" y="1"/>
                    <a:pt x="15" y="2"/>
                  </a:cubicBezTo>
                  <a:cubicBezTo>
                    <a:pt x="15" y="2"/>
                    <a:pt x="15" y="2"/>
                    <a:pt x="15" y="2"/>
                  </a:cubicBezTo>
                  <a:cubicBezTo>
                    <a:pt x="15" y="3"/>
                    <a:pt x="14" y="4"/>
                    <a:pt x="13" y="4"/>
                  </a:cubicBezTo>
                  <a:cubicBezTo>
                    <a:pt x="9" y="4"/>
                    <a:pt x="5" y="4"/>
                    <a:pt x="1" y="4"/>
                  </a:cubicBezTo>
                  <a:cubicBezTo>
                    <a:pt x="0" y="4"/>
                    <a:pt x="0" y="3"/>
                    <a:pt x="0" y="2"/>
                  </a:cubicBezTo>
                  <a:cubicBezTo>
                    <a:pt x="0" y="2"/>
                    <a:pt x="0" y="2"/>
                    <a:pt x="0" y="2"/>
                  </a:cubicBezTo>
                  <a:cubicBezTo>
                    <a:pt x="0" y="1"/>
                    <a:pt x="0" y="0"/>
                    <a:pt x="1" y="0"/>
                  </a:cubicBezTo>
                  <a:close/>
                  <a:moveTo>
                    <a:pt x="22" y="0"/>
                  </a:moveTo>
                  <a:cubicBezTo>
                    <a:pt x="26" y="0"/>
                    <a:pt x="30" y="0"/>
                    <a:pt x="34" y="0"/>
                  </a:cubicBezTo>
                  <a:cubicBezTo>
                    <a:pt x="35" y="0"/>
                    <a:pt x="36" y="1"/>
                    <a:pt x="36" y="2"/>
                  </a:cubicBezTo>
                  <a:cubicBezTo>
                    <a:pt x="36" y="2"/>
                    <a:pt x="36" y="2"/>
                    <a:pt x="36" y="2"/>
                  </a:cubicBezTo>
                  <a:cubicBezTo>
                    <a:pt x="36" y="3"/>
                    <a:pt x="35" y="4"/>
                    <a:pt x="34" y="4"/>
                  </a:cubicBezTo>
                  <a:cubicBezTo>
                    <a:pt x="30" y="4"/>
                    <a:pt x="26" y="4"/>
                    <a:pt x="22" y="4"/>
                  </a:cubicBezTo>
                  <a:cubicBezTo>
                    <a:pt x="21" y="4"/>
                    <a:pt x="21" y="3"/>
                    <a:pt x="21" y="2"/>
                  </a:cubicBezTo>
                  <a:cubicBezTo>
                    <a:pt x="21" y="2"/>
                    <a:pt x="21" y="2"/>
                    <a:pt x="21" y="2"/>
                  </a:cubicBezTo>
                  <a:cubicBezTo>
                    <a:pt x="21" y="1"/>
                    <a:pt x="21" y="0"/>
                    <a:pt x="22" y="0"/>
                  </a:cubicBezTo>
                  <a:close/>
                  <a:moveTo>
                    <a:pt x="43" y="0"/>
                  </a:moveTo>
                  <a:cubicBezTo>
                    <a:pt x="47" y="0"/>
                    <a:pt x="51" y="0"/>
                    <a:pt x="55" y="0"/>
                  </a:cubicBezTo>
                  <a:cubicBezTo>
                    <a:pt x="56" y="0"/>
                    <a:pt x="57" y="1"/>
                    <a:pt x="57" y="2"/>
                  </a:cubicBezTo>
                  <a:cubicBezTo>
                    <a:pt x="57" y="2"/>
                    <a:pt x="57" y="2"/>
                    <a:pt x="57" y="2"/>
                  </a:cubicBezTo>
                  <a:cubicBezTo>
                    <a:pt x="57" y="3"/>
                    <a:pt x="56" y="4"/>
                    <a:pt x="55" y="4"/>
                  </a:cubicBezTo>
                  <a:cubicBezTo>
                    <a:pt x="51" y="4"/>
                    <a:pt x="47" y="4"/>
                    <a:pt x="43" y="4"/>
                  </a:cubicBezTo>
                  <a:cubicBezTo>
                    <a:pt x="42" y="4"/>
                    <a:pt x="42" y="3"/>
                    <a:pt x="42" y="2"/>
                  </a:cubicBezTo>
                  <a:cubicBezTo>
                    <a:pt x="42" y="2"/>
                    <a:pt x="42" y="2"/>
                    <a:pt x="42" y="2"/>
                  </a:cubicBezTo>
                  <a:cubicBezTo>
                    <a:pt x="42" y="1"/>
                    <a:pt x="42" y="0"/>
                    <a:pt x="43" y="0"/>
                  </a:cubicBezTo>
                  <a:close/>
                  <a:moveTo>
                    <a:pt x="64" y="0"/>
                  </a:moveTo>
                  <a:cubicBezTo>
                    <a:pt x="68" y="0"/>
                    <a:pt x="72" y="0"/>
                    <a:pt x="76" y="0"/>
                  </a:cubicBezTo>
                  <a:cubicBezTo>
                    <a:pt x="77" y="0"/>
                    <a:pt x="78" y="1"/>
                    <a:pt x="78" y="2"/>
                  </a:cubicBezTo>
                  <a:cubicBezTo>
                    <a:pt x="78" y="2"/>
                    <a:pt x="78" y="2"/>
                    <a:pt x="78" y="2"/>
                  </a:cubicBezTo>
                  <a:cubicBezTo>
                    <a:pt x="78" y="3"/>
                    <a:pt x="77" y="4"/>
                    <a:pt x="76" y="4"/>
                  </a:cubicBezTo>
                  <a:cubicBezTo>
                    <a:pt x="72" y="4"/>
                    <a:pt x="68" y="4"/>
                    <a:pt x="64" y="4"/>
                  </a:cubicBezTo>
                  <a:cubicBezTo>
                    <a:pt x="63" y="4"/>
                    <a:pt x="63" y="3"/>
                    <a:pt x="63" y="2"/>
                  </a:cubicBezTo>
                  <a:cubicBezTo>
                    <a:pt x="63" y="2"/>
                    <a:pt x="63" y="2"/>
                    <a:pt x="63" y="2"/>
                  </a:cubicBezTo>
                  <a:cubicBezTo>
                    <a:pt x="63" y="1"/>
                    <a:pt x="63" y="0"/>
                    <a:pt x="64" y="0"/>
                  </a:cubicBezTo>
                  <a:close/>
                  <a:moveTo>
                    <a:pt x="85" y="0"/>
                  </a:moveTo>
                  <a:cubicBezTo>
                    <a:pt x="89" y="0"/>
                    <a:pt x="93" y="0"/>
                    <a:pt x="97" y="0"/>
                  </a:cubicBezTo>
                  <a:cubicBezTo>
                    <a:pt x="98" y="0"/>
                    <a:pt x="99" y="1"/>
                    <a:pt x="99" y="2"/>
                  </a:cubicBezTo>
                  <a:cubicBezTo>
                    <a:pt x="99" y="2"/>
                    <a:pt x="99" y="2"/>
                    <a:pt x="99" y="2"/>
                  </a:cubicBezTo>
                  <a:cubicBezTo>
                    <a:pt x="99" y="3"/>
                    <a:pt x="98" y="4"/>
                    <a:pt x="97" y="4"/>
                  </a:cubicBezTo>
                  <a:cubicBezTo>
                    <a:pt x="93" y="4"/>
                    <a:pt x="89" y="4"/>
                    <a:pt x="85" y="4"/>
                  </a:cubicBezTo>
                  <a:cubicBezTo>
                    <a:pt x="84" y="4"/>
                    <a:pt x="84" y="3"/>
                    <a:pt x="84" y="2"/>
                  </a:cubicBezTo>
                  <a:cubicBezTo>
                    <a:pt x="84" y="2"/>
                    <a:pt x="84" y="2"/>
                    <a:pt x="84" y="2"/>
                  </a:cubicBezTo>
                  <a:cubicBezTo>
                    <a:pt x="84" y="1"/>
                    <a:pt x="84" y="0"/>
                    <a:pt x="85" y="0"/>
                  </a:cubicBezTo>
                  <a:close/>
                  <a:moveTo>
                    <a:pt x="106" y="0"/>
                  </a:moveTo>
                  <a:cubicBezTo>
                    <a:pt x="110" y="0"/>
                    <a:pt x="114" y="0"/>
                    <a:pt x="118" y="0"/>
                  </a:cubicBezTo>
                  <a:cubicBezTo>
                    <a:pt x="119" y="0"/>
                    <a:pt x="120" y="1"/>
                    <a:pt x="120" y="2"/>
                  </a:cubicBezTo>
                  <a:cubicBezTo>
                    <a:pt x="120" y="2"/>
                    <a:pt x="120" y="2"/>
                    <a:pt x="120" y="2"/>
                  </a:cubicBezTo>
                  <a:cubicBezTo>
                    <a:pt x="120" y="3"/>
                    <a:pt x="119" y="4"/>
                    <a:pt x="118" y="4"/>
                  </a:cubicBezTo>
                  <a:cubicBezTo>
                    <a:pt x="114" y="4"/>
                    <a:pt x="110" y="4"/>
                    <a:pt x="106" y="4"/>
                  </a:cubicBezTo>
                  <a:cubicBezTo>
                    <a:pt x="105" y="4"/>
                    <a:pt x="105" y="3"/>
                    <a:pt x="105" y="2"/>
                  </a:cubicBezTo>
                  <a:cubicBezTo>
                    <a:pt x="105" y="2"/>
                    <a:pt x="105" y="2"/>
                    <a:pt x="105" y="2"/>
                  </a:cubicBezTo>
                  <a:cubicBezTo>
                    <a:pt x="105" y="1"/>
                    <a:pt x="105" y="0"/>
                    <a:pt x="106" y="0"/>
                  </a:cubicBezTo>
                  <a:close/>
                </a:path>
              </a:pathLst>
            </a:custGeom>
            <a:solidFill>
              <a:srgbClr val="97989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25" name="Google Shape;825;p39"/>
            <p:cNvSpPr/>
            <p:nvPr/>
          </p:nvSpPr>
          <p:spPr>
            <a:xfrm>
              <a:off x="1007496" y="1931196"/>
              <a:ext cx="498475" cy="1430338"/>
            </a:xfrm>
            <a:custGeom>
              <a:rect b="b" l="l" r="r" t="t"/>
              <a:pathLst>
                <a:path extrusionOk="0" h="901" w="314">
                  <a:moveTo>
                    <a:pt x="0" y="0"/>
                  </a:moveTo>
                  <a:lnTo>
                    <a:pt x="314" y="299"/>
                  </a:lnTo>
                  <a:lnTo>
                    <a:pt x="314" y="901"/>
                  </a:lnTo>
                  <a:lnTo>
                    <a:pt x="0" y="602"/>
                  </a:lnTo>
                  <a:lnTo>
                    <a:pt x="0" y="0"/>
                  </a:lnTo>
                  <a:lnTo>
                    <a:pt x="0" y="0"/>
                  </a:lnTo>
                  <a:close/>
                </a:path>
              </a:pathLst>
            </a:custGeom>
            <a:solidFill>
              <a:srgbClr val="3D494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26" name="Google Shape;826;p39"/>
            <p:cNvSpPr/>
            <p:nvPr/>
          </p:nvSpPr>
          <p:spPr>
            <a:xfrm>
              <a:off x="1007496" y="2763046"/>
              <a:ext cx="498475" cy="506413"/>
            </a:xfrm>
            <a:custGeom>
              <a:rect b="b" l="l" r="r" t="t"/>
              <a:pathLst>
                <a:path extrusionOk="0" h="61" w="60">
                  <a:moveTo>
                    <a:pt x="60" y="57"/>
                  </a:moveTo>
                  <a:cubicBezTo>
                    <a:pt x="60" y="61"/>
                    <a:pt x="60" y="61"/>
                    <a:pt x="60" y="61"/>
                  </a:cubicBezTo>
                  <a:cubicBezTo>
                    <a:pt x="58" y="59"/>
                    <a:pt x="56" y="57"/>
                    <a:pt x="53" y="55"/>
                  </a:cubicBezTo>
                  <a:cubicBezTo>
                    <a:pt x="53" y="55"/>
                    <a:pt x="53" y="54"/>
                    <a:pt x="53" y="53"/>
                  </a:cubicBezTo>
                  <a:cubicBezTo>
                    <a:pt x="53" y="53"/>
                    <a:pt x="53" y="53"/>
                    <a:pt x="53" y="53"/>
                  </a:cubicBezTo>
                  <a:cubicBezTo>
                    <a:pt x="54" y="52"/>
                    <a:pt x="55" y="52"/>
                    <a:pt x="56" y="53"/>
                  </a:cubicBezTo>
                  <a:cubicBezTo>
                    <a:pt x="57" y="54"/>
                    <a:pt x="58" y="55"/>
                    <a:pt x="60" y="57"/>
                  </a:cubicBezTo>
                  <a:close/>
                  <a:moveTo>
                    <a:pt x="0" y="4"/>
                  </a:moveTo>
                  <a:cubicBezTo>
                    <a:pt x="0" y="0"/>
                    <a:pt x="0" y="0"/>
                    <a:pt x="0" y="0"/>
                  </a:cubicBezTo>
                  <a:cubicBezTo>
                    <a:pt x="1" y="1"/>
                    <a:pt x="2" y="2"/>
                    <a:pt x="3" y="3"/>
                  </a:cubicBezTo>
                  <a:cubicBezTo>
                    <a:pt x="4" y="4"/>
                    <a:pt x="4" y="5"/>
                    <a:pt x="4" y="6"/>
                  </a:cubicBezTo>
                  <a:cubicBezTo>
                    <a:pt x="4" y="6"/>
                    <a:pt x="4" y="6"/>
                    <a:pt x="4" y="6"/>
                  </a:cubicBezTo>
                  <a:cubicBezTo>
                    <a:pt x="3" y="6"/>
                    <a:pt x="2" y="6"/>
                    <a:pt x="1" y="6"/>
                  </a:cubicBezTo>
                  <a:cubicBezTo>
                    <a:pt x="1" y="5"/>
                    <a:pt x="0" y="5"/>
                    <a:pt x="0" y="4"/>
                  </a:cubicBezTo>
                  <a:close/>
                  <a:moveTo>
                    <a:pt x="10" y="10"/>
                  </a:moveTo>
                  <a:cubicBezTo>
                    <a:pt x="13" y="12"/>
                    <a:pt x="16" y="15"/>
                    <a:pt x="19" y="18"/>
                  </a:cubicBezTo>
                  <a:cubicBezTo>
                    <a:pt x="19" y="18"/>
                    <a:pt x="19" y="19"/>
                    <a:pt x="19" y="20"/>
                  </a:cubicBezTo>
                  <a:cubicBezTo>
                    <a:pt x="19" y="20"/>
                    <a:pt x="19" y="20"/>
                    <a:pt x="19" y="20"/>
                  </a:cubicBezTo>
                  <a:cubicBezTo>
                    <a:pt x="18" y="21"/>
                    <a:pt x="17" y="21"/>
                    <a:pt x="16" y="20"/>
                  </a:cubicBezTo>
                  <a:cubicBezTo>
                    <a:pt x="14" y="17"/>
                    <a:pt x="11" y="15"/>
                    <a:pt x="8" y="12"/>
                  </a:cubicBezTo>
                  <a:cubicBezTo>
                    <a:pt x="7" y="11"/>
                    <a:pt x="7" y="10"/>
                    <a:pt x="8" y="10"/>
                  </a:cubicBezTo>
                  <a:cubicBezTo>
                    <a:pt x="8" y="10"/>
                    <a:pt x="8" y="10"/>
                    <a:pt x="8" y="10"/>
                  </a:cubicBezTo>
                  <a:cubicBezTo>
                    <a:pt x="8" y="9"/>
                    <a:pt x="9" y="9"/>
                    <a:pt x="10" y="10"/>
                  </a:cubicBezTo>
                  <a:close/>
                  <a:moveTo>
                    <a:pt x="25" y="24"/>
                  </a:moveTo>
                  <a:cubicBezTo>
                    <a:pt x="28" y="27"/>
                    <a:pt x="31" y="29"/>
                    <a:pt x="34" y="32"/>
                  </a:cubicBezTo>
                  <a:cubicBezTo>
                    <a:pt x="35" y="33"/>
                    <a:pt x="35" y="34"/>
                    <a:pt x="34" y="35"/>
                  </a:cubicBezTo>
                  <a:cubicBezTo>
                    <a:pt x="34" y="35"/>
                    <a:pt x="34" y="35"/>
                    <a:pt x="34" y="35"/>
                  </a:cubicBezTo>
                  <a:cubicBezTo>
                    <a:pt x="33" y="35"/>
                    <a:pt x="32" y="35"/>
                    <a:pt x="32" y="35"/>
                  </a:cubicBezTo>
                  <a:cubicBezTo>
                    <a:pt x="29" y="32"/>
                    <a:pt x="26" y="29"/>
                    <a:pt x="23" y="26"/>
                  </a:cubicBezTo>
                  <a:cubicBezTo>
                    <a:pt x="22" y="26"/>
                    <a:pt x="22" y="25"/>
                    <a:pt x="23" y="24"/>
                  </a:cubicBezTo>
                  <a:cubicBezTo>
                    <a:pt x="23" y="24"/>
                    <a:pt x="23" y="24"/>
                    <a:pt x="23" y="24"/>
                  </a:cubicBezTo>
                  <a:cubicBezTo>
                    <a:pt x="24" y="23"/>
                    <a:pt x="25" y="23"/>
                    <a:pt x="25" y="24"/>
                  </a:cubicBezTo>
                  <a:close/>
                  <a:moveTo>
                    <a:pt x="41" y="39"/>
                  </a:moveTo>
                  <a:cubicBezTo>
                    <a:pt x="43" y="41"/>
                    <a:pt x="46" y="44"/>
                    <a:pt x="49" y="47"/>
                  </a:cubicBezTo>
                  <a:cubicBezTo>
                    <a:pt x="50" y="47"/>
                    <a:pt x="50" y="48"/>
                    <a:pt x="49" y="49"/>
                  </a:cubicBezTo>
                  <a:cubicBezTo>
                    <a:pt x="49" y="49"/>
                    <a:pt x="49" y="49"/>
                    <a:pt x="49" y="49"/>
                  </a:cubicBezTo>
                  <a:cubicBezTo>
                    <a:pt x="48" y="50"/>
                    <a:pt x="47" y="50"/>
                    <a:pt x="47" y="49"/>
                  </a:cubicBezTo>
                  <a:cubicBezTo>
                    <a:pt x="44" y="46"/>
                    <a:pt x="41" y="44"/>
                    <a:pt x="38" y="41"/>
                  </a:cubicBezTo>
                  <a:cubicBezTo>
                    <a:pt x="38" y="40"/>
                    <a:pt x="38" y="39"/>
                    <a:pt x="38" y="39"/>
                  </a:cubicBezTo>
                  <a:cubicBezTo>
                    <a:pt x="38" y="39"/>
                    <a:pt x="38" y="39"/>
                    <a:pt x="38" y="39"/>
                  </a:cubicBezTo>
                  <a:cubicBezTo>
                    <a:pt x="39" y="38"/>
                    <a:pt x="40" y="38"/>
                    <a:pt x="41" y="39"/>
                  </a:cubicBezTo>
                  <a:close/>
                </a:path>
              </a:pathLst>
            </a:custGeom>
            <a:solidFill>
              <a:srgbClr val="4B575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27" name="Google Shape;827;p39"/>
            <p:cNvSpPr/>
            <p:nvPr/>
          </p:nvSpPr>
          <p:spPr>
            <a:xfrm>
              <a:off x="1308894" y="1485899"/>
              <a:ext cx="8622985" cy="5293519"/>
            </a:xfrm>
            <a:custGeom>
              <a:rect b="b" l="l" r="r" t="t"/>
              <a:pathLst>
                <a:path extrusionOk="0" h="4320" w="4052">
                  <a:moveTo>
                    <a:pt x="0" y="0"/>
                  </a:moveTo>
                  <a:lnTo>
                    <a:pt x="4052" y="0"/>
                  </a:lnTo>
                  <a:lnTo>
                    <a:pt x="4052" y="4320"/>
                  </a:lnTo>
                  <a:lnTo>
                    <a:pt x="0" y="4320"/>
                  </a:lnTo>
                  <a:lnTo>
                    <a:pt x="0" y="0"/>
                  </a:lnTo>
                  <a:lnTo>
                    <a:pt x="0" y="0"/>
                  </a:lnTo>
                  <a:close/>
                </a:path>
              </a:pathLst>
            </a:custGeom>
            <a:solidFill>
              <a:srgbClr val="DCDDD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28" name="Google Shape;828;p39"/>
            <p:cNvSpPr/>
            <p:nvPr/>
          </p:nvSpPr>
          <p:spPr>
            <a:xfrm>
              <a:off x="1315471" y="2031209"/>
              <a:ext cx="1736725" cy="955675"/>
            </a:xfrm>
            <a:custGeom>
              <a:rect b="b" l="l" r="r" t="t"/>
              <a:pathLst>
                <a:path extrusionOk="0" h="602" w="1094">
                  <a:moveTo>
                    <a:pt x="0" y="0"/>
                  </a:moveTo>
                  <a:lnTo>
                    <a:pt x="911" y="0"/>
                  </a:lnTo>
                  <a:lnTo>
                    <a:pt x="1094" y="304"/>
                  </a:lnTo>
                  <a:lnTo>
                    <a:pt x="911" y="602"/>
                  </a:lnTo>
                  <a:lnTo>
                    <a:pt x="0" y="602"/>
                  </a:lnTo>
                  <a:lnTo>
                    <a:pt x="0" y="0"/>
                  </a:lnTo>
                  <a:lnTo>
                    <a:pt x="0" y="0"/>
                  </a:lnTo>
                  <a:close/>
                </a:path>
              </a:pathLst>
            </a:custGeom>
            <a:solidFill>
              <a:srgbClr val="C9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29" name="Google Shape;829;p39"/>
            <p:cNvSpPr/>
            <p:nvPr/>
          </p:nvSpPr>
          <p:spPr>
            <a:xfrm>
              <a:off x="1007496" y="1931196"/>
              <a:ext cx="1954212" cy="955675"/>
            </a:xfrm>
            <a:custGeom>
              <a:rect b="b" l="l" r="r" t="t"/>
              <a:pathLst>
                <a:path extrusionOk="0" h="602" w="1231">
                  <a:moveTo>
                    <a:pt x="0" y="0"/>
                  </a:moveTo>
                  <a:lnTo>
                    <a:pt x="1047" y="0"/>
                  </a:lnTo>
                  <a:lnTo>
                    <a:pt x="1231" y="299"/>
                  </a:lnTo>
                  <a:lnTo>
                    <a:pt x="1047" y="602"/>
                  </a:lnTo>
                  <a:lnTo>
                    <a:pt x="0" y="602"/>
                  </a:lnTo>
                  <a:lnTo>
                    <a:pt x="0" y="0"/>
                  </a:lnTo>
                  <a:lnTo>
                    <a:pt x="0" y="0"/>
                  </a:lnTo>
                  <a:close/>
                </a:path>
              </a:pathLst>
            </a:custGeom>
            <a:solidFill>
              <a:srgbClr val="4B575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30" name="Google Shape;830;p39"/>
            <p:cNvSpPr/>
            <p:nvPr/>
          </p:nvSpPr>
          <p:spPr>
            <a:xfrm>
              <a:off x="1007496" y="2463009"/>
              <a:ext cx="1836737" cy="366713"/>
            </a:xfrm>
            <a:custGeom>
              <a:rect b="b" l="l" r="r" t="t"/>
              <a:pathLst>
                <a:path extrusionOk="0" h="44" w="221">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2"/>
                  </a:moveTo>
                  <a:cubicBezTo>
                    <a:pt x="196" y="41"/>
                    <a:pt x="197" y="40"/>
                    <a:pt x="198" y="38"/>
                  </a:cubicBezTo>
                  <a:cubicBezTo>
                    <a:pt x="199" y="38"/>
                    <a:pt x="198" y="36"/>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2"/>
                  </a:cubicBezTo>
                  <a:close/>
                  <a:moveTo>
                    <a:pt x="217" y="1"/>
                  </a:moveTo>
                  <a:cubicBezTo>
                    <a:pt x="215" y="4"/>
                    <a:pt x="213" y="7"/>
                    <a:pt x="211" y="11"/>
                  </a:cubicBezTo>
                  <a:cubicBezTo>
                    <a:pt x="211" y="12"/>
                    <a:pt x="211" y="13"/>
                    <a:pt x="212" y="13"/>
                  </a:cubicBezTo>
                  <a:cubicBezTo>
                    <a:pt x="212" y="13"/>
                    <a:pt x="212" y="13"/>
                    <a:pt x="212" y="13"/>
                  </a:cubicBezTo>
                  <a:cubicBezTo>
                    <a:pt x="212" y="14"/>
                    <a:pt x="213" y="13"/>
                    <a:pt x="214" y="12"/>
                  </a:cubicBezTo>
                  <a:cubicBezTo>
                    <a:pt x="216" y="9"/>
                    <a:pt x="218" y="6"/>
                    <a:pt x="220" y="2"/>
                  </a:cubicBezTo>
                  <a:cubicBezTo>
                    <a:pt x="221" y="2"/>
                    <a:pt x="220" y="1"/>
                    <a:pt x="219" y="0"/>
                  </a:cubicBezTo>
                  <a:cubicBezTo>
                    <a:pt x="219" y="0"/>
                    <a:pt x="219" y="0"/>
                    <a:pt x="219" y="0"/>
                  </a:cubicBezTo>
                  <a:cubicBezTo>
                    <a:pt x="219" y="0"/>
                    <a:pt x="218" y="0"/>
                    <a:pt x="217" y="1"/>
                  </a:cubicBezTo>
                  <a:close/>
                  <a:moveTo>
                    <a:pt x="206" y="19"/>
                  </a:moveTo>
                  <a:cubicBezTo>
                    <a:pt x="204" y="22"/>
                    <a:pt x="202" y="25"/>
                    <a:pt x="200" y="29"/>
                  </a:cubicBezTo>
                  <a:cubicBezTo>
                    <a:pt x="200" y="29"/>
                    <a:pt x="200" y="30"/>
                    <a:pt x="201" y="31"/>
                  </a:cubicBezTo>
                  <a:cubicBezTo>
                    <a:pt x="201" y="31"/>
                    <a:pt x="201" y="31"/>
                    <a:pt x="201" y="31"/>
                  </a:cubicBezTo>
                  <a:cubicBezTo>
                    <a:pt x="201" y="31"/>
                    <a:pt x="203" y="31"/>
                    <a:pt x="203" y="30"/>
                  </a:cubicBezTo>
                  <a:cubicBezTo>
                    <a:pt x="205" y="27"/>
                    <a:pt x="207" y="24"/>
                    <a:pt x="209" y="20"/>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rgbClr val="75797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31" name="Google Shape;831;p39"/>
            <p:cNvSpPr/>
            <p:nvPr/>
          </p:nvSpPr>
          <p:spPr>
            <a:xfrm>
              <a:off x="1007496" y="1989934"/>
              <a:ext cx="1870075" cy="431800"/>
            </a:xfrm>
            <a:custGeom>
              <a:rect b="b" l="l" r="r" t="t"/>
              <a:pathLst>
                <a:path extrusionOk="0" h="52" w="225">
                  <a:moveTo>
                    <a:pt x="19" y="0"/>
                  </a:moveTo>
                  <a:cubicBezTo>
                    <a:pt x="22" y="0"/>
                    <a:pt x="26" y="0"/>
                    <a:pt x="30" y="0"/>
                  </a:cubicBezTo>
                  <a:cubicBezTo>
                    <a:pt x="31" y="0"/>
                    <a:pt x="32" y="1"/>
                    <a:pt x="32" y="2"/>
                  </a:cubicBezTo>
                  <a:cubicBezTo>
                    <a:pt x="32" y="2"/>
                    <a:pt x="32" y="2"/>
                    <a:pt x="32" y="2"/>
                  </a:cubicBezTo>
                  <a:cubicBezTo>
                    <a:pt x="32" y="3"/>
                    <a:pt x="31" y="4"/>
                    <a:pt x="30" y="4"/>
                  </a:cubicBezTo>
                  <a:cubicBezTo>
                    <a:pt x="26" y="4"/>
                    <a:pt x="22" y="4"/>
                    <a:pt x="19" y="4"/>
                  </a:cubicBezTo>
                  <a:cubicBezTo>
                    <a:pt x="18" y="4"/>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1"/>
                    <a:pt x="225" y="51"/>
                    <a:pt x="225" y="51"/>
                  </a:cubicBezTo>
                  <a:cubicBezTo>
                    <a:pt x="225" y="52"/>
                    <a:pt x="225" y="52"/>
                    <a:pt x="224" y="52"/>
                  </a:cubicBezTo>
                  <a:cubicBezTo>
                    <a:pt x="224" y="52"/>
                    <a:pt x="224" y="52"/>
                    <a:pt x="224" y="52"/>
                  </a:cubicBezTo>
                  <a:cubicBezTo>
                    <a:pt x="223" y="52"/>
                    <a:pt x="222" y="52"/>
                    <a:pt x="222" y="51"/>
                  </a:cubicBezTo>
                  <a:cubicBezTo>
                    <a:pt x="222" y="50"/>
                    <a:pt x="222" y="50"/>
                    <a:pt x="222" y="50"/>
                  </a:cubicBezTo>
                  <a:cubicBezTo>
                    <a:pt x="222" y="49"/>
                    <a:pt x="223" y="48"/>
                    <a:pt x="224" y="48"/>
                  </a:cubicBezTo>
                  <a:close/>
                  <a:moveTo>
                    <a:pt x="196" y="1"/>
                  </a:moveTo>
                  <a:cubicBezTo>
                    <a:pt x="196" y="3"/>
                    <a:pt x="197" y="4"/>
                    <a:pt x="198" y="6"/>
                  </a:cubicBezTo>
                  <a:cubicBezTo>
                    <a:pt x="199" y="6"/>
                    <a:pt x="198" y="7"/>
                    <a:pt x="198" y="8"/>
                  </a:cubicBezTo>
                  <a:cubicBezTo>
                    <a:pt x="198" y="8"/>
                    <a:pt x="198" y="8"/>
                    <a:pt x="198" y="8"/>
                  </a:cubicBezTo>
                  <a:cubicBezTo>
                    <a:pt x="197" y="8"/>
                    <a:pt x="196" y="8"/>
                    <a:pt x="195" y="7"/>
                  </a:cubicBezTo>
                  <a:cubicBezTo>
                    <a:pt x="195" y="6"/>
                    <a:pt x="194" y="5"/>
                    <a:pt x="193" y="4"/>
                  </a:cubicBezTo>
                  <a:cubicBezTo>
                    <a:pt x="190" y="4"/>
                    <a:pt x="190" y="4"/>
                    <a:pt x="186" y="4"/>
                  </a:cubicBezTo>
                  <a:cubicBezTo>
                    <a:pt x="186" y="4"/>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1"/>
                    <a:pt x="214" y="31"/>
                  </a:cubicBezTo>
                  <a:cubicBezTo>
                    <a:pt x="216" y="35"/>
                    <a:pt x="218" y="38"/>
                    <a:pt x="220" y="41"/>
                  </a:cubicBezTo>
                  <a:cubicBezTo>
                    <a:pt x="221" y="42"/>
                    <a:pt x="220" y="43"/>
                    <a:pt x="219" y="44"/>
                  </a:cubicBezTo>
                  <a:cubicBezTo>
                    <a:pt x="219" y="44"/>
                    <a:pt x="219" y="44"/>
                    <a:pt x="219" y="44"/>
                  </a:cubicBezTo>
                  <a:cubicBezTo>
                    <a:pt x="219" y="44"/>
                    <a:pt x="218" y="44"/>
                    <a:pt x="217" y="43"/>
                  </a:cubicBezTo>
                  <a:close/>
                  <a:moveTo>
                    <a:pt x="206" y="25"/>
                  </a:moveTo>
                  <a:cubicBezTo>
                    <a:pt x="204" y="22"/>
                    <a:pt x="202" y="19"/>
                    <a:pt x="200" y="15"/>
                  </a:cubicBezTo>
                  <a:cubicBezTo>
                    <a:pt x="200" y="14"/>
                    <a:pt x="200" y="13"/>
                    <a:pt x="201" y="13"/>
                  </a:cubicBezTo>
                  <a:cubicBezTo>
                    <a:pt x="201" y="13"/>
                    <a:pt x="201" y="13"/>
                    <a:pt x="201" y="13"/>
                  </a:cubicBezTo>
                  <a:cubicBezTo>
                    <a:pt x="201" y="12"/>
                    <a:pt x="203" y="13"/>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4"/>
                  </a:moveTo>
                  <a:cubicBezTo>
                    <a:pt x="0" y="0"/>
                    <a:pt x="0" y="0"/>
                    <a:pt x="0" y="0"/>
                  </a:cubicBezTo>
                  <a:cubicBezTo>
                    <a:pt x="8" y="0"/>
                    <a:pt x="8" y="0"/>
                    <a:pt x="8" y="0"/>
                  </a:cubicBezTo>
                  <a:cubicBezTo>
                    <a:pt x="9" y="0"/>
                    <a:pt x="10" y="1"/>
                    <a:pt x="10" y="2"/>
                  </a:cubicBezTo>
                  <a:cubicBezTo>
                    <a:pt x="10" y="2"/>
                    <a:pt x="10" y="2"/>
                    <a:pt x="10" y="2"/>
                  </a:cubicBezTo>
                  <a:cubicBezTo>
                    <a:pt x="10" y="3"/>
                    <a:pt x="9" y="4"/>
                    <a:pt x="8" y="4"/>
                  </a:cubicBezTo>
                  <a:cubicBezTo>
                    <a:pt x="0" y="4"/>
                    <a:pt x="0" y="4"/>
                    <a:pt x="0" y="4"/>
                  </a:cubicBezTo>
                  <a:close/>
                  <a:moveTo>
                    <a:pt x="40" y="0"/>
                  </a:moveTo>
                  <a:cubicBezTo>
                    <a:pt x="43" y="0"/>
                    <a:pt x="47" y="0"/>
                    <a:pt x="51" y="0"/>
                  </a:cubicBezTo>
                  <a:cubicBezTo>
                    <a:pt x="52" y="0"/>
                    <a:pt x="53" y="1"/>
                    <a:pt x="53" y="2"/>
                  </a:cubicBezTo>
                  <a:cubicBezTo>
                    <a:pt x="53" y="2"/>
                    <a:pt x="53" y="2"/>
                    <a:pt x="53" y="2"/>
                  </a:cubicBezTo>
                  <a:cubicBezTo>
                    <a:pt x="53" y="3"/>
                    <a:pt x="52" y="4"/>
                    <a:pt x="51" y="4"/>
                  </a:cubicBezTo>
                  <a:cubicBezTo>
                    <a:pt x="47" y="4"/>
                    <a:pt x="43" y="4"/>
                    <a:pt x="40" y="4"/>
                  </a:cubicBezTo>
                  <a:cubicBezTo>
                    <a:pt x="39" y="4"/>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4"/>
                    <a:pt x="72" y="4"/>
                  </a:cubicBezTo>
                  <a:cubicBezTo>
                    <a:pt x="68" y="4"/>
                    <a:pt x="64" y="4"/>
                    <a:pt x="60" y="4"/>
                  </a:cubicBezTo>
                  <a:cubicBezTo>
                    <a:pt x="60" y="4"/>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4"/>
                    <a:pt x="93" y="4"/>
                  </a:cubicBezTo>
                  <a:cubicBezTo>
                    <a:pt x="89" y="4"/>
                    <a:pt x="85" y="4"/>
                    <a:pt x="81" y="4"/>
                  </a:cubicBezTo>
                  <a:cubicBezTo>
                    <a:pt x="81" y="4"/>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4"/>
                    <a:pt x="114" y="4"/>
                  </a:cubicBezTo>
                  <a:cubicBezTo>
                    <a:pt x="110" y="4"/>
                    <a:pt x="106" y="4"/>
                    <a:pt x="102" y="4"/>
                  </a:cubicBezTo>
                  <a:cubicBezTo>
                    <a:pt x="102" y="4"/>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4"/>
                    <a:pt x="135" y="4"/>
                  </a:cubicBezTo>
                  <a:cubicBezTo>
                    <a:pt x="131" y="4"/>
                    <a:pt x="127" y="4"/>
                    <a:pt x="123" y="4"/>
                  </a:cubicBezTo>
                  <a:cubicBezTo>
                    <a:pt x="123" y="4"/>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4"/>
                    <a:pt x="156" y="4"/>
                  </a:cubicBezTo>
                  <a:cubicBezTo>
                    <a:pt x="152" y="4"/>
                    <a:pt x="148" y="4"/>
                    <a:pt x="144" y="4"/>
                  </a:cubicBezTo>
                  <a:cubicBezTo>
                    <a:pt x="144" y="4"/>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4"/>
                    <a:pt x="177" y="4"/>
                  </a:cubicBezTo>
                  <a:cubicBezTo>
                    <a:pt x="173" y="4"/>
                    <a:pt x="169" y="4"/>
                    <a:pt x="165" y="4"/>
                  </a:cubicBezTo>
                  <a:cubicBezTo>
                    <a:pt x="165" y="4"/>
                    <a:pt x="164" y="3"/>
                    <a:pt x="164" y="2"/>
                  </a:cubicBezTo>
                  <a:cubicBezTo>
                    <a:pt x="164" y="2"/>
                    <a:pt x="164" y="2"/>
                    <a:pt x="164" y="2"/>
                  </a:cubicBezTo>
                  <a:cubicBezTo>
                    <a:pt x="164" y="1"/>
                    <a:pt x="165" y="0"/>
                    <a:pt x="165" y="0"/>
                  </a:cubicBezTo>
                  <a:close/>
                </a:path>
              </a:pathLst>
            </a:custGeom>
            <a:solidFill>
              <a:srgbClr val="75797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32" name="Google Shape;832;p39"/>
            <p:cNvSpPr/>
            <p:nvPr/>
          </p:nvSpPr>
          <p:spPr>
            <a:xfrm>
              <a:off x="1315471" y="3659984"/>
              <a:ext cx="1736725" cy="955675"/>
            </a:xfrm>
            <a:custGeom>
              <a:rect b="b" l="l" r="r" t="t"/>
              <a:pathLst>
                <a:path extrusionOk="0" h="602" w="1094">
                  <a:moveTo>
                    <a:pt x="0" y="0"/>
                  </a:moveTo>
                  <a:lnTo>
                    <a:pt x="911" y="0"/>
                  </a:lnTo>
                  <a:lnTo>
                    <a:pt x="1094" y="304"/>
                  </a:lnTo>
                  <a:lnTo>
                    <a:pt x="911" y="602"/>
                  </a:lnTo>
                  <a:lnTo>
                    <a:pt x="0" y="602"/>
                  </a:lnTo>
                  <a:lnTo>
                    <a:pt x="0" y="0"/>
                  </a:lnTo>
                  <a:lnTo>
                    <a:pt x="0" y="0"/>
                  </a:lnTo>
                  <a:close/>
                </a:path>
              </a:pathLst>
            </a:custGeom>
            <a:solidFill>
              <a:srgbClr val="C9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33" name="Google Shape;833;p39"/>
            <p:cNvSpPr/>
            <p:nvPr/>
          </p:nvSpPr>
          <p:spPr>
            <a:xfrm>
              <a:off x="1315471" y="5290346"/>
              <a:ext cx="1736725" cy="946150"/>
            </a:xfrm>
            <a:custGeom>
              <a:rect b="b" l="l" r="r" t="t"/>
              <a:pathLst>
                <a:path extrusionOk="0" h="596" w="1094">
                  <a:moveTo>
                    <a:pt x="0" y="0"/>
                  </a:moveTo>
                  <a:lnTo>
                    <a:pt x="911" y="0"/>
                  </a:lnTo>
                  <a:lnTo>
                    <a:pt x="1094" y="298"/>
                  </a:lnTo>
                  <a:lnTo>
                    <a:pt x="911" y="596"/>
                  </a:lnTo>
                  <a:lnTo>
                    <a:pt x="0" y="596"/>
                  </a:lnTo>
                  <a:lnTo>
                    <a:pt x="0" y="0"/>
                  </a:lnTo>
                  <a:lnTo>
                    <a:pt x="0" y="0"/>
                  </a:lnTo>
                  <a:close/>
                </a:path>
              </a:pathLst>
            </a:custGeom>
            <a:solidFill>
              <a:srgbClr val="C9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34" name="Google Shape;834;p39"/>
            <p:cNvSpPr/>
            <p:nvPr/>
          </p:nvSpPr>
          <p:spPr>
            <a:xfrm>
              <a:off x="1007496" y="3559971"/>
              <a:ext cx="1954212" cy="957263"/>
            </a:xfrm>
            <a:custGeom>
              <a:rect b="b" l="l" r="r" t="t"/>
              <a:pathLst>
                <a:path extrusionOk="0" h="603" w="1231">
                  <a:moveTo>
                    <a:pt x="0" y="0"/>
                  </a:moveTo>
                  <a:lnTo>
                    <a:pt x="1047" y="0"/>
                  </a:lnTo>
                  <a:lnTo>
                    <a:pt x="1231" y="299"/>
                  </a:lnTo>
                  <a:lnTo>
                    <a:pt x="1047" y="603"/>
                  </a:lnTo>
                  <a:lnTo>
                    <a:pt x="0" y="603"/>
                  </a:lnTo>
                  <a:lnTo>
                    <a:pt x="0" y="0"/>
                  </a:lnTo>
                  <a:lnTo>
                    <a:pt x="0" y="0"/>
                  </a:lnTo>
                  <a:close/>
                </a:path>
              </a:pathLst>
            </a:custGeom>
            <a:solidFill>
              <a:srgbClr val="F4B4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35" name="Google Shape;835;p39"/>
            <p:cNvSpPr/>
            <p:nvPr/>
          </p:nvSpPr>
          <p:spPr>
            <a:xfrm>
              <a:off x="1007496" y="5182396"/>
              <a:ext cx="1954212" cy="955675"/>
            </a:xfrm>
            <a:custGeom>
              <a:rect b="b" l="l" r="r" t="t"/>
              <a:pathLst>
                <a:path extrusionOk="0" h="602" w="1231">
                  <a:moveTo>
                    <a:pt x="0" y="0"/>
                  </a:moveTo>
                  <a:lnTo>
                    <a:pt x="1047" y="0"/>
                  </a:lnTo>
                  <a:lnTo>
                    <a:pt x="1231" y="303"/>
                  </a:lnTo>
                  <a:lnTo>
                    <a:pt x="1047" y="602"/>
                  </a:lnTo>
                  <a:lnTo>
                    <a:pt x="0" y="602"/>
                  </a:lnTo>
                  <a:lnTo>
                    <a:pt x="0" y="0"/>
                  </a:lnTo>
                  <a:lnTo>
                    <a:pt x="0" y="0"/>
                  </a:lnTo>
                  <a:close/>
                </a:path>
              </a:pathLst>
            </a:custGeom>
            <a:solidFill>
              <a:srgbClr val="2AA1D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36" name="Google Shape;836;p39"/>
            <p:cNvSpPr/>
            <p:nvPr/>
          </p:nvSpPr>
          <p:spPr>
            <a:xfrm>
              <a:off x="1007496" y="4093371"/>
              <a:ext cx="1836737" cy="365125"/>
            </a:xfrm>
            <a:custGeom>
              <a:rect b="b" l="l" r="r" t="t"/>
              <a:pathLst>
                <a:path extrusionOk="0" h="44" w="221">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3"/>
                  </a:moveTo>
                  <a:cubicBezTo>
                    <a:pt x="196" y="41"/>
                    <a:pt x="197" y="40"/>
                    <a:pt x="198" y="38"/>
                  </a:cubicBezTo>
                  <a:cubicBezTo>
                    <a:pt x="199" y="38"/>
                    <a:pt x="198" y="37"/>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3"/>
                  </a:cubicBezTo>
                  <a:close/>
                  <a:moveTo>
                    <a:pt x="217" y="1"/>
                  </a:moveTo>
                  <a:cubicBezTo>
                    <a:pt x="215" y="4"/>
                    <a:pt x="213" y="7"/>
                    <a:pt x="211" y="11"/>
                  </a:cubicBezTo>
                  <a:cubicBezTo>
                    <a:pt x="211" y="12"/>
                    <a:pt x="211" y="13"/>
                    <a:pt x="212" y="13"/>
                  </a:cubicBezTo>
                  <a:cubicBezTo>
                    <a:pt x="212" y="13"/>
                    <a:pt x="212" y="13"/>
                    <a:pt x="212" y="13"/>
                  </a:cubicBezTo>
                  <a:cubicBezTo>
                    <a:pt x="212" y="14"/>
                    <a:pt x="213" y="13"/>
                    <a:pt x="214" y="13"/>
                  </a:cubicBezTo>
                  <a:cubicBezTo>
                    <a:pt x="216" y="9"/>
                    <a:pt x="218" y="6"/>
                    <a:pt x="220" y="3"/>
                  </a:cubicBezTo>
                  <a:cubicBezTo>
                    <a:pt x="221" y="2"/>
                    <a:pt x="220" y="1"/>
                    <a:pt x="219" y="0"/>
                  </a:cubicBezTo>
                  <a:cubicBezTo>
                    <a:pt x="219" y="0"/>
                    <a:pt x="219" y="0"/>
                    <a:pt x="219" y="0"/>
                  </a:cubicBezTo>
                  <a:cubicBezTo>
                    <a:pt x="219" y="0"/>
                    <a:pt x="218" y="0"/>
                    <a:pt x="217" y="1"/>
                  </a:cubicBezTo>
                  <a:close/>
                  <a:moveTo>
                    <a:pt x="206" y="19"/>
                  </a:moveTo>
                  <a:cubicBezTo>
                    <a:pt x="204" y="22"/>
                    <a:pt x="202" y="25"/>
                    <a:pt x="200" y="29"/>
                  </a:cubicBezTo>
                  <a:cubicBezTo>
                    <a:pt x="200" y="29"/>
                    <a:pt x="200" y="31"/>
                    <a:pt x="201" y="31"/>
                  </a:cubicBezTo>
                  <a:cubicBezTo>
                    <a:pt x="201" y="31"/>
                    <a:pt x="201" y="31"/>
                    <a:pt x="201" y="31"/>
                  </a:cubicBezTo>
                  <a:cubicBezTo>
                    <a:pt x="201" y="31"/>
                    <a:pt x="203" y="31"/>
                    <a:pt x="203" y="30"/>
                  </a:cubicBezTo>
                  <a:cubicBezTo>
                    <a:pt x="205" y="27"/>
                    <a:pt x="207" y="24"/>
                    <a:pt x="209" y="20"/>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rgbClr val="FDD8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37" name="Google Shape;837;p39"/>
            <p:cNvSpPr/>
            <p:nvPr/>
          </p:nvSpPr>
          <p:spPr>
            <a:xfrm>
              <a:off x="1007496" y="5714209"/>
              <a:ext cx="1836737" cy="365125"/>
            </a:xfrm>
            <a:custGeom>
              <a:rect b="b" l="l" r="r" t="t"/>
              <a:pathLst>
                <a:path extrusionOk="0" h="44" w="221">
                  <a:moveTo>
                    <a:pt x="19" y="44"/>
                  </a:moveTo>
                  <a:cubicBezTo>
                    <a:pt x="22" y="44"/>
                    <a:pt x="26" y="44"/>
                    <a:pt x="30" y="44"/>
                  </a:cubicBezTo>
                  <a:cubicBezTo>
                    <a:pt x="31" y="44"/>
                    <a:pt x="32" y="43"/>
                    <a:pt x="32" y="42"/>
                  </a:cubicBezTo>
                  <a:cubicBezTo>
                    <a:pt x="32" y="42"/>
                    <a:pt x="32" y="42"/>
                    <a:pt x="32" y="42"/>
                  </a:cubicBezTo>
                  <a:cubicBezTo>
                    <a:pt x="32" y="41"/>
                    <a:pt x="31" y="40"/>
                    <a:pt x="30" y="40"/>
                  </a:cubicBezTo>
                  <a:cubicBezTo>
                    <a:pt x="26" y="40"/>
                    <a:pt x="22" y="40"/>
                    <a:pt x="19" y="40"/>
                  </a:cubicBezTo>
                  <a:cubicBezTo>
                    <a:pt x="18" y="40"/>
                    <a:pt x="17" y="41"/>
                    <a:pt x="17" y="42"/>
                  </a:cubicBezTo>
                  <a:cubicBezTo>
                    <a:pt x="17" y="42"/>
                    <a:pt x="17" y="42"/>
                    <a:pt x="17" y="42"/>
                  </a:cubicBezTo>
                  <a:cubicBezTo>
                    <a:pt x="17" y="43"/>
                    <a:pt x="18" y="44"/>
                    <a:pt x="19" y="44"/>
                  </a:cubicBezTo>
                  <a:close/>
                  <a:moveTo>
                    <a:pt x="196" y="43"/>
                  </a:moveTo>
                  <a:cubicBezTo>
                    <a:pt x="196" y="41"/>
                    <a:pt x="197" y="40"/>
                    <a:pt x="198" y="39"/>
                  </a:cubicBezTo>
                  <a:cubicBezTo>
                    <a:pt x="199" y="38"/>
                    <a:pt x="198" y="37"/>
                    <a:pt x="198" y="36"/>
                  </a:cubicBezTo>
                  <a:cubicBezTo>
                    <a:pt x="198" y="36"/>
                    <a:pt x="198" y="36"/>
                    <a:pt x="198" y="36"/>
                  </a:cubicBezTo>
                  <a:cubicBezTo>
                    <a:pt x="197" y="36"/>
                    <a:pt x="196" y="36"/>
                    <a:pt x="195" y="37"/>
                  </a:cubicBezTo>
                  <a:cubicBezTo>
                    <a:pt x="195" y="38"/>
                    <a:pt x="194" y="39"/>
                    <a:pt x="193" y="40"/>
                  </a:cubicBezTo>
                  <a:cubicBezTo>
                    <a:pt x="190" y="40"/>
                    <a:pt x="190" y="40"/>
                    <a:pt x="186" y="40"/>
                  </a:cubicBezTo>
                  <a:cubicBezTo>
                    <a:pt x="186" y="40"/>
                    <a:pt x="185" y="41"/>
                    <a:pt x="185" y="42"/>
                  </a:cubicBezTo>
                  <a:cubicBezTo>
                    <a:pt x="185" y="42"/>
                    <a:pt x="185" y="42"/>
                    <a:pt x="185" y="42"/>
                  </a:cubicBezTo>
                  <a:cubicBezTo>
                    <a:pt x="185" y="43"/>
                    <a:pt x="186" y="44"/>
                    <a:pt x="186" y="44"/>
                  </a:cubicBezTo>
                  <a:cubicBezTo>
                    <a:pt x="194" y="44"/>
                    <a:pt x="194" y="44"/>
                    <a:pt x="194" y="44"/>
                  </a:cubicBezTo>
                  <a:cubicBezTo>
                    <a:pt x="195" y="44"/>
                    <a:pt x="195" y="43"/>
                    <a:pt x="196" y="43"/>
                  </a:cubicBezTo>
                  <a:close/>
                  <a:moveTo>
                    <a:pt x="217" y="1"/>
                  </a:moveTo>
                  <a:cubicBezTo>
                    <a:pt x="215" y="4"/>
                    <a:pt x="213" y="8"/>
                    <a:pt x="211" y="11"/>
                  </a:cubicBezTo>
                  <a:cubicBezTo>
                    <a:pt x="211" y="12"/>
                    <a:pt x="211" y="13"/>
                    <a:pt x="212" y="13"/>
                  </a:cubicBezTo>
                  <a:cubicBezTo>
                    <a:pt x="212" y="13"/>
                    <a:pt x="212" y="13"/>
                    <a:pt x="212" y="13"/>
                  </a:cubicBezTo>
                  <a:cubicBezTo>
                    <a:pt x="212" y="14"/>
                    <a:pt x="213" y="14"/>
                    <a:pt x="214" y="13"/>
                  </a:cubicBezTo>
                  <a:cubicBezTo>
                    <a:pt x="216" y="9"/>
                    <a:pt x="218" y="6"/>
                    <a:pt x="220" y="3"/>
                  </a:cubicBezTo>
                  <a:cubicBezTo>
                    <a:pt x="221" y="2"/>
                    <a:pt x="220" y="1"/>
                    <a:pt x="219" y="0"/>
                  </a:cubicBezTo>
                  <a:cubicBezTo>
                    <a:pt x="219" y="0"/>
                    <a:pt x="219" y="0"/>
                    <a:pt x="219" y="0"/>
                  </a:cubicBezTo>
                  <a:cubicBezTo>
                    <a:pt x="219" y="0"/>
                    <a:pt x="218" y="0"/>
                    <a:pt x="217" y="1"/>
                  </a:cubicBezTo>
                  <a:close/>
                  <a:moveTo>
                    <a:pt x="206" y="19"/>
                  </a:moveTo>
                  <a:cubicBezTo>
                    <a:pt x="204" y="22"/>
                    <a:pt x="202" y="26"/>
                    <a:pt x="200" y="29"/>
                  </a:cubicBezTo>
                  <a:cubicBezTo>
                    <a:pt x="200" y="30"/>
                    <a:pt x="200" y="31"/>
                    <a:pt x="201" y="31"/>
                  </a:cubicBezTo>
                  <a:cubicBezTo>
                    <a:pt x="201" y="31"/>
                    <a:pt x="201" y="31"/>
                    <a:pt x="201" y="31"/>
                  </a:cubicBezTo>
                  <a:cubicBezTo>
                    <a:pt x="201" y="32"/>
                    <a:pt x="203" y="31"/>
                    <a:pt x="203" y="31"/>
                  </a:cubicBezTo>
                  <a:cubicBezTo>
                    <a:pt x="205" y="27"/>
                    <a:pt x="207" y="24"/>
                    <a:pt x="209" y="21"/>
                  </a:cubicBezTo>
                  <a:cubicBezTo>
                    <a:pt x="210" y="20"/>
                    <a:pt x="209" y="19"/>
                    <a:pt x="209" y="18"/>
                  </a:cubicBezTo>
                  <a:cubicBezTo>
                    <a:pt x="209" y="18"/>
                    <a:pt x="209" y="18"/>
                    <a:pt x="209" y="18"/>
                  </a:cubicBezTo>
                  <a:cubicBezTo>
                    <a:pt x="208" y="18"/>
                    <a:pt x="207" y="18"/>
                    <a:pt x="206" y="19"/>
                  </a:cubicBezTo>
                  <a:close/>
                  <a:moveTo>
                    <a:pt x="0" y="40"/>
                  </a:moveTo>
                  <a:cubicBezTo>
                    <a:pt x="0" y="44"/>
                    <a:pt x="0" y="44"/>
                    <a:pt x="0" y="44"/>
                  </a:cubicBezTo>
                  <a:cubicBezTo>
                    <a:pt x="8" y="44"/>
                    <a:pt x="8" y="44"/>
                    <a:pt x="8" y="44"/>
                  </a:cubicBezTo>
                  <a:cubicBezTo>
                    <a:pt x="9" y="44"/>
                    <a:pt x="10" y="43"/>
                    <a:pt x="10" y="42"/>
                  </a:cubicBezTo>
                  <a:cubicBezTo>
                    <a:pt x="10" y="42"/>
                    <a:pt x="10" y="42"/>
                    <a:pt x="10" y="42"/>
                  </a:cubicBezTo>
                  <a:cubicBezTo>
                    <a:pt x="10" y="41"/>
                    <a:pt x="9" y="40"/>
                    <a:pt x="8" y="40"/>
                  </a:cubicBezTo>
                  <a:cubicBezTo>
                    <a:pt x="0" y="40"/>
                    <a:pt x="0" y="40"/>
                    <a:pt x="0" y="40"/>
                  </a:cubicBezTo>
                  <a:close/>
                  <a:moveTo>
                    <a:pt x="40" y="44"/>
                  </a:moveTo>
                  <a:cubicBezTo>
                    <a:pt x="43" y="44"/>
                    <a:pt x="47" y="44"/>
                    <a:pt x="51" y="44"/>
                  </a:cubicBezTo>
                  <a:cubicBezTo>
                    <a:pt x="52" y="44"/>
                    <a:pt x="53" y="43"/>
                    <a:pt x="53" y="42"/>
                  </a:cubicBezTo>
                  <a:cubicBezTo>
                    <a:pt x="53" y="42"/>
                    <a:pt x="53" y="42"/>
                    <a:pt x="53" y="42"/>
                  </a:cubicBezTo>
                  <a:cubicBezTo>
                    <a:pt x="53" y="41"/>
                    <a:pt x="52" y="40"/>
                    <a:pt x="51" y="40"/>
                  </a:cubicBezTo>
                  <a:cubicBezTo>
                    <a:pt x="47" y="40"/>
                    <a:pt x="43" y="40"/>
                    <a:pt x="40" y="40"/>
                  </a:cubicBezTo>
                  <a:cubicBezTo>
                    <a:pt x="39" y="40"/>
                    <a:pt x="38" y="41"/>
                    <a:pt x="38" y="42"/>
                  </a:cubicBezTo>
                  <a:cubicBezTo>
                    <a:pt x="38" y="42"/>
                    <a:pt x="38" y="42"/>
                    <a:pt x="38" y="42"/>
                  </a:cubicBezTo>
                  <a:cubicBezTo>
                    <a:pt x="38" y="43"/>
                    <a:pt x="39" y="44"/>
                    <a:pt x="40" y="44"/>
                  </a:cubicBezTo>
                  <a:close/>
                  <a:moveTo>
                    <a:pt x="60" y="44"/>
                  </a:moveTo>
                  <a:cubicBezTo>
                    <a:pt x="64" y="44"/>
                    <a:pt x="68" y="44"/>
                    <a:pt x="72" y="44"/>
                  </a:cubicBezTo>
                  <a:cubicBezTo>
                    <a:pt x="73" y="44"/>
                    <a:pt x="74" y="43"/>
                    <a:pt x="74" y="42"/>
                  </a:cubicBezTo>
                  <a:cubicBezTo>
                    <a:pt x="74" y="42"/>
                    <a:pt x="74" y="42"/>
                    <a:pt x="74" y="42"/>
                  </a:cubicBezTo>
                  <a:cubicBezTo>
                    <a:pt x="74" y="41"/>
                    <a:pt x="73" y="40"/>
                    <a:pt x="72" y="40"/>
                  </a:cubicBezTo>
                  <a:cubicBezTo>
                    <a:pt x="68" y="40"/>
                    <a:pt x="64" y="40"/>
                    <a:pt x="60" y="40"/>
                  </a:cubicBezTo>
                  <a:cubicBezTo>
                    <a:pt x="60" y="40"/>
                    <a:pt x="59" y="41"/>
                    <a:pt x="59" y="42"/>
                  </a:cubicBezTo>
                  <a:cubicBezTo>
                    <a:pt x="59" y="42"/>
                    <a:pt x="59" y="42"/>
                    <a:pt x="59" y="42"/>
                  </a:cubicBezTo>
                  <a:cubicBezTo>
                    <a:pt x="59" y="43"/>
                    <a:pt x="60" y="44"/>
                    <a:pt x="60" y="44"/>
                  </a:cubicBezTo>
                  <a:close/>
                  <a:moveTo>
                    <a:pt x="81" y="44"/>
                  </a:moveTo>
                  <a:cubicBezTo>
                    <a:pt x="85" y="44"/>
                    <a:pt x="89" y="44"/>
                    <a:pt x="93" y="44"/>
                  </a:cubicBezTo>
                  <a:cubicBezTo>
                    <a:pt x="94" y="44"/>
                    <a:pt x="95" y="43"/>
                    <a:pt x="95" y="42"/>
                  </a:cubicBezTo>
                  <a:cubicBezTo>
                    <a:pt x="95" y="42"/>
                    <a:pt x="95" y="42"/>
                    <a:pt x="95" y="42"/>
                  </a:cubicBezTo>
                  <a:cubicBezTo>
                    <a:pt x="95" y="41"/>
                    <a:pt x="94" y="40"/>
                    <a:pt x="93" y="40"/>
                  </a:cubicBezTo>
                  <a:cubicBezTo>
                    <a:pt x="89" y="40"/>
                    <a:pt x="85" y="40"/>
                    <a:pt x="81" y="40"/>
                  </a:cubicBezTo>
                  <a:cubicBezTo>
                    <a:pt x="81" y="40"/>
                    <a:pt x="80" y="41"/>
                    <a:pt x="80" y="42"/>
                  </a:cubicBezTo>
                  <a:cubicBezTo>
                    <a:pt x="80" y="42"/>
                    <a:pt x="80" y="42"/>
                    <a:pt x="80" y="42"/>
                  </a:cubicBezTo>
                  <a:cubicBezTo>
                    <a:pt x="80" y="43"/>
                    <a:pt x="81" y="44"/>
                    <a:pt x="81" y="44"/>
                  </a:cubicBezTo>
                  <a:close/>
                  <a:moveTo>
                    <a:pt x="102" y="44"/>
                  </a:moveTo>
                  <a:cubicBezTo>
                    <a:pt x="106" y="44"/>
                    <a:pt x="110" y="44"/>
                    <a:pt x="114" y="44"/>
                  </a:cubicBezTo>
                  <a:cubicBezTo>
                    <a:pt x="115" y="44"/>
                    <a:pt x="116" y="43"/>
                    <a:pt x="116" y="42"/>
                  </a:cubicBezTo>
                  <a:cubicBezTo>
                    <a:pt x="116" y="42"/>
                    <a:pt x="116" y="42"/>
                    <a:pt x="116" y="42"/>
                  </a:cubicBezTo>
                  <a:cubicBezTo>
                    <a:pt x="116" y="41"/>
                    <a:pt x="115" y="40"/>
                    <a:pt x="114" y="40"/>
                  </a:cubicBezTo>
                  <a:cubicBezTo>
                    <a:pt x="110" y="40"/>
                    <a:pt x="106" y="40"/>
                    <a:pt x="102" y="40"/>
                  </a:cubicBezTo>
                  <a:cubicBezTo>
                    <a:pt x="102" y="40"/>
                    <a:pt x="101" y="41"/>
                    <a:pt x="101" y="42"/>
                  </a:cubicBezTo>
                  <a:cubicBezTo>
                    <a:pt x="101" y="42"/>
                    <a:pt x="101" y="42"/>
                    <a:pt x="101" y="42"/>
                  </a:cubicBezTo>
                  <a:cubicBezTo>
                    <a:pt x="101" y="43"/>
                    <a:pt x="102" y="44"/>
                    <a:pt x="102" y="44"/>
                  </a:cubicBezTo>
                  <a:close/>
                  <a:moveTo>
                    <a:pt x="123" y="44"/>
                  </a:moveTo>
                  <a:cubicBezTo>
                    <a:pt x="127" y="44"/>
                    <a:pt x="131" y="44"/>
                    <a:pt x="135" y="44"/>
                  </a:cubicBezTo>
                  <a:cubicBezTo>
                    <a:pt x="136" y="44"/>
                    <a:pt x="137" y="43"/>
                    <a:pt x="137" y="42"/>
                  </a:cubicBezTo>
                  <a:cubicBezTo>
                    <a:pt x="137" y="42"/>
                    <a:pt x="137" y="42"/>
                    <a:pt x="137" y="42"/>
                  </a:cubicBezTo>
                  <a:cubicBezTo>
                    <a:pt x="137" y="41"/>
                    <a:pt x="136" y="40"/>
                    <a:pt x="135" y="40"/>
                  </a:cubicBezTo>
                  <a:cubicBezTo>
                    <a:pt x="131" y="40"/>
                    <a:pt x="127" y="40"/>
                    <a:pt x="123" y="40"/>
                  </a:cubicBezTo>
                  <a:cubicBezTo>
                    <a:pt x="123" y="40"/>
                    <a:pt x="122" y="41"/>
                    <a:pt x="122" y="42"/>
                  </a:cubicBezTo>
                  <a:cubicBezTo>
                    <a:pt x="122" y="42"/>
                    <a:pt x="122" y="42"/>
                    <a:pt x="122" y="42"/>
                  </a:cubicBezTo>
                  <a:cubicBezTo>
                    <a:pt x="122" y="43"/>
                    <a:pt x="123" y="44"/>
                    <a:pt x="123" y="44"/>
                  </a:cubicBezTo>
                  <a:close/>
                  <a:moveTo>
                    <a:pt x="144" y="44"/>
                  </a:moveTo>
                  <a:cubicBezTo>
                    <a:pt x="148" y="44"/>
                    <a:pt x="152" y="44"/>
                    <a:pt x="156" y="44"/>
                  </a:cubicBezTo>
                  <a:cubicBezTo>
                    <a:pt x="157" y="44"/>
                    <a:pt x="158" y="43"/>
                    <a:pt x="158" y="42"/>
                  </a:cubicBezTo>
                  <a:cubicBezTo>
                    <a:pt x="158" y="42"/>
                    <a:pt x="158" y="42"/>
                    <a:pt x="158" y="42"/>
                  </a:cubicBezTo>
                  <a:cubicBezTo>
                    <a:pt x="158" y="41"/>
                    <a:pt x="157" y="40"/>
                    <a:pt x="156" y="40"/>
                  </a:cubicBezTo>
                  <a:cubicBezTo>
                    <a:pt x="152" y="40"/>
                    <a:pt x="148" y="40"/>
                    <a:pt x="144" y="40"/>
                  </a:cubicBezTo>
                  <a:cubicBezTo>
                    <a:pt x="144" y="40"/>
                    <a:pt x="143" y="41"/>
                    <a:pt x="143" y="42"/>
                  </a:cubicBezTo>
                  <a:cubicBezTo>
                    <a:pt x="143" y="42"/>
                    <a:pt x="143" y="42"/>
                    <a:pt x="143" y="42"/>
                  </a:cubicBezTo>
                  <a:cubicBezTo>
                    <a:pt x="143" y="43"/>
                    <a:pt x="144" y="44"/>
                    <a:pt x="144" y="44"/>
                  </a:cubicBezTo>
                  <a:close/>
                  <a:moveTo>
                    <a:pt x="165" y="44"/>
                  </a:moveTo>
                  <a:cubicBezTo>
                    <a:pt x="169" y="44"/>
                    <a:pt x="173" y="44"/>
                    <a:pt x="177" y="44"/>
                  </a:cubicBezTo>
                  <a:cubicBezTo>
                    <a:pt x="178" y="44"/>
                    <a:pt x="179" y="43"/>
                    <a:pt x="179" y="42"/>
                  </a:cubicBezTo>
                  <a:cubicBezTo>
                    <a:pt x="179" y="42"/>
                    <a:pt x="179" y="42"/>
                    <a:pt x="179" y="42"/>
                  </a:cubicBezTo>
                  <a:cubicBezTo>
                    <a:pt x="179" y="41"/>
                    <a:pt x="178" y="40"/>
                    <a:pt x="177" y="40"/>
                  </a:cubicBezTo>
                  <a:cubicBezTo>
                    <a:pt x="173" y="40"/>
                    <a:pt x="169" y="40"/>
                    <a:pt x="165" y="40"/>
                  </a:cubicBezTo>
                  <a:cubicBezTo>
                    <a:pt x="165" y="40"/>
                    <a:pt x="164" y="41"/>
                    <a:pt x="164" y="42"/>
                  </a:cubicBezTo>
                  <a:cubicBezTo>
                    <a:pt x="164" y="42"/>
                    <a:pt x="164" y="42"/>
                    <a:pt x="164" y="42"/>
                  </a:cubicBezTo>
                  <a:cubicBezTo>
                    <a:pt x="164" y="43"/>
                    <a:pt x="165" y="44"/>
                    <a:pt x="165" y="44"/>
                  </a:cubicBezTo>
                  <a:close/>
                </a:path>
              </a:pathLst>
            </a:custGeom>
            <a:solidFill>
              <a:srgbClr val="82C3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38" name="Google Shape;838;p39"/>
            <p:cNvSpPr/>
            <p:nvPr/>
          </p:nvSpPr>
          <p:spPr>
            <a:xfrm>
              <a:off x="1007496" y="3618709"/>
              <a:ext cx="1870075" cy="431800"/>
            </a:xfrm>
            <a:custGeom>
              <a:rect b="b" l="l" r="r" t="t"/>
              <a:pathLst>
                <a:path extrusionOk="0" h="52" w="225">
                  <a:moveTo>
                    <a:pt x="19" y="0"/>
                  </a:moveTo>
                  <a:cubicBezTo>
                    <a:pt x="22" y="0"/>
                    <a:pt x="26" y="0"/>
                    <a:pt x="30" y="0"/>
                  </a:cubicBezTo>
                  <a:cubicBezTo>
                    <a:pt x="31" y="0"/>
                    <a:pt x="32" y="1"/>
                    <a:pt x="32" y="2"/>
                  </a:cubicBezTo>
                  <a:cubicBezTo>
                    <a:pt x="32" y="2"/>
                    <a:pt x="32" y="2"/>
                    <a:pt x="32" y="2"/>
                  </a:cubicBezTo>
                  <a:cubicBezTo>
                    <a:pt x="32" y="3"/>
                    <a:pt x="31" y="4"/>
                    <a:pt x="30" y="4"/>
                  </a:cubicBezTo>
                  <a:cubicBezTo>
                    <a:pt x="26" y="4"/>
                    <a:pt x="22" y="4"/>
                    <a:pt x="19" y="4"/>
                  </a:cubicBezTo>
                  <a:cubicBezTo>
                    <a:pt x="18" y="4"/>
                    <a:pt x="17" y="3"/>
                    <a:pt x="17" y="2"/>
                  </a:cubicBezTo>
                  <a:cubicBezTo>
                    <a:pt x="17" y="2"/>
                    <a:pt x="17" y="2"/>
                    <a:pt x="17" y="2"/>
                  </a:cubicBezTo>
                  <a:cubicBezTo>
                    <a:pt x="17" y="1"/>
                    <a:pt x="18" y="0"/>
                    <a:pt x="19" y="0"/>
                  </a:cubicBezTo>
                  <a:close/>
                  <a:moveTo>
                    <a:pt x="224" y="49"/>
                  </a:moveTo>
                  <a:cubicBezTo>
                    <a:pt x="224" y="49"/>
                    <a:pt x="224" y="49"/>
                    <a:pt x="224" y="49"/>
                  </a:cubicBezTo>
                  <a:cubicBezTo>
                    <a:pt x="225" y="49"/>
                    <a:pt x="225" y="49"/>
                    <a:pt x="225" y="50"/>
                  </a:cubicBezTo>
                  <a:cubicBezTo>
                    <a:pt x="225" y="51"/>
                    <a:pt x="225" y="51"/>
                    <a:pt x="225" y="51"/>
                  </a:cubicBezTo>
                  <a:cubicBezTo>
                    <a:pt x="225" y="52"/>
                    <a:pt x="225" y="52"/>
                    <a:pt x="224" y="52"/>
                  </a:cubicBezTo>
                  <a:cubicBezTo>
                    <a:pt x="224" y="52"/>
                    <a:pt x="224" y="52"/>
                    <a:pt x="224" y="52"/>
                  </a:cubicBezTo>
                  <a:cubicBezTo>
                    <a:pt x="223" y="52"/>
                    <a:pt x="222" y="52"/>
                    <a:pt x="222" y="51"/>
                  </a:cubicBezTo>
                  <a:cubicBezTo>
                    <a:pt x="222" y="50"/>
                    <a:pt x="222" y="50"/>
                    <a:pt x="222" y="50"/>
                  </a:cubicBezTo>
                  <a:cubicBezTo>
                    <a:pt x="222" y="49"/>
                    <a:pt x="223" y="49"/>
                    <a:pt x="224" y="49"/>
                  </a:cubicBezTo>
                  <a:close/>
                  <a:moveTo>
                    <a:pt x="196" y="1"/>
                  </a:moveTo>
                  <a:cubicBezTo>
                    <a:pt x="196" y="3"/>
                    <a:pt x="197" y="4"/>
                    <a:pt x="198" y="6"/>
                  </a:cubicBezTo>
                  <a:cubicBezTo>
                    <a:pt x="199" y="6"/>
                    <a:pt x="198" y="7"/>
                    <a:pt x="198" y="8"/>
                  </a:cubicBezTo>
                  <a:cubicBezTo>
                    <a:pt x="198" y="8"/>
                    <a:pt x="198" y="8"/>
                    <a:pt x="198" y="8"/>
                  </a:cubicBezTo>
                  <a:cubicBezTo>
                    <a:pt x="197" y="8"/>
                    <a:pt x="196" y="8"/>
                    <a:pt x="195" y="7"/>
                  </a:cubicBezTo>
                  <a:cubicBezTo>
                    <a:pt x="195" y="6"/>
                    <a:pt x="194" y="5"/>
                    <a:pt x="193" y="4"/>
                  </a:cubicBezTo>
                  <a:cubicBezTo>
                    <a:pt x="190" y="4"/>
                    <a:pt x="190" y="4"/>
                    <a:pt x="186" y="4"/>
                  </a:cubicBezTo>
                  <a:cubicBezTo>
                    <a:pt x="186" y="4"/>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7"/>
                    <a:pt x="211" y="33"/>
                  </a:cubicBezTo>
                  <a:cubicBezTo>
                    <a:pt x="211" y="32"/>
                    <a:pt x="211" y="31"/>
                    <a:pt x="212" y="31"/>
                  </a:cubicBezTo>
                  <a:cubicBezTo>
                    <a:pt x="212" y="31"/>
                    <a:pt x="212" y="31"/>
                    <a:pt x="212" y="31"/>
                  </a:cubicBezTo>
                  <a:cubicBezTo>
                    <a:pt x="212" y="30"/>
                    <a:pt x="213" y="31"/>
                    <a:pt x="214" y="31"/>
                  </a:cubicBezTo>
                  <a:cubicBezTo>
                    <a:pt x="216" y="35"/>
                    <a:pt x="218" y="38"/>
                    <a:pt x="220" y="41"/>
                  </a:cubicBezTo>
                  <a:cubicBezTo>
                    <a:pt x="221" y="42"/>
                    <a:pt x="220" y="43"/>
                    <a:pt x="219" y="44"/>
                  </a:cubicBezTo>
                  <a:cubicBezTo>
                    <a:pt x="219" y="44"/>
                    <a:pt x="219" y="44"/>
                    <a:pt x="219" y="44"/>
                  </a:cubicBezTo>
                  <a:cubicBezTo>
                    <a:pt x="219" y="44"/>
                    <a:pt x="218" y="44"/>
                    <a:pt x="217" y="43"/>
                  </a:cubicBezTo>
                  <a:close/>
                  <a:moveTo>
                    <a:pt x="206" y="25"/>
                  </a:moveTo>
                  <a:cubicBezTo>
                    <a:pt x="204" y="22"/>
                    <a:pt x="202" y="19"/>
                    <a:pt x="200" y="15"/>
                  </a:cubicBezTo>
                  <a:cubicBezTo>
                    <a:pt x="200" y="14"/>
                    <a:pt x="200" y="13"/>
                    <a:pt x="201" y="13"/>
                  </a:cubicBezTo>
                  <a:cubicBezTo>
                    <a:pt x="201" y="13"/>
                    <a:pt x="201" y="13"/>
                    <a:pt x="201" y="13"/>
                  </a:cubicBezTo>
                  <a:cubicBezTo>
                    <a:pt x="201" y="12"/>
                    <a:pt x="203" y="13"/>
                    <a:pt x="203" y="14"/>
                  </a:cubicBezTo>
                  <a:cubicBezTo>
                    <a:pt x="205" y="17"/>
                    <a:pt x="207" y="20"/>
                    <a:pt x="209" y="24"/>
                  </a:cubicBezTo>
                  <a:cubicBezTo>
                    <a:pt x="210" y="24"/>
                    <a:pt x="209" y="25"/>
                    <a:pt x="209" y="26"/>
                  </a:cubicBezTo>
                  <a:cubicBezTo>
                    <a:pt x="209" y="26"/>
                    <a:pt x="209" y="26"/>
                    <a:pt x="209" y="26"/>
                  </a:cubicBezTo>
                  <a:cubicBezTo>
                    <a:pt x="208" y="26"/>
                    <a:pt x="207" y="26"/>
                    <a:pt x="206" y="25"/>
                  </a:cubicBezTo>
                  <a:close/>
                  <a:moveTo>
                    <a:pt x="0" y="4"/>
                  </a:moveTo>
                  <a:cubicBezTo>
                    <a:pt x="0" y="0"/>
                    <a:pt x="0" y="0"/>
                    <a:pt x="0" y="0"/>
                  </a:cubicBezTo>
                  <a:cubicBezTo>
                    <a:pt x="8" y="0"/>
                    <a:pt x="8" y="0"/>
                    <a:pt x="8" y="0"/>
                  </a:cubicBezTo>
                  <a:cubicBezTo>
                    <a:pt x="9" y="0"/>
                    <a:pt x="10" y="1"/>
                    <a:pt x="10" y="2"/>
                  </a:cubicBezTo>
                  <a:cubicBezTo>
                    <a:pt x="10" y="2"/>
                    <a:pt x="10" y="2"/>
                    <a:pt x="10" y="2"/>
                  </a:cubicBezTo>
                  <a:cubicBezTo>
                    <a:pt x="10" y="3"/>
                    <a:pt x="9" y="4"/>
                    <a:pt x="8" y="4"/>
                  </a:cubicBezTo>
                  <a:cubicBezTo>
                    <a:pt x="0" y="4"/>
                    <a:pt x="0" y="4"/>
                    <a:pt x="0" y="4"/>
                  </a:cubicBezTo>
                  <a:close/>
                  <a:moveTo>
                    <a:pt x="40" y="0"/>
                  </a:moveTo>
                  <a:cubicBezTo>
                    <a:pt x="43" y="0"/>
                    <a:pt x="47" y="0"/>
                    <a:pt x="51" y="0"/>
                  </a:cubicBezTo>
                  <a:cubicBezTo>
                    <a:pt x="52" y="0"/>
                    <a:pt x="53" y="1"/>
                    <a:pt x="53" y="2"/>
                  </a:cubicBezTo>
                  <a:cubicBezTo>
                    <a:pt x="53" y="2"/>
                    <a:pt x="53" y="2"/>
                    <a:pt x="53" y="2"/>
                  </a:cubicBezTo>
                  <a:cubicBezTo>
                    <a:pt x="53" y="3"/>
                    <a:pt x="52" y="4"/>
                    <a:pt x="51" y="4"/>
                  </a:cubicBezTo>
                  <a:cubicBezTo>
                    <a:pt x="47" y="4"/>
                    <a:pt x="43" y="4"/>
                    <a:pt x="40" y="4"/>
                  </a:cubicBezTo>
                  <a:cubicBezTo>
                    <a:pt x="39" y="4"/>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4"/>
                    <a:pt x="72" y="4"/>
                  </a:cubicBezTo>
                  <a:cubicBezTo>
                    <a:pt x="68" y="4"/>
                    <a:pt x="64" y="4"/>
                    <a:pt x="60" y="4"/>
                  </a:cubicBezTo>
                  <a:cubicBezTo>
                    <a:pt x="60" y="4"/>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4"/>
                    <a:pt x="93" y="4"/>
                  </a:cubicBezTo>
                  <a:cubicBezTo>
                    <a:pt x="89" y="4"/>
                    <a:pt x="85" y="4"/>
                    <a:pt x="81" y="4"/>
                  </a:cubicBezTo>
                  <a:cubicBezTo>
                    <a:pt x="81" y="4"/>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4"/>
                    <a:pt x="114" y="4"/>
                  </a:cubicBezTo>
                  <a:cubicBezTo>
                    <a:pt x="110" y="4"/>
                    <a:pt x="106" y="4"/>
                    <a:pt x="102" y="4"/>
                  </a:cubicBezTo>
                  <a:cubicBezTo>
                    <a:pt x="102" y="4"/>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4"/>
                    <a:pt x="135" y="4"/>
                  </a:cubicBezTo>
                  <a:cubicBezTo>
                    <a:pt x="131" y="4"/>
                    <a:pt x="127" y="4"/>
                    <a:pt x="123" y="4"/>
                  </a:cubicBezTo>
                  <a:cubicBezTo>
                    <a:pt x="123" y="4"/>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4"/>
                    <a:pt x="156" y="4"/>
                  </a:cubicBezTo>
                  <a:cubicBezTo>
                    <a:pt x="152" y="4"/>
                    <a:pt x="148" y="4"/>
                    <a:pt x="144" y="4"/>
                  </a:cubicBezTo>
                  <a:cubicBezTo>
                    <a:pt x="144" y="4"/>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4"/>
                    <a:pt x="177" y="4"/>
                  </a:cubicBezTo>
                  <a:cubicBezTo>
                    <a:pt x="173" y="4"/>
                    <a:pt x="169" y="4"/>
                    <a:pt x="165" y="4"/>
                  </a:cubicBezTo>
                  <a:cubicBezTo>
                    <a:pt x="165" y="4"/>
                    <a:pt x="164" y="3"/>
                    <a:pt x="164" y="2"/>
                  </a:cubicBezTo>
                  <a:cubicBezTo>
                    <a:pt x="164" y="2"/>
                    <a:pt x="164" y="2"/>
                    <a:pt x="164" y="2"/>
                  </a:cubicBezTo>
                  <a:cubicBezTo>
                    <a:pt x="164" y="1"/>
                    <a:pt x="165" y="0"/>
                    <a:pt x="165" y="0"/>
                  </a:cubicBezTo>
                  <a:close/>
                </a:path>
              </a:pathLst>
            </a:custGeom>
            <a:solidFill>
              <a:srgbClr val="FDD82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39" name="Google Shape;839;p39"/>
            <p:cNvSpPr/>
            <p:nvPr/>
          </p:nvSpPr>
          <p:spPr>
            <a:xfrm>
              <a:off x="1007496" y="5247484"/>
              <a:ext cx="1870075" cy="433388"/>
            </a:xfrm>
            <a:custGeom>
              <a:rect b="b" l="l" r="r" t="t"/>
              <a:pathLst>
                <a:path extrusionOk="0" h="52" w="225">
                  <a:moveTo>
                    <a:pt x="19" y="0"/>
                  </a:moveTo>
                  <a:cubicBezTo>
                    <a:pt x="22" y="0"/>
                    <a:pt x="26" y="0"/>
                    <a:pt x="30" y="0"/>
                  </a:cubicBezTo>
                  <a:cubicBezTo>
                    <a:pt x="31" y="0"/>
                    <a:pt x="32" y="0"/>
                    <a:pt x="32" y="1"/>
                  </a:cubicBezTo>
                  <a:cubicBezTo>
                    <a:pt x="32" y="1"/>
                    <a:pt x="32" y="1"/>
                    <a:pt x="32" y="1"/>
                  </a:cubicBezTo>
                  <a:cubicBezTo>
                    <a:pt x="32" y="2"/>
                    <a:pt x="31" y="3"/>
                    <a:pt x="30" y="3"/>
                  </a:cubicBezTo>
                  <a:cubicBezTo>
                    <a:pt x="26" y="3"/>
                    <a:pt x="22" y="3"/>
                    <a:pt x="19" y="3"/>
                  </a:cubicBezTo>
                  <a:cubicBezTo>
                    <a:pt x="18" y="3"/>
                    <a:pt x="17" y="2"/>
                    <a:pt x="17" y="1"/>
                  </a:cubicBezTo>
                  <a:cubicBezTo>
                    <a:pt x="17" y="1"/>
                    <a:pt x="17" y="1"/>
                    <a:pt x="17" y="1"/>
                  </a:cubicBezTo>
                  <a:cubicBezTo>
                    <a:pt x="17" y="0"/>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2"/>
                    <a:pt x="197" y="3"/>
                    <a:pt x="198" y="5"/>
                  </a:cubicBezTo>
                  <a:cubicBezTo>
                    <a:pt x="199" y="6"/>
                    <a:pt x="198" y="7"/>
                    <a:pt x="198" y="7"/>
                  </a:cubicBezTo>
                  <a:cubicBezTo>
                    <a:pt x="198" y="7"/>
                    <a:pt x="198" y="7"/>
                    <a:pt x="198" y="7"/>
                  </a:cubicBezTo>
                  <a:cubicBezTo>
                    <a:pt x="197" y="8"/>
                    <a:pt x="196" y="7"/>
                    <a:pt x="195" y="7"/>
                  </a:cubicBezTo>
                  <a:cubicBezTo>
                    <a:pt x="195" y="5"/>
                    <a:pt x="194" y="4"/>
                    <a:pt x="193" y="3"/>
                  </a:cubicBezTo>
                  <a:cubicBezTo>
                    <a:pt x="190" y="3"/>
                    <a:pt x="190" y="3"/>
                    <a:pt x="186" y="3"/>
                  </a:cubicBezTo>
                  <a:cubicBezTo>
                    <a:pt x="186" y="3"/>
                    <a:pt x="185" y="2"/>
                    <a:pt x="185" y="1"/>
                  </a:cubicBezTo>
                  <a:cubicBezTo>
                    <a:pt x="185" y="1"/>
                    <a:pt x="185" y="1"/>
                    <a:pt x="185" y="1"/>
                  </a:cubicBezTo>
                  <a:cubicBezTo>
                    <a:pt x="185" y="0"/>
                    <a:pt x="186" y="0"/>
                    <a:pt x="186" y="0"/>
                  </a:cubicBezTo>
                  <a:cubicBezTo>
                    <a:pt x="194" y="0"/>
                    <a:pt x="194" y="0"/>
                    <a:pt x="194" y="0"/>
                  </a:cubicBezTo>
                  <a:cubicBezTo>
                    <a:pt x="195" y="0"/>
                    <a:pt x="195" y="0"/>
                    <a:pt x="196" y="1"/>
                  </a:cubicBezTo>
                  <a:close/>
                  <a:moveTo>
                    <a:pt x="217" y="42"/>
                  </a:moveTo>
                  <a:cubicBezTo>
                    <a:pt x="215" y="39"/>
                    <a:pt x="213" y="36"/>
                    <a:pt x="211" y="32"/>
                  </a:cubicBezTo>
                  <a:cubicBezTo>
                    <a:pt x="211" y="32"/>
                    <a:pt x="211" y="31"/>
                    <a:pt x="212" y="30"/>
                  </a:cubicBezTo>
                  <a:cubicBezTo>
                    <a:pt x="212" y="30"/>
                    <a:pt x="212" y="30"/>
                    <a:pt x="212" y="30"/>
                  </a:cubicBezTo>
                  <a:cubicBezTo>
                    <a:pt x="212" y="30"/>
                    <a:pt x="213" y="30"/>
                    <a:pt x="214" y="31"/>
                  </a:cubicBezTo>
                  <a:cubicBezTo>
                    <a:pt x="216" y="34"/>
                    <a:pt x="218" y="37"/>
                    <a:pt x="220" y="41"/>
                  </a:cubicBezTo>
                  <a:cubicBezTo>
                    <a:pt x="221" y="41"/>
                    <a:pt x="220" y="42"/>
                    <a:pt x="219" y="43"/>
                  </a:cubicBezTo>
                  <a:cubicBezTo>
                    <a:pt x="219" y="43"/>
                    <a:pt x="219" y="43"/>
                    <a:pt x="219" y="43"/>
                  </a:cubicBezTo>
                  <a:cubicBezTo>
                    <a:pt x="219" y="43"/>
                    <a:pt x="218" y="43"/>
                    <a:pt x="217" y="42"/>
                  </a:cubicBezTo>
                  <a:close/>
                  <a:moveTo>
                    <a:pt x="206" y="24"/>
                  </a:moveTo>
                  <a:cubicBezTo>
                    <a:pt x="204" y="21"/>
                    <a:pt x="202" y="18"/>
                    <a:pt x="200" y="14"/>
                  </a:cubicBezTo>
                  <a:cubicBezTo>
                    <a:pt x="200" y="14"/>
                    <a:pt x="200" y="13"/>
                    <a:pt x="201" y="12"/>
                  </a:cubicBezTo>
                  <a:cubicBezTo>
                    <a:pt x="201" y="12"/>
                    <a:pt x="201" y="12"/>
                    <a:pt x="201" y="12"/>
                  </a:cubicBezTo>
                  <a:cubicBezTo>
                    <a:pt x="201" y="12"/>
                    <a:pt x="203" y="12"/>
                    <a:pt x="203" y="13"/>
                  </a:cubicBezTo>
                  <a:cubicBezTo>
                    <a:pt x="205" y="16"/>
                    <a:pt x="207" y="19"/>
                    <a:pt x="209" y="23"/>
                  </a:cubicBezTo>
                  <a:cubicBezTo>
                    <a:pt x="210" y="24"/>
                    <a:pt x="209" y="25"/>
                    <a:pt x="209" y="25"/>
                  </a:cubicBezTo>
                  <a:cubicBezTo>
                    <a:pt x="209" y="25"/>
                    <a:pt x="209" y="25"/>
                    <a:pt x="209" y="25"/>
                  </a:cubicBezTo>
                  <a:cubicBezTo>
                    <a:pt x="208" y="26"/>
                    <a:pt x="207" y="25"/>
                    <a:pt x="206" y="24"/>
                  </a:cubicBezTo>
                  <a:close/>
                  <a:moveTo>
                    <a:pt x="0" y="3"/>
                  </a:moveTo>
                  <a:cubicBezTo>
                    <a:pt x="0" y="0"/>
                    <a:pt x="0" y="0"/>
                    <a:pt x="0" y="0"/>
                  </a:cubicBezTo>
                  <a:cubicBezTo>
                    <a:pt x="8" y="0"/>
                    <a:pt x="8" y="0"/>
                    <a:pt x="8" y="0"/>
                  </a:cubicBezTo>
                  <a:cubicBezTo>
                    <a:pt x="9" y="0"/>
                    <a:pt x="10" y="0"/>
                    <a:pt x="10" y="1"/>
                  </a:cubicBezTo>
                  <a:cubicBezTo>
                    <a:pt x="10" y="1"/>
                    <a:pt x="10" y="1"/>
                    <a:pt x="10" y="1"/>
                  </a:cubicBezTo>
                  <a:cubicBezTo>
                    <a:pt x="10" y="2"/>
                    <a:pt x="9" y="3"/>
                    <a:pt x="8" y="3"/>
                  </a:cubicBezTo>
                  <a:cubicBezTo>
                    <a:pt x="0" y="3"/>
                    <a:pt x="0" y="3"/>
                    <a:pt x="0" y="3"/>
                  </a:cubicBezTo>
                  <a:close/>
                  <a:moveTo>
                    <a:pt x="40" y="0"/>
                  </a:moveTo>
                  <a:cubicBezTo>
                    <a:pt x="43" y="0"/>
                    <a:pt x="47" y="0"/>
                    <a:pt x="51" y="0"/>
                  </a:cubicBezTo>
                  <a:cubicBezTo>
                    <a:pt x="52" y="0"/>
                    <a:pt x="53" y="0"/>
                    <a:pt x="53" y="1"/>
                  </a:cubicBezTo>
                  <a:cubicBezTo>
                    <a:pt x="53" y="1"/>
                    <a:pt x="53" y="1"/>
                    <a:pt x="53" y="1"/>
                  </a:cubicBezTo>
                  <a:cubicBezTo>
                    <a:pt x="53" y="2"/>
                    <a:pt x="52" y="3"/>
                    <a:pt x="51" y="3"/>
                  </a:cubicBezTo>
                  <a:cubicBezTo>
                    <a:pt x="47" y="3"/>
                    <a:pt x="43" y="3"/>
                    <a:pt x="40" y="3"/>
                  </a:cubicBezTo>
                  <a:cubicBezTo>
                    <a:pt x="39" y="3"/>
                    <a:pt x="38" y="2"/>
                    <a:pt x="38" y="1"/>
                  </a:cubicBezTo>
                  <a:cubicBezTo>
                    <a:pt x="38" y="1"/>
                    <a:pt x="38" y="1"/>
                    <a:pt x="38" y="1"/>
                  </a:cubicBezTo>
                  <a:cubicBezTo>
                    <a:pt x="38" y="0"/>
                    <a:pt x="39" y="0"/>
                    <a:pt x="40" y="0"/>
                  </a:cubicBezTo>
                  <a:close/>
                  <a:moveTo>
                    <a:pt x="60" y="0"/>
                  </a:moveTo>
                  <a:cubicBezTo>
                    <a:pt x="64" y="0"/>
                    <a:pt x="68" y="0"/>
                    <a:pt x="72" y="0"/>
                  </a:cubicBezTo>
                  <a:cubicBezTo>
                    <a:pt x="73" y="0"/>
                    <a:pt x="74" y="0"/>
                    <a:pt x="74" y="1"/>
                  </a:cubicBezTo>
                  <a:cubicBezTo>
                    <a:pt x="74" y="1"/>
                    <a:pt x="74" y="1"/>
                    <a:pt x="74" y="1"/>
                  </a:cubicBezTo>
                  <a:cubicBezTo>
                    <a:pt x="74" y="2"/>
                    <a:pt x="73" y="3"/>
                    <a:pt x="72" y="3"/>
                  </a:cubicBezTo>
                  <a:cubicBezTo>
                    <a:pt x="68" y="3"/>
                    <a:pt x="64" y="3"/>
                    <a:pt x="60" y="3"/>
                  </a:cubicBezTo>
                  <a:cubicBezTo>
                    <a:pt x="60" y="3"/>
                    <a:pt x="59" y="2"/>
                    <a:pt x="59" y="1"/>
                  </a:cubicBezTo>
                  <a:cubicBezTo>
                    <a:pt x="59" y="1"/>
                    <a:pt x="59" y="1"/>
                    <a:pt x="59" y="1"/>
                  </a:cubicBezTo>
                  <a:cubicBezTo>
                    <a:pt x="59" y="0"/>
                    <a:pt x="60" y="0"/>
                    <a:pt x="60" y="0"/>
                  </a:cubicBezTo>
                  <a:close/>
                  <a:moveTo>
                    <a:pt x="81" y="0"/>
                  </a:moveTo>
                  <a:cubicBezTo>
                    <a:pt x="85" y="0"/>
                    <a:pt x="89" y="0"/>
                    <a:pt x="93" y="0"/>
                  </a:cubicBezTo>
                  <a:cubicBezTo>
                    <a:pt x="94" y="0"/>
                    <a:pt x="95" y="0"/>
                    <a:pt x="95" y="1"/>
                  </a:cubicBezTo>
                  <a:cubicBezTo>
                    <a:pt x="95" y="1"/>
                    <a:pt x="95" y="1"/>
                    <a:pt x="95" y="1"/>
                  </a:cubicBezTo>
                  <a:cubicBezTo>
                    <a:pt x="95" y="2"/>
                    <a:pt x="94" y="3"/>
                    <a:pt x="93" y="3"/>
                  </a:cubicBezTo>
                  <a:cubicBezTo>
                    <a:pt x="89" y="3"/>
                    <a:pt x="85" y="3"/>
                    <a:pt x="81" y="3"/>
                  </a:cubicBezTo>
                  <a:cubicBezTo>
                    <a:pt x="81" y="3"/>
                    <a:pt x="80" y="2"/>
                    <a:pt x="80" y="1"/>
                  </a:cubicBezTo>
                  <a:cubicBezTo>
                    <a:pt x="80" y="1"/>
                    <a:pt x="80" y="1"/>
                    <a:pt x="80" y="1"/>
                  </a:cubicBezTo>
                  <a:cubicBezTo>
                    <a:pt x="80" y="0"/>
                    <a:pt x="81" y="0"/>
                    <a:pt x="81" y="0"/>
                  </a:cubicBezTo>
                  <a:close/>
                  <a:moveTo>
                    <a:pt x="102" y="0"/>
                  </a:moveTo>
                  <a:cubicBezTo>
                    <a:pt x="106" y="0"/>
                    <a:pt x="110" y="0"/>
                    <a:pt x="114" y="0"/>
                  </a:cubicBezTo>
                  <a:cubicBezTo>
                    <a:pt x="115" y="0"/>
                    <a:pt x="116" y="0"/>
                    <a:pt x="116" y="1"/>
                  </a:cubicBezTo>
                  <a:cubicBezTo>
                    <a:pt x="116" y="1"/>
                    <a:pt x="116" y="1"/>
                    <a:pt x="116" y="1"/>
                  </a:cubicBezTo>
                  <a:cubicBezTo>
                    <a:pt x="116" y="2"/>
                    <a:pt x="115" y="3"/>
                    <a:pt x="114" y="3"/>
                  </a:cubicBezTo>
                  <a:cubicBezTo>
                    <a:pt x="110" y="3"/>
                    <a:pt x="106" y="3"/>
                    <a:pt x="102" y="3"/>
                  </a:cubicBezTo>
                  <a:cubicBezTo>
                    <a:pt x="102" y="3"/>
                    <a:pt x="101" y="2"/>
                    <a:pt x="101" y="1"/>
                  </a:cubicBezTo>
                  <a:cubicBezTo>
                    <a:pt x="101" y="1"/>
                    <a:pt x="101" y="1"/>
                    <a:pt x="101" y="1"/>
                  </a:cubicBezTo>
                  <a:cubicBezTo>
                    <a:pt x="101" y="0"/>
                    <a:pt x="102" y="0"/>
                    <a:pt x="102" y="0"/>
                  </a:cubicBezTo>
                  <a:close/>
                  <a:moveTo>
                    <a:pt x="123" y="0"/>
                  </a:moveTo>
                  <a:cubicBezTo>
                    <a:pt x="127" y="0"/>
                    <a:pt x="131" y="0"/>
                    <a:pt x="135" y="0"/>
                  </a:cubicBezTo>
                  <a:cubicBezTo>
                    <a:pt x="136" y="0"/>
                    <a:pt x="137" y="0"/>
                    <a:pt x="137" y="1"/>
                  </a:cubicBezTo>
                  <a:cubicBezTo>
                    <a:pt x="137" y="1"/>
                    <a:pt x="137" y="1"/>
                    <a:pt x="137" y="1"/>
                  </a:cubicBezTo>
                  <a:cubicBezTo>
                    <a:pt x="137" y="2"/>
                    <a:pt x="136" y="3"/>
                    <a:pt x="135" y="3"/>
                  </a:cubicBezTo>
                  <a:cubicBezTo>
                    <a:pt x="131" y="3"/>
                    <a:pt x="127" y="3"/>
                    <a:pt x="123" y="3"/>
                  </a:cubicBezTo>
                  <a:cubicBezTo>
                    <a:pt x="123" y="3"/>
                    <a:pt x="122" y="2"/>
                    <a:pt x="122" y="1"/>
                  </a:cubicBezTo>
                  <a:cubicBezTo>
                    <a:pt x="122" y="1"/>
                    <a:pt x="122" y="1"/>
                    <a:pt x="122" y="1"/>
                  </a:cubicBezTo>
                  <a:cubicBezTo>
                    <a:pt x="122" y="0"/>
                    <a:pt x="123" y="0"/>
                    <a:pt x="123" y="0"/>
                  </a:cubicBezTo>
                  <a:close/>
                  <a:moveTo>
                    <a:pt x="144" y="0"/>
                  </a:moveTo>
                  <a:cubicBezTo>
                    <a:pt x="148" y="0"/>
                    <a:pt x="152" y="0"/>
                    <a:pt x="156" y="0"/>
                  </a:cubicBezTo>
                  <a:cubicBezTo>
                    <a:pt x="157" y="0"/>
                    <a:pt x="158" y="0"/>
                    <a:pt x="158" y="1"/>
                  </a:cubicBezTo>
                  <a:cubicBezTo>
                    <a:pt x="158" y="1"/>
                    <a:pt x="158" y="1"/>
                    <a:pt x="158" y="1"/>
                  </a:cubicBezTo>
                  <a:cubicBezTo>
                    <a:pt x="158" y="2"/>
                    <a:pt x="157" y="3"/>
                    <a:pt x="156" y="3"/>
                  </a:cubicBezTo>
                  <a:cubicBezTo>
                    <a:pt x="152" y="3"/>
                    <a:pt x="148" y="3"/>
                    <a:pt x="144" y="3"/>
                  </a:cubicBezTo>
                  <a:cubicBezTo>
                    <a:pt x="144" y="3"/>
                    <a:pt x="143" y="2"/>
                    <a:pt x="143" y="1"/>
                  </a:cubicBezTo>
                  <a:cubicBezTo>
                    <a:pt x="143" y="1"/>
                    <a:pt x="143" y="1"/>
                    <a:pt x="143" y="1"/>
                  </a:cubicBezTo>
                  <a:cubicBezTo>
                    <a:pt x="143" y="0"/>
                    <a:pt x="144" y="0"/>
                    <a:pt x="144" y="0"/>
                  </a:cubicBezTo>
                  <a:close/>
                  <a:moveTo>
                    <a:pt x="165" y="0"/>
                  </a:moveTo>
                  <a:cubicBezTo>
                    <a:pt x="169" y="0"/>
                    <a:pt x="173" y="0"/>
                    <a:pt x="177" y="0"/>
                  </a:cubicBezTo>
                  <a:cubicBezTo>
                    <a:pt x="178" y="0"/>
                    <a:pt x="179" y="0"/>
                    <a:pt x="179" y="1"/>
                  </a:cubicBezTo>
                  <a:cubicBezTo>
                    <a:pt x="179" y="1"/>
                    <a:pt x="179" y="1"/>
                    <a:pt x="179" y="1"/>
                  </a:cubicBezTo>
                  <a:cubicBezTo>
                    <a:pt x="179" y="2"/>
                    <a:pt x="178" y="3"/>
                    <a:pt x="177" y="3"/>
                  </a:cubicBezTo>
                  <a:cubicBezTo>
                    <a:pt x="173" y="3"/>
                    <a:pt x="169" y="3"/>
                    <a:pt x="165" y="3"/>
                  </a:cubicBezTo>
                  <a:cubicBezTo>
                    <a:pt x="165" y="3"/>
                    <a:pt x="164" y="2"/>
                    <a:pt x="164" y="1"/>
                  </a:cubicBezTo>
                  <a:cubicBezTo>
                    <a:pt x="164" y="1"/>
                    <a:pt x="164" y="1"/>
                    <a:pt x="164" y="1"/>
                  </a:cubicBezTo>
                  <a:cubicBezTo>
                    <a:pt x="164" y="0"/>
                    <a:pt x="165" y="0"/>
                    <a:pt x="165" y="0"/>
                  </a:cubicBezTo>
                  <a:close/>
                </a:path>
              </a:pathLst>
            </a:custGeom>
            <a:solidFill>
              <a:srgbClr val="82C3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40" name="Google Shape;840;p39"/>
            <p:cNvSpPr txBox="1"/>
            <p:nvPr/>
          </p:nvSpPr>
          <p:spPr>
            <a:xfrm>
              <a:off x="3086171" y="2143084"/>
              <a:ext cx="6841352" cy="111668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20000"/>
                </a:lnSpc>
                <a:spcBef>
                  <a:spcPts val="0"/>
                </a:spcBef>
                <a:spcAft>
                  <a:spcPts val="0"/>
                </a:spcAft>
                <a:buClr>
                  <a:srgbClr val="000000"/>
                </a:buClr>
                <a:buSzPts val="1400"/>
                <a:buFont typeface="Noto Sans Symbols"/>
                <a:buChar char="⮚"/>
              </a:pPr>
              <a:r>
                <a:rPr b="0" i="0" lang="en-US" sz="1400" cap="none" strike="noStrike">
                  <a:solidFill>
                    <a:srgbClr val="000000"/>
                  </a:solidFill>
                  <a:latin typeface="Times New Roman"/>
                  <a:ea typeface="Times New Roman"/>
                  <a:cs typeface="Times New Roman"/>
                  <a:sym typeface="Times New Roman"/>
                </a:rPr>
                <a:t>Integrated services that manage public, private, and hybrid cloud environments</a:t>
              </a:r>
              <a:endParaRPr sz="1400">
                <a:solidFill>
                  <a:schemeClr val="dk1"/>
                </a:solidFill>
                <a:latin typeface="Arial"/>
                <a:ea typeface="Arial"/>
                <a:cs typeface="Arial"/>
                <a:sym typeface="Arial"/>
              </a:endParaRPr>
            </a:p>
            <a:p>
              <a:pPr indent="-285750" lvl="0" marL="285750" marR="0" rtl="0" algn="l">
                <a:lnSpc>
                  <a:spcPct val="120000"/>
                </a:lnSpc>
                <a:spcBef>
                  <a:spcPts val="0"/>
                </a:spcBef>
                <a:spcAft>
                  <a:spcPts val="0"/>
                </a:spcAft>
                <a:buClr>
                  <a:srgbClr val="000000"/>
                </a:buClr>
                <a:buSzPts val="1400"/>
                <a:buFont typeface="Noto Sans Symbols"/>
                <a:buChar char="⮚"/>
              </a:pPr>
              <a:r>
                <a:rPr b="0" i="0" lang="en-US" sz="1400" cap="none" strike="noStrike">
                  <a:solidFill>
                    <a:srgbClr val="000000"/>
                  </a:solidFill>
                  <a:latin typeface="Times New Roman"/>
                  <a:ea typeface="Times New Roman"/>
                  <a:cs typeface="Times New Roman"/>
                  <a:sym typeface="Times New Roman"/>
                </a:rPr>
                <a:t>Different roles for IT administrators, developers, testers, business personnel, IT decision makers, etc.</a:t>
              </a:r>
              <a:endParaRPr sz="1400">
                <a:solidFill>
                  <a:schemeClr val="dk1"/>
                </a:solidFill>
                <a:latin typeface="Arial"/>
                <a:ea typeface="Arial"/>
                <a:cs typeface="Arial"/>
                <a:sym typeface="Arial"/>
              </a:endParaRPr>
            </a:p>
          </p:txBody>
        </p:sp>
        <p:sp>
          <p:nvSpPr>
            <p:cNvPr id="841" name="Google Shape;841;p39"/>
            <p:cNvSpPr txBox="1"/>
            <p:nvPr/>
          </p:nvSpPr>
          <p:spPr>
            <a:xfrm>
              <a:off x="3097362" y="3559971"/>
              <a:ext cx="6649027" cy="111668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20000"/>
                </a:lnSpc>
                <a:spcBef>
                  <a:spcPts val="0"/>
                </a:spcBef>
                <a:spcAft>
                  <a:spcPts val="0"/>
                </a:spcAft>
                <a:buClr>
                  <a:srgbClr val="000000"/>
                </a:buClr>
                <a:buSzPts val="1400"/>
                <a:buFont typeface="Noto Sans Symbols"/>
                <a:buChar char="⮚"/>
              </a:pPr>
              <a:r>
                <a:rPr b="0" i="0" lang="en-US" sz="1400" cap="none" strike="noStrike">
                  <a:solidFill>
                    <a:srgbClr val="000000"/>
                  </a:solidFill>
                  <a:latin typeface="Times New Roman"/>
                  <a:ea typeface="Times New Roman"/>
                  <a:cs typeface="Times New Roman"/>
                  <a:sym typeface="Times New Roman"/>
                </a:rPr>
                <a:t>APIs provided for managing and delivering cloud resources</a:t>
              </a:r>
              <a:endParaRPr sz="1400">
                <a:solidFill>
                  <a:schemeClr val="dk1"/>
                </a:solidFill>
                <a:latin typeface="Arial"/>
                <a:ea typeface="Arial"/>
                <a:cs typeface="Arial"/>
                <a:sym typeface="Arial"/>
              </a:endParaRPr>
            </a:p>
            <a:p>
              <a:pPr indent="-285750" lvl="0" marL="285750" marR="0" rtl="0" algn="l">
                <a:lnSpc>
                  <a:spcPct val="120000"/>
                </a:lnSpc>
                <a:spcBef>
                  <a:spcPts val="0"/>
                </a:spcBef>
                <a:spcAft>
                  <a:spcPts val="0"/>
                </a:spcAft>
                <a:buClr>
                  <a:srgbClr val="000000"/>
                </a:buClr>
                <a:buSzPts val="1400"/>
                <a:buFont typeface="Noto Sans Symbols"/>
                <a:buChar char="⮚"/>
              </a:pPr>
              <a:r>
                <a:rPr b="0" i="0" lang="en-US" sz="1400" cap="none" strike="noStrike">
                  <a:solidFill>
                    <a:srgbClr val="000000"/>
                  </a:solidFill>
                  <a:latin typeface="Times New Roman"/>
                  <a:ea typeface="Times New Roman"/>
                  <a:cs typeface="Times New Roman"/>
                  <a:sym typeface="Times New Roman"/>
                </a:rPr>
                <a:t>Private cloud: VMware (vCenter), OpenStack, System Center, etc.</a:t>
              </a:r>
              <a:endParaRPr/>
            </a:p>
            <a:p>
              <a:pPr indent="-285750" lvl="0" marL="285750" marR="0" rtl="0" algn="l">
                <a:lnSpc>
                  <a:spcPct val="120000"/>
                </a:lnSpc>
                <a:spcBef>
                  <a:spcPts val="0"/>
                </a:spcBef>
                <a:spcAft>
                  <a:spcPts val="0"/>
                </a:spcAft>
                <a:buClr>
                  <a:srgbClr val="000000"/>
                </a:buClr>
                <a:buSzPts val="1400"/>
                <a:buFont typeface="Noto Sans Symbols"/>
                <a:buChar char="⮚"/>
              </a:pPr>
              <a:r>
                <a:rPr b="0" i="0" lang="en-US" sz="1400" cap="none" strike="noStrike">
                  <a:solidFill>
                    <a:srgbClr val="000000"/>
                  </a:solidFill>
                  <a:latin typeface="Times New Roman"/>
                  <a:ea typeface="Times New Roman"/>
                  <a:cs typeface="Times New Roman"/>
                  <a:sym typeface="Times New Roman"/>
                </a:rPr>
                <a:t>Public cloud: Tencent Cloud and other cloud vendors</a:t>
              </a:r>
              <a:endParaRPr sz="1400">
                <a:solidFill>
                  <a:schemeClr val="dk1"/>
                </a:solidFill>
                <a:latin typeface="Arial"/>
                <a:ea typeface="Arial"/>
                <a:cs typeface="Arial"/>
                <a:sym typeface="Arial"/>
              </a:endParaRPr>
            </a:p>
            <a:p>
              <a:pPr indent="-285750" lvl="0" marL="285750" marR="0" rtl="0" algn="l">
                <a:lnSpc>
                  <a:spcPct val="120000"/>
                </a:lnSpc>
                <a:spcBef>
                  <a:spcPts val="0"/>
                </a:spcBef>
                <a:spcAft>
                  <a:spcPts val="0"/>
                </a:spcAft>
                <a:buClr>
                  <a:srgbClr val="000000"/>
                </a:buClr>
                <a:buSzPts val="1400"/>
                <a:buFont typeface="Noto Sans Symbols"/>
                <a:buChar char="⮚"/>
              </a:pPr>
              <a:r>
                <a:rPr b="0" i="0" lang="en-US" sz="1400" cap="none" strike="noStrike">
                  <a:solidFill>
                    <a:srgbClr val="000000"/>
                  </a:solidFill>
                  <a:latin typeface="Times New Roman"/>
                  <a:ea typeface="Times New Roman"/>
                  <a:cs typeface="Times New Roman"/>
                  <a:sym typeface="Times New Roman"/>
                </a:rPr>
                <a:t>Container cloud: Docker and Kubernetes</a:t>
              </a:r>
              <a:endParaRPr sz="1400">
                <a:solidFill>
                  <a:schemeClr val="dk1"/>
                </a:solidFill>
                <a:latin typeface="Arial"/>
                <a:ea typeface="Arial"/>
                <a:cs typeface="Arial"/>
                <a:sym typeface="Arial"/>
              </a:endParaRPr>
            </a:p>
          </p:txBody>
        </p:sp>
        <p:sp>
          <p:nvSpPr>
            <p:cNvPr id="842" name="Google Shape;842;p39"/>
            <p:cNvSpPr txBox="1"/>
            <p:nvPr/>
          </p:nvSpPr>
          <p:spPr>
            <a:xfrm>
              <a:off x="3097361" y="5178995"/>
              <a:ext cx="6649028" cy="111668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20000"/>
                </a:lnSpc>
                <a:spcBef>
                  <a:spcPts val="0"/>
                </a:spcBef>
                <a:spcAft>
                  <a:spcPts val="0"/>
                </a:spcAft>
                <a:buClr>
                  <a:srgbClr val="000000"/>
                </a:buClr>
                <a:buSzPts val="1400"/>
                <a:buFont typeface="Noto Sans Symbols"/>
                <a:buChar char="⮚"/>
              </a:pPr>
              <a:r>
                <a:rPr b="0" i="0" lang="en-US" sz="1400" cap="none" strike="noStrike">
                  <a:solidFill>
                    <a:srgbClr val="000000"/>
                  </a:solidFill>
                  <a:latin typeface="Times New Roman"/>
                  <a:ea typeface="Times New Roman"/>
                  <a:cs typeface="Times New Roman"/>
                  <a:sym typeface="Times New Roman"/>
                </a:rPr>
                <a:t>Server, storage, virtualization, network infrastructure, etc.</a:t>
              </a:r>
              <a:endParaRPr sz="1400">
                <a:solidFill>
                  <a:schemeClr val="dk1"/>
                </a:solidFill>
                <a:latin typeface="Arial"/>
                <a:ea typeface="Arial"/>
                <a:cs typeface="Arial"/>
                <a:sym typeface="Arial"/>
              </a:endParaRPr>
            </a:p>
            <a:p>
              <a:pPr indent="-285750" lvl="0" marL="285750" marR="0" rtl="0" algn="l">
                <a:lnSpc>
                  <a:spcPct val="120000"/>
                </a:lnSpc>
                <a:spcBef>
                  <a:spcPts val="0"/>
                </a:spcBef>
                <a:spcAft>
                  <a:spcPts val="0"/>
                </a:spcAft>
                <a:buClr>
                  <a:srgbClr val="000000"/>
                </a:buClr>
                <a:buSzPts val="1400"/>
                <a:buFont typeface="Noto Sans Symbols"/>
                <a:buChar char="⮚"/>
              </a:pPr>
              <a:r>
                <a:rPr b="0" i="0" lang="en-US" sz="1400" cap="none" strike="noStrike">
                  <a:solidFill>
                    <a:srgbClr val="000000"/>
                  </a:solidFill>
                  <a:latin typeface="Times New Roman"/>
                  <a:ea typeface="Times New Roman"/>
                  <a:cs typeface="Times New Roman"/>
                  <a:sym typeface="Times New Roman"/>
                </a:rPr>
                <a:t>Server virtualization: VMware (ESXi), KVM, Xen, and Hyper-V</a:t>
              </a:r>
              <a:endParaRPr/>
            </a:p>
            <a:p>
              <a:pPr indent="-285750" lvl="0" marL="285750" marR="0" rtl="0" algn="l">
                <a:lnSpc>
                  <a:spcPct val="120000"/>
                </a:lnSpc>
                <a:spcBef>
                  <a:spcPts val="0"/>
                </a:spcBef>
                <a:spcAft>
                  <a:spcPts val="0"/>
                </a:spcAft>
                <a:buClr>
                  <a:srgbClr val="000000"/>
                </a:buClr>
                <a:buSzPts val="1400"/>
                <a:buFont typeface="Noto Sans Symbols"/>
                <a:buChar char="⮚"/>
              </a:pPr>
              <a:r>
                <a:rPr b="0" i="0" lang="en-US" sz="1400" cap="none" strike="noStrike">
                  <a:solidFill>
                    <a:srgbClr val="000000"/>
                  </a:solidFill>
                  <a:latin typeface="Times New Roman"/>
                  <a:ea typeface="Times New Roman"/>
                  <a:cs typeface="Times New Roman"/>
                  <a:sym typeface="Times New Roman"/>
                </a:rPr>
                <a:t>Storage virtualization: VMware vSAN and EMC</a:t>
              </a:r>
              <a:endParaRPr/>
            </a:p>
            <a:p>
              <a:pPr indent="-285750" lvl="0" marL="285750" marR="0" rtl="0" algn="l">
                <a:lnSpc>
                  <a:spcPct val="120000"/>
                </a:lnSpc>
                <a:spcBef>
                  <a:spcPts val="0"/>
                </a:spcBef>
                <a:spcAft>
                  <a:spcPts val="0"/>
                </a:spcAft>
                <a:buClr>
                  <a:srgbClr val="000000"/>
                </a:buClr>
                <a:buSzPts val="1400"/>
                <a:buFont typeface="Noto Sans Symbols"/>
                <a:buChar char="⮚"/>
              </a:pPr>
              <a:r>
                <a:rPr b="0" i="0" lang="en-US" sz="1400" cap="none" strike="noStrike">
                  <a:solidFill>
                    <a:srgbClr val="000000"/>
                  </a:solidFill>
                  <a:latin typeface="Times New Roman"/>
                  <a:ea typeface="Times New Roman"/>
                  <a:cs typeface="Times New Roman"/>
                  <a:sym typeface="Times New Roman"/>
                </a:rPr>
                <a:t>Network virtualization: VMware NSX, Cisco, and Citrix</a:t>
              </a:r>
              <a:endParaRPr sz="1400">
                <a:solidFill>
                  <a:schemeClr val="dk1"/>
                </a:solidFill>
                <a:latin typeface="Arial"/>
                <a:ea typeface="Arial"/>
                <a:cs typeface="Arial"/>
                <a:sym typeface="Arial"/>
              </a:endParaRPr>
            </a:p>
          </p:txBody>
        </p:sp>
        <p:sp>
          <p:nvSpPr>
            <p:cNvPr id="843" name="Google Shape;843;p39"/>
            <p:cNvSpPr/>
            <p:nvPr/>
          </p:nvSpPr>
          <p:spPr>
            <a:xfrm>
              <a:off x="1311840" y="3795736"/>
              <a:ext cx="278276" cy="464405"/>
            </a:xfrm>
            <a:custGeom>
              <a:rect b="b" l="l" r="r" t="t"/>
              <a:pathLst>
                <a:path extrusionOk="0" h="773" w="462">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rgbClr val="FFFFFF"/>
            </a:solidFill>
            <a:ln>
              <a:noFill/>
            </a:ln>
          </p:spPr>
          <p:txBody>
            <a:bodyPr anchorCtr="0" anchor="t" bIns="46625" lIns="93250" spcFirstLastPara="1" rIns="93250" wrap="square" tIns="46625">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844" name="Google Shape;844;p39"/>
            <p:cNvSpPr/>
            <p:nvPr/>
          </p:nvSpPr>
          <p:spPr>
            <a:xfrm>
              <a:off x="1132483" y="2294736"/>
              <a:ext cx="457634" cy="339949"/>
            </a:xfrm>
            <a:custGeom>
              <a:rect b="b" l="l" r="r" t="t"/>
              <a:pathLst>
                <a:path extrusionOk="0" h="492" w="782">
                  <a:moveTo>
                    <a:pt x="111" y="206"/>
                  </a:moveTo>
                  <a:cubicBezTo>
                    <a:pt x="91" y="187"/>
                    <a:pt x="91" y="152"/>
                    <a:pt x="111" y="134"/>
                  </a:cubicBezTo>
                  <a:cubicBezTo>
                    <a:pt x="97" y="136"/>
                    <a:pt x="84" y="151"/>
                    <a:pt x="84" y="170"/>
                  </a:cubicBezTo>
                  <a:cubicBezTo>
                    <a:pt x="84" y="188"/>
                    <a:pt x="97" y="203"/>
                    <a:pt x="111" y="206"/>
                  </a:cubicBezTo>
                  <a:close/>
                  <a:moveTo>
                    <a:pt x="698" y="170"/>
                  </a:moveTo>
                  <a:cubicBezTo>
                    <a:pt x="698" y="151"/>
                    <a:pt x="685" y="136"/>
                    <a:pt x="671" y="134"/>
                  </a:cubicBezTo>
                  <a:cubicBezTo>
                    <a:pt x="691" y="152"/>
                    <a:pt x="691" y="187"/>
                    <a:pt x="671" y="206"/>
                  </a:cubicBezTo>
                  <a:cubicBezTo>
                    <a:pt x="685" y="203"/>
                    <a:pt x="698" y="188"/>
                    <a:pt x="698" y="170"/>
                  </a:cubicBezTo>
                  <a:close/>
                  <a:moveTo>
                    <a:pt x="696" y="232"/>
                  </a:moveTo>
                  <a:cubicBezTo>
                    <a:pt x="716" y="224"/>
                    <a:pt x="737" y="200"/>
                    <a:pt x="737" y="170"/>
                  </a:cubicBezTo>
                  <a:cubicBezTo>
                    <a:pt x="737" y="139"/>
                    <a:pt x="716" y="115"/>
                    <a:pt x="696" y="108"/>
                  </a:cubicBezTo>
                  <a:cubicBezTo>
                    <a:pt x="712" y="124"/>
                    <a:pt x="723" y="147"/>
                    <a:pt x="723" y="170"/>
                  </a:cubicBezTo>
                  <a:cubicBezTo>
                    <a:pt x="723" y="193"/>
                    <a:pt x="712" y="215"/>
                    <a:pt x="696" y="232"/>
                  </a:cubicBezTo>
                  <a:close/>
                  <a:moveTo>
                    <a:pt x="87" y="232"/>
                  </a:moveTo>
                  <a:cubicBezTo>
                    <a:pt x="70" y="215"/>
                    <a:pt x="59" y="193"/>
                    <a:pt x="59" y="170"/>
                  </a:cubicBezTo>
                  <a:cubicBezTo>
                    <a:pt x="59" y="147"/>
                    <a:pt x="70" y="124"/>
                    <a:pt x="87" y="108"/>
                  </a:cubicBezTo>
                  <a:cubicBezTo>
                    <a:pt x="66" y="115"/>
                    <a:pt x="45" y="139"/>
                    <a:pt x="46" y="170"/>
                  </a:cubicBezTo>
                  <a:cubicBezTo>
                    <a:pt x="45" y="200"/>
                    <a:pt x="66" y="224"/>
                    <a:pt x="87" y="232"/>
                  </a:cubicBezTo>
                  <a:close/>
                  <a:moveTo>
                    <a:pt x="714" y="448"/>
                  </a:moveTo>
                  <a:cubicBezTo>
                    <a:pt x="706" y="438"/>
                    <a:pt x="697" y="428"/>
                    <a:pt x="689" y="419"/>
                  </a:cubicBezTo>
                  <a:cubicBezTo>
                    <a:pt x="671" y="397"/>
                    <a:pt x="653" y="376"/>
                    <a:pt x="635" y="355"/>
                  </a:cubicBezTo>
                  <a:cubicBezTo>
                    <a:pt x="634" y="354"/>
                    <a:pt x="633" y="353"/>
                    <a:pt x="632" y="352"/>
                  </a:cubicBezTo>
                  <a:cubicBezTo>
                    <a:pt x="629" y="347"/>
                    <a:pt x="623" y="345"/>
                    <a:pt x="617" y="343"/>
                  </a:cubicBezTo>
                  <a:cubicBezTo>
                    <a:pt x="612" y="341"/>
                    <a:pt x="606" y="339"/>
                    <a:pt x="599" y="339"/>
                  </a:cubicBezTo>
                  <a:cubicBezTo>
                    <a:pt x="621" y="333"/>
                    <a:pt x="637" y="314"/>
                    <a:pt x="637" y="291"/>
                  </a:cubicBezTo>
                  <a:cubicBezTo>
                    <a:pt x="637" y="50"/>
                    <a:pt x="637" y="50"/>
                    <a:pt x="637" y="50"/>
                  </a:cubicBezTo>
                  <a:cubicBezTo>
                    <a:pt x="637" y="22"/>
                    <a:pt x="614" y="0"/>
                    <a:pt x="587" y="0"/>
                  </a:cubicBezTo>
                  <a:cubicBezTo>
                    <a:pt x="195" y="0"/>
                    <a:pt x="195" y="0"/>
                    <a:pt x="195" y="0"/>
                  </a:cubicBezTo>
                  <a:cubicBezTo>
                    <a:pt x="168" y="0"/>
                    <a:pt x="145" y="22"/>
                    <a:pt x="145" y="50"/>
                  </a:cubicBezTo>
                  <a:cubicBezTo>
                    <a:pt x="145" y="291"/>
                    <a:pt x="145" y="291"/>
                    <a:pt x="145" y="291"/>
                  </a:cubicBezTo>
                  <a:cubicBezTo>
                    <a:pt x="145" y="314"/>
                    <a:pt x="161" y="334"/>
                    <a:pt x="183" y="339"/>
                  </a:cubicBezTo>
                  <a:cubicBezTo>
                    <a:pt x="171" y="340"/>
                    <a:pt x="157" y="344"/>
                    <a:pt x="149" y="354"/>
                  </a:cubicBezTo>
                  <a:cubicBezTo>
                    <a:pt x="143" y="361"/>
                    <a:pt x="136" y="369"/>
                    <a:pt x="130" y="377"/>
                  </a:cubicBezTo>
                  <a:cubicBezTo>
                    <a:pt x="111" y="399"/>
                    <a:pt x="91" y="422"/>
                    <a:pt x="72" y="446"/>
                  </a:cubicBezTo>
                  <a:cubicBezTo>
                    <a:pt x="67" y="451"/>
                    <a:pt x="58" y="459"/>
                    <a:pt x="58" y="467"/>
                  </a:cubicBezTo>
                  <a:cubicBezTo>
                    <a:pt x="58" y="489"/>
                    <a:pt x="58" y="478"/>
                    <a:pt x="58" y="478"/>
                  </a:cubicBezTo>
                  <a:cubicBezTo>
                    <a:pt x="58" y="481"/>
                    <a:pt x="59" y="483"/>
                    <a:pt x="60" y="485"/>
                  </a:cubicBezTo>
                  <a:cubicBezTo>
                    <a:pt x="65" y="492"/>
                    <a:pt x="75" y="493"/>
                    <a:pt x="83" y="493"/>
                  </a:cubicBezTo>
                  <a:cubicBezTo>
                    <a:pt x="94" y="493"/>
                    <a:pt x="667" y="493"/>
                    <a:pt x="684" y="493"/>
                  </a:cubicBezTo>
                  <a:cubicBezTo>
                    <a:pt x="693" y="493"/>
                    <a:pt x="702" y="492"/>
                    <a:pt x="711" y="490"/>
                  </a:cubicBezTo>
                  <a:cubicBezTo>
                    <a:pt x="716" y="489"/>
                    <a:pt x="723" y="486"/>
                    <a:pt x="724" y="479"/>
                  </a:cubicBezTo>
                  <a:cubicBezTo>
                    <a:pt x="724" y="456"/>
                    <a:pt x="724" y="467"/>
                    <a:pt x="724" y="467"/>
                  </a:cubicBezTo>
                  <a:cubicBezTo>
                    <a:pt x="725" y="462"/>
                    <a:pt x="722" y="457"/>
                    <a:pt x="718" y="453"/>
                  </a:cubicBezTo>
                  <a:cubicBezTo>
                    <a:pt x="717" y="451"/>
                    <a:pt x="715" y="449"/>
                    <a:pt x="714" y="448"/>
                  </a:cubicBezTo>
                  <a:close/>
                  <a:moveTo>
                    <a:pt x="164" y="299"/>
                  </a:moveTo>
                  <a:cubicBezTo>
                    <a:pt x="164" y="64"/>
                    <a:pt x="164" y="53"/>
                    <a:pt x="164" y="53"/>
                  </a:cubicBezTo>
                  <a:cubicBezTo>
                    <a:pt x="164" y="39"/>
                    <a:pt x="175" y="16"/>
                    <a:pt x="189" y="16"/>
                  </a:cubicBezTo>
                  <a:cubicBezTo>
                    <a:pt x="570" y="16"/>
                    <a:pt x="593" y="16"/>
                    <a:pt x="593" y="16"/>
                  </a:cubicBezTo>
                  <a:cubicBezTo>
                    <a:pt x="607" y="16"/>
                    <a:pt x="618" y="39"/>
                    <a:pt x="618" y="53"/>
                  </a:cubicBezTo>
                  <a:cubicBezTo>
                    <a:pt x="618" y="268"/>
                    <a:pt x="618" y="299"/>
                    <a:pt x="618" y="299"/>
                  </a:cubicBezTo>
                  <a:cubicBezTo>
                    <a:pt x="618" y="313"/>
                    <a:pt x="607" y="325"/>
                    <a:pt x="593" y="325"/>
                  </a:cubicBezTo>
                  <a:cubicBezTo>
                    <a:pt x="212" y="325"/>
                    <a:pt x="189" y="325"/>
                    <a:pt x="189" y="325"/>
                  </a:cubicBezTo>
                  <a:cubicBezTo>
                    <a:pt x="175" y="325"/>
                    <a:pt x="164" y="302"/>
                    <a:pt x="164" y="287"/>
                  </a:cubicBezTo>
                  <a:lnTo>
                    <a:pt x="164" y="299"/>
                  </a:lnTo>
                  <a:close/>
                  <a:moveTo>
                    <a:pt x="613" y="367"/>
                  </a:moveTo>
                  <a:cubicBezTo>
                    <a:pt x="613" y="367"/>
                    <a:pt x="613" y="368"/>
                    <a:pt x="612" y="369"/>
                  </a:cubicBezTo>
                  <a:cubicBezTo>
                    <a:pt x="612" y="369"/>
                    <a:pt x="612" y="369"/>
                    <a:pt x="612" y="369"/>
                  </a:cubicBezTo>
                  <a:cubicBezTo>
                    <a:pt x="612" y="369"/>
                    <a:pt x="612" y="369"/>
                    <a:pt x="612" y="369"/>
                  </a:cubicBezTo>
                  <a:cubicBezTo>
                    <a:pt x="612" y="369"/>
                    <a:pt x="612" y="369"/>
                    <a:pt x="612" y="369"/>
                  </a:cubicBezTo>
                  <a:cubicBezTo>
                    <a:pt x="612" y="369"/>
                    <a:pt x="612" y="369"/>
                    <a:pt x="611" y="369"/>
                  </a:cubicBezTo>
                  <a:cubicBezTo>
                    <a:pt x="611" y="369"/>
                    <a:pt x="611" y="369"/>
                    <a:pt x="611" y="369"/>
                  </a:cubicBezTo>
                  <a:cubicBezTo>
                    <a:pt x="611" y="369"/>
                    <a:pt x="611" y="369"/>
                    <a:pt x="610" y="369"/>
                  </a:cubicBezTo>
                  <a:cubicBezTo>
                    <a:pt x="608" y="371"/>
                    <a:pt x="604" y="371"/>
                    <a:pt x="600" y="371"/>
                  </a:cubicBezTo>
                  <a:cubicBezTo>
                    <a:pt x="584" y="371"/>
                    <a:pt x="584" y="371"/>
                    <a:pt x="584" y="371"/>
                  </a:cubicBezTo>
                  <a:cubicBezTo>
                    <a:pt x="580" y="371"/>
                    <a:pt x="577" y="370"/>
                    <a:pt x="574" y="369"/>
                  </a:cubicBezTo>
                  <a:cubicBezTo>
                    <a:pt x="573" y="368"/>
                    <a:pt x="572" y="367"/>
                    <a:pt x="571" y="367"/>
                  </a:cubicBezTo>
                  <a:cubicBezTo>
                    <a:pt x="570" y="366"/>
                    <a:pt x="569" y="365"/>
                    <a:pt x="569" y="365"/>
                  </a:cubicBezTo>
                  <a:cubicBezTo>
                    <a:pt x="568" y="363"/>
                    <a:pt x="568" y="363"/>
                    <a:pt x="568" y="363"/>
                  </a:cubicBezTo>
                  <a:cubicBezTo>
                    <a:pt x="566" y="360"/>
                    <a:pt x="564" y="357"/>
                    <a:pt x="563" y="354"/>
                  </a:cubicBezTo>
                  <a:cubicBezTo>
                    <a:pt x="561" y="351"/>
                    <a:pt x="563" y="350"/>
                    <a:pt x="565" y="349"/>
                  </a:cubicBezTo>
                  <a:cubicBezTo>
                    <a:pt x="565" y="349"/>
                    <a:pt x="566" y="349"/>
                    <a:pt x="566" y="349"/>
                  </a:cubicBezTo>
                  <a:cubicBezTo>
                    <a:pt x="567" y="348"/>
                    <a:pt x="569" y="348"/>
                    <a:pt x="570" y="348"/>
                  </a:cubicBezTo>
                  <a:cubicBezTo>
                    <a:pt x="573" y="348"/>
                    <a:pt x="573" y="348"/>
                    <a:pt x="573" y="348"/>
                  </a:cubicBezTo>
                  <a:cubicBezTo>
                    <a:pt x="573" y="348"/>
                    <a:pt x="573" y="348"/>
                    <a:pt x="573" y="348"/>
                  </a:cubicBezTo>
                  <a:cubicBezTo>
                    <a:pt x="577" y="348"/>
                    <a:pt x="581" y="348"/>
                    <a:pt x="586" y="348"/>
                  </a:cubicBezTo>
                  <a:cubicBezTo>
                    <a:pt x="586" y="348"/>
                    <a:pt x="586" y="348"/>
                    <a:pt x="586" y="348"/>
                  </a:cubicBezTo>
                  <a:cubicBezTo>
                    <a:pt x="590" y="348"/>
                    <a:pt x="590" y="348"/>
                    <a:pt x="590" y="348"/>
                  </a:cubicBezTo>
                  <a:cubicBezTo>
                    <a:pt x="592" y="348"/>
                    <a:pt x="594" y="348"/>
                    <a:pt x="595" y="348"/>
                  </a:cubicBezTo>
                  <a:cubicBezTo>
                    <a:pt x="596" y="349"/>
                    <a:pt x="597" y="349"/>
                    <a:pt x="598" y="349"/>
                  </a:cubicBezTo>
                  <a:cubicBezTo>
                    <a:pt x="598" y="349"/>
                    <a:pt x="598" y="349"/>
                    <a:pt x="598" y="349"/>
                  </a:cubicBezTo>
                  <a:cubicBezTo>
                    <a:pt x="598" y="350"/>
                    <a:pt x="598" y="350"/>
                    <a:pt x="599" y="350"/>
                  </a:cubicBezTo>
                  <a:cubicBezTo>
                    <a:pt x="599" y="350"/>
                    <a:pt x="599" y="350"/>
                    <a:pt x="599" y="350"/>
                  </a:cubicBezTo>
                  <a:cubicBezTo>
                    <a:pt x="600" y="350"/>
                    <a:pt x="602" y="351"/>
                    <a:pt x="603" y="351"/>
                  </a:cubicBezTo>
                  <a:cubicBezTo>
                    <a:pt x="604" y="352"/>
                    <a:pt x="604" y="353"/>
                    <a:pt x="605" y="354"/>
                  </a:cubicBezTo>
                  <a:cubicBezTo>
                    <a:pt x="608" y="359"/>
                    <a:pt x="608" y="359"/>
                    <a:pt x="608" y="359"/>
                  </a:cubicBezTo>
                  <a:cubicBezTo>
                    <a:pt x="609" y="360"/>
                    <a:pt x="611" y="362"/>
                    <a:pt x="612" y="364"/>
                  </a:cubicBezTo>
                  <a:cubicBezTo>
                    <a:pt x="612" y="364"/>
                    <a:pt x="612" y="364"/>
                    <a:pt x="612" y="364"/>
                  </a:cubicBezTo>
                  <a:cubicBezTo>
                    <a:pt x="613" y="365"/>
                    <a:pt x="613" y="366"/>
                    <a:pt x="613" y="367"/>
                  </a:cubicBezTo>
                  <a:close/>
                  <a:moveTo>
                    <a:pt x="410" y="363"/>
                  </a:moveTo>
                  <a:cubicBezTo>
                    <a:pt x="410" y="364"/>
                    <a:pt x="410" y="364"/>
                    <a:pt x="410" y="365"/>
                  </a:cubicBezTo>
                  <a:cubicBezTo>
                    <a:pt x="406" y="371"/>
                    <a:pt x="392" y="369"/>
                    <a:pt x="386" y="369"/>
                  </a:cubicBezTo>
                  <a:cubicBezTo>
                    <a:pt x="383" y="369"/>
                    <a:pt x="380" y="369"/>
                    <a:pt x="377" y="369"/>
                  </a:cubicBezTo>
                  <a:cubicBezTo>
                    <a:pt x="374" y="369"/>
                    <a:pt x="370" y="369"/>
                    <a:pt x="367" y="367"/>
                  </a:cubicBezTo>
                  <a:cubicBezTo>
                    <a:pt x="367" y="367"/>
                    <a:pt x="367" y="367"/>
                    <a:pt x="367" y="367"/>
                  </a:cubicBezTo>
                  <a:cubicBezTo>
                    <a:pt x="367" y="366"/>
                    <a:pt x="367" y="366"/>
                    <a:pt x="367" y="366"/>
                  </a:cubicBezTo>
                  <a:cubicBezTo>
                    <a:pt x="366" y="366"/>
                    <a:pt x="366" y="366"/>
                    <a:pt x="366" y="366"/>
                  </a:cubicBezTo>
                  <a:cubicBezTo>
                    <a:pt x="366" y="366"/>
                    <a:pt x="366" y="366"/>
                    <a:pt x="366" y="366"/>
                  </a:cubicBezTo>
                  <a:cubicBezTo>
                    <a:pt x="366" y="366"/>
                    <a:pt x="366" y="366"/>
                    <a:pt x="366" y="366"/>
                  </a:cubicBezTo>
                  <a:cubicBezTo>
                    <a:pt x="366" y="365"/>
                    <a:pt x="366" y="365"/>
                    <a:pt x="366" y="365"/>
                  </a:cubicBezTo>
                  <a:cubicBezTo>
                    <a:pt x="366" y="364"/>
                    <a:pt x="366" y="364"/>
                    <a:pt x="366" y="363"/>
                  </a:cubicBezTo>
                  <a:cubicBezTo>
                    <a:pt x="366" y="363"/>
                    <a:pt x="366" y="363"/>
                    <a:pt x="366" y="363"/>
                  </a:cubicBezTo>
                  <a:cubicBezTo>
                    <a:pt x="366" y="362"/>
                    <a:pt x="366" y="361"/>
                    <a:pt x="366" y="361"/>
                  </a:cubicBezTo>
                  <a:cubicBezTo>
                    <a:pt x="366" y="360"/>
                    <a:pt x="366" y="360"/>
                    <a:pt x="366" y="360"/>
                  </a:cubicBezTo>
                  <a:cubicBezTo>
                    <a:pt x="366" y="358"/>
                    <a:pt x="366" y="355"/>
                    <a:pt x="367" y="353"/>
                  </a:cubicBezTo>
                  <a:cubicBezTo>
                    <a:pt x="367" y="352"/>
                    <a:pt x="367" y="352"/>
                    <a:pt x="367" y="352"/>
                  </a:cubicBezTo>
                  <a:cubicBezTo>
                    <a:pt x="367" y="352"/>
                    <a:pt x="367" y="351"/>
                    <a:pt x="368" y="350"/>
                  </a:cubicBezTo>
                  <a:cubicBezTo>
                    <a:pt x="369" y="350"/>
                    <a:pt x="369" y="349"/>
                    <a:pt x="370" y="349"/>
                  </a:cubicBezTo>
                  <a:cubicBezTo>
                    <a:pt x="370" y="349"/>
                    <a:pt x="370" y="349"/>
                    <a:pt x="370" y="349"/>
                  </a:cubicBezTo>
                  <a:cubicBezTo>
                    <a:pt x="370" y="349"/>
                    <a:pt x="370" y="348"/>
                    <a:pt x="370" y="348"/>
                  </a:cubicBezTo>
                  <a:cubicBezTo>
                    <a:pt x="370" y="348"/>
                    <a:pt x="371" y="348"/>
                    <a:pt x="371" y="348"/>
                  </a:cubicBezTo>
                  <a:cubicBezTo>
                    <a:pt x="371" y="348"/>
                    <a:pt x="371" y="348"/>
                    <a:pt x="371" y="348"/>
                  </a:cubicBezTo>
                  <a:cubicBezTo>
                    <a:pt x="371" y="348"/>
                    <a:pt x="372" y="348"/>
                    <a:pt x="372" y="348"/>
                  </a:cubicBezTo>
                  <a:cubicBezTo>
                    <a:pt x="372" y="348"/>
                    <a:pt x="372" y="348"/>
                    <a:pt x="373" y="348"/>
                  </a:cubicBezTo>
                  <a:cubicBezTo>
                    <a:pt x="373" y="347"/>
                    <a:pt x="373" y="347"/>
                    <a:pt x="374" y="347"/>
                  </a:cubicBezTo>
                  <a:cubicBezTo>
                    <a:pt x="374" y="347"/>
                    <a:pt x="374" y="347"/>
                    <a:pt x="374" y="347"/>
                  </a:cubicBezTo>
                  <a:cubicBezTo>
                    <a:pt x="374" y="347"/>
                    <a:pt x="374" y="347"/>
                    <a:pt x="374" y="347"/>
                  </a:cubicBezTo>
                  <a:cubicBezTo>
                    <a:pt x="375" y="347"/>
                    <a:pt x="375" y="347"/>
                    <a:pt x="375" y="347"/>
                  </a:cubicBezTo>
                  <a:cubicBezTo>
                    <a:pt x="376" y="347"/>
                    <a:pt x="377" y="347"/>
                    <a:pt x="378" y="347"/>
                  </a:cubicBezTo>
                  <a:cubicBezTo>
                    <a:pt x="379" y="347"/>
                    <a:pt x="379" y="347"/>
                    <a:pt x="379" y="347"/>
                  </a:cubicBezTo>
                  <a:cubicBezTo>
                    <a:pt x="380" y="347"/>
                    <a:pt x="382" y="347"/>
                    <a:pt x="383" y="347"/>
                  </a:cubicBezTo>
                  <a:cubicBezTo>
                    <a:pt x="399" y="347"/>
                    <a:pt x="399" y="347"/>
                    <a:pt x="399" y="347"/>
                  </a:cubicBezTo>
                  <a:cubicBezTo>
                    <a:pt x="399" y="347"/>
                    <a:pt x="399" y="347"/>
                    <a:pt x="400" y="347"/>
                  </a:cubicBezTo>
                  <a:cubicBezTo>
                    <a:pt x="400" y="347"/>
                    <a:pt x="400" y="347"/>
                    <a:pt x="400" y="347"/>
                  </a:cubicBezTo>
                  <a:cubicBezTo>
                    <a:pt x="401" y="347"/>
                    <a:pt x="401" y="347"/>
                    <a:pt x="402" y="347"/>
                  </a:cubicBezTo>
                  <a:cubicBezTo>
                    <a:pt x="405" y="347"/>
                    <a:pt x="408" y="348"/>
                    <a:pt x="409" y="351"/>
                  </a:cubicBezTo>
                  <a:cubicBezTo>
                    <a:pt x="410" y="351"/>
                    <a:pt x="410" y="351"/>
                    <a:pt x="410" y="351"/>
                  </a:cubicBezTo>
                  <a:cubicBezTo>
                    <a:pt x="410" y="351"/>
                    <a:pt x="410" y="351"/>
                    <a:pt x="410" y="351"/>
                  </a:cubicBezTo>
                  <a:cubicBezTo>
                    <a:pt x="411" y="355"/>
                    <a:pt x="410" y="359"/>
                    <a:pt x="410" y="362"/>
                  </a:cubicBezTo>
                  <a:cubicBezTo>
                    <a:pt x="410" y="363"/>
                    <a:pt x="410" y="363"/>
                    <a:pt x="410" y="363"/>
                  </a:cubicBezTo>
                  <a:cubicBezTo>
                    <a:pt x="410" y="363"/>
                    <a:pt x="410" y="363"/>
                    <a:pt x="410" y="363"/>
                  </a:cubicBezTo>
                  <a:close/>
                  <a:moveTo>
                    <a:pt x="387" y="381"/>
                  </a:moveTo>
                  <a:cubicBezTo>
                    <a:pt x="393" y="381"/>
                    <a:pt x="407" y="380"/>
                    <a:pt x="410" y="386"/>
                  </a:cubicBezTo>
                  <a:cubicBezTo>
                    <a:pt x="410" y="387"/>
                    <a:pt x="411" y="387"/>
                    <a:pt x="411" y="388"/>
                  </a:cubicBezTo>
                  <a:cubicBezTo>
                    <a:pt x="411" y="395"/>
                    <a:pt x="411" y="395"/>
                    <a:pt x="411" y="395"/>
                  </a:cubicBezTo>
                  <a:cubicBezTo>
                    <a:pt x="411" y="397"/>
                    <a:pt x="411" y="399"/>
                    <a:pt x="411" y="401"/>
                  </a:cubicBezTo>
                  <a:cubicBezTo>
                    <a:pt x="411" y="401"/>
                    <a:pt x="411" y="401"/>
                    <a:pt x="411" y="401"/>
                  </a:cubicBezTo>
                  <a:cubicBezTo>
                    <a:pt x="411" y="402"/>
                    <a:pt x="411" y="402"/>
                    <a:pt x="411" y="402"/>
                  </a:cubicBezTo>
                  <a:cubicBezTo>
                    <a:pt x="411" y="402"/>
                    <a:pt x="410" y="404"/>
                    <a:pt x="410" y="404"/>
                  </a:cubicBezTo>
                  <a:cubicBezTo>
                    <a:pt x="409" y="405"/>
                    <a:pt x="409" y="405"/>
                    <a:pt x="409" y="405"/>
                  </a:cubicBezTo>
                  <a:cubicBezTo>
                    <a:pt x="409" y="405"/>
                    <a:pt x="409" y="405"/>
                    <a:pt x="409" y="406"/>
                  </a:cubicBezTo>
                  <a:cubicBezTo>
                    <a:pt x="409" y="406"/>
                    <a:pt x="409" y="406"/>
                    <a:pt x="409" y="406"/>
                  </a:cubicBezTo>
                  <a:cubicBezTo>
                    <a:pt x="407" y="407"/>
                    <a:pt x="405" y="408"/>
                    <a:pt x="403" y="409"/>
                  </a:cubicBezTo>
                  <a:cubicBezTo>
                    <a:pt x="403" y="409"/>
                    <a:pt x="403" y="409"/>
                    <a:pt x="403" y="409"/>
                  </a:cubicBezTo>
                  <a:cubicBezTo>
                    <a:pt x="403" y="409"/>
                    <a:pt x="403" y="409"/>
                    <a:pt x="403" y="409"/>
                  </a:cubicBezTo>
                  <a:cubicBezTo>
                    <a:pt x="402" y="409"/>
                    <a:pt x="401" y="409"/>
                    <a:pt x="401" y="409"/>
                  </a:cubicBezTo>
                  <a:cubicBezTo>
                    <a:pt x="400" y="409"/>
                    <a:pt x="400" y="409"/>
                    <a:pt x="400" y="409"/>
                  </a:cubicBezTo>
                  <a:cubicBezTo>
                    <a:pt x="399" y="409"/>
                    <a:pt x="398" y="409"/>
                    <a:pt x="398" y="409"/>
                  </a:cubicBezTo>
                  <a:cubicBezTo>
                    <a:pt x="398" y="409"/>
                    <a:pt x="398" y="409"/>
                    <a:pt x="398" y="409"/>
                  </a:cubicBezTo>
                  <a:cubicBezTo>
                    <a:pt x="373" y="409"/>
                    <a:pt x="373" y="409"/>
                    <a:pt x="373" y="409"/>
                  </a:cubicBezTo>
                  <a:cubicBezTo>
                    <a:pt x="371" y="409"/>
                    <a:pt x="367" y="409"/>
                    <a:pt x="364" y="407"/>
                  </a:cubicBezTo>
                  <a:cubicBezTo>
                    <a:pt x="364" y="407"/>
                    <a:pt x="364" y="407"/>
                    <a:pt x="364" y="407"/>
                  </a:cubicBezTo>
                  <a:cubicBezTo>
                    <a:pt x="364" y="407"/>
                    <a:pt x="364" y="407"/>
                    <a:pt x="364" y="407"/>
                  </a:cubicBezTo>
                  <a:cubicBezTo>
                    <a:pt x="364" y="407"/>
                    <a:pt x="364" y="406"/>
                    <a:pt x="363" y="406"/>
                  </a:cubicBezTo>
                  <a:cubicBezTo>
                    <a:pt x="363" y="406"/>
                    <a:pt x="362" y="405"/>
                    <a:pt x="362" y="405"/>
                  </a:cubicBezTo>
                  <a:cubicBezTo>
                    <a:pt x="362" y="405"/>
                    <a:pt x="362" y="405"/>
                    <a:pt x="362" y="404"/>
                  </a:cubicBezTo>
                  <a:cubicBezTo>
                    <a:pt x="362" y="404"/>
                    <a:pt x="361" y="403"/>
                    <a:pt x="361" y="402"/>
                  </a:cubicBezTo>
                  <a:cubicBezTo>
                    <a:pt x="362" y="400"/>
                    <a:pt x="362" y="400"/>
                    <a:pt x="362" y="400"/>
                  </a:cubicBezTo>
                  <a:cubicBezTo>
                    <a:pt x="362" y="400"/>
                    <a:pt x="362" y="400"/>
                    <a:pt x="362" y="400"/>
                  </a:cubicBezTo>
                  <a:cubicBezTo>
                    <a:pt x="362" y="396"/>
                    <a:pt x="362" y="392"/>
                    <a:pt x="363" y="388"/>
                  </a:cubicBezTo>
                  <a:cubicBezTo>
                    <a:pt x="363" y="388"/>
                    <a:pt x="363" y="388"/>
                    <a:pt x="363" y="388"/>
                  </a:cubicBezTo>
                  <a:cubicBezTo>
                    <a:pt x="363" y="388"/>
                    <a:pt x="363" y="388"/>
                    <a:pt x="363" y="388"/>
                  </a:cubicBezTo>
                  <a:cubicBezTo>
                    <a:pt x="364" y="379"/>
                    <a:pt x="381" y="381"/>
                    <a:pt x="387" y="381"/>
                  </a:cubicBezTo>
                  <a:close/>
                  <a:moveTo>
                    <a:pt x="289" y="407"/>
                  </a:moveTo>
                  <a:cubicBezTo>
                    <a:pt x="289" y="407"/>
                    <a:pt x="289" y="407"/>
                    <a:pt x="288" y="406"/>
                  </a:cubicBezTo>
                  <a:cubicBezTo>
                    <a:pt x="288" y="406"/>
                    <a:pt x="288" y="405"/>
                    <a:pt x="287" y="405"/>
                  </a:cubicBezTo>
                  <a:cubicBezTo>
                    <a:pt x="287" y="405"/>
                    <a:pt x="287" y="405"/>
                    <a:pt x="287" y="405"/>
                  </a:cubicBezTo>
                  <a:cubicBezTo>
                    <a:pt x="287" y="404"/>
                    <a:pt x="287" y="403"/>
                    <a:pt x="287" y="402"/>
                  </a:cubicBezTo>
                  <a:cubicBezTo>
                    <a:pt x="288" y="400"/>
                    <a:pt x="288" y="400"/>
                    <a:pt x="288" y="400"/>
                  </a:cubicBezTo>
                  <a:cubicBezTo>
                    <a:pt x="288" y="400"/>
                    <a:pt x="288" y="400"/>
                    <a:pt x="288" y="400"/>
                  </a:cubicBezTo>
                  <a:cubicBezTo>
                    <a:pt x="288" y="400"/>
                    <a:pt x="288" y="399"/>
                    <a:pt x="288" y="399"/>
                  </a:cubicBezTo>
                  <a:cubicBezTo>
                    <a:pt x="291" y="388"/>
                    <a:pt x="291" y="388"/>
                    <a:pt x="291" y="388"/>
                  </a:cubicBezTo>
                  <a:cubicBezTo>
                    <a:pt x="291" y="388"/>
                    <a:pt x="291" y="388"/>
                    <a:pt x="292" y="388"/>
                  </a:cubicBezTo>
                  <a:cubicBezTo>
                    <a:pt x="295" y="380"/>
                    <a:pt x="310" y="381"/>
                    <a:pt x="317" y="381"/>
                  </a:cubicBezTo>
                  <a:cubicBezTo>
                    <a:pt x="320" y="381"/>
                    <a:pt x="325" y="381"/>
                    <a:pt x="330" y="381"/>
                  </a:cubicBezTo>
                  <a:cubicBezTo>
                    <a:pt x="331" y="382"/>
                    <a:pt x="332" y="382"/>
                    <a:pt x="333" y="382"/>
                  </a:cubicBezTo>
                  <a:cubicBezTo>
                    <a:pt x="333" y="382"/>
                    <a:pt x="333" y="382"/>
                    <a:pt x="333" y="382"/>
                  </a:cubicBezTo>
                  <a:cubicBezTo>
                    <a:pt x="335" y="383"/>
                    <a:pt x="337" y="384"/>
                    <a:pt x="338" y="385"/>
                  </a:cubicBezTo>
                  <a:cubicBezTo>
                    <a:pt x="338" y="385"/>
                    <a:pt x="338" y="385"/>
                    <a:pt x="338" y="385"/>
                  </a:cubicBezTo>
                  <a:cubicBezTo>
                    <a:pt x="338" y="386"/>
                    <a:pt x="338" y="386"/>
                    <a:pt x="338" y="386"/>
                  </a:cubicBezTo>
                  <a:cubicBezTo>
                    <a:pt x="338" y="386"/>
                    <a:pt x="338" y="386"/>
                    <a:pt x="338" y="386"/>
                  </a:cubicBezTo>
                  <a:cubicBezTo>
                    <a:pt x="339" y="387"/>
                    <a:pt x="339" y="388"/>
                    <a:pt x="339" y="388"/>
                  </a:cubicBezTo>
                  <a:cubicBezTo>
                    <a:pt x="339" y="389"/>
                    <a:pt x="339" y="389"/>
                    <a:pt x="339" y="389"/>
                  </a:cubicBezTo>
                  <a:cubicBezTo>
                    <a:pt x="339" y="389"/>
                    <a:pt x="339" y="389"/>
                    <a:pt x="339" y="389"/>
                  </a:cubicBezTo>
                  <a:cubicBezTo>
                    <a:pt x="338" y="391"/>
                    <a:pt x="338" y="393"/>
                    <a:pt x="338" y="395"/>
                  </a:cubicBezTo>
                  <a:cubicBezTo>
                    <a:pt x="336" y="402"/>
                    <a:pt x="336" y="402"/>
                    <a:pt x="336" y="402"/>
                  </a:cubicBezTo>
                  <a:cubicBezTo>
                    <a:pt x="336" y="403"/>
                    <a:pt x="336" y="404"/>
                    <a:pt x="335" y="404"/>
                  </a:cubicBezTo>
                  <a:cubicBezTo>
                    <a:pt x="335" y="405"/>
                    <a:pt x="335" y="405"/>
                    <a:pt x="335" y="405"/>
                  </a:cubicBezTo>
                  <a:cubicBezTo>
                    <a:pt x="335" y="405"/>
                    <a:pt x="334" y="405"/>
                    <a:pt x="334" y="405"/>
                  </a:cubicBezTo>
                  <a:cubicBezTo>
                    <a:pt x="334" y="405"/>
                    <a:pt x="334" y="406"/>
                    <a:pt x="334" y="406"/>
                  </a:cubicBezTo>
                  <a:cubicBezTo>
                    <a:pt x="332" y="407"/>
                    <a:pt x="329" y="408"/>
                    <a:pt x="327" y="409"/>
                  </a:cubicBezTo>
                  <a:cubicBezTo>
                    <a:pt x="327" y="409"/>
                    <a:pt x="327" y="409"/>
                    <a:pt x="327" y="409"/>
                  </a:cubicBezTo>
                  <a:cubicBezTo>
                    <a:pt x="327" y="409"/>
                    <a:pt x="327" y="409"/>
                    <a:pt x="327" y="409"/>
                  </a:cubicBezTo>
                  <a:cubicBezTo>
                    <a:pt x="327" y="409"/>
                    <a:pt x="326" y="409"/>
                    <a:pt x="325" y="409"/>
                  </a:cubicBezTo>
                  <a:cubicBezTo>
                    <a:pt x="325" y="409"/>
                    <a:pt x="325" y="409"/>
                    <a:pt x="324" y="409"/>
                  </a:cubicBezTo>
                  <a:cubicBezTo>
                    <a:pt x="324" y="409"/>
                    <a:pt x="323" y="409"/>
                    <a:pt x="322" y="409"/>
                  </a:cubicBezTo>
                  <a:cubicBezTo>
                    <a:pt x="322" y="409"/>
                    <a:pt x="322" y="409"/>
                    <a:pt x="322" y="409"/>
                  </a:cubicBezTo>
                  <a:cubicBezTo>
                    <a:pt x="298" y="409"/>
                    <a:pt x="298" y="409"/>
                    <a:pt x="298" y="409"/>
                  </a:cubicBezTo>
                  <a:cubicBezTo>
                    <a:pt x="295" y="409"/>
                    <a:pt x="292" y="409"/>
                    <a:pt x="289" y="407"/>
                  </a:cubicBezTo>
                  <a:cubicBezTo>
                    <a:pt x="289" y="407"/>
                    <a:pt x="289" y="407"/>
                    <a:pt x="289" y="407"/>
                  </a:cubicBezTo>
                  <a:close/>
                  <a:moveTo>
                    <a:pt x="320" y="369"/>
                  </a:moveTo>
                  <a:cubicBezTo>
                    <a:pt x="316" y="369"/>
                    <a:pt x="312" y="369"/>
                    <a:pt x="309" y="369"/>
                  </a:cubicBezTo>
                  <a:cubicBezTo>
                    <a:pt x="306" y="369"/>
                    <a:pt x="301" y="369"/>
                    <a:pt x="299" y="366"/>
                  </a:cubicBezTo>
                  <a:cubicBezTo>
                    <a:pt x="299" y="365"/>
                    <a:pt x="299" y="365"/>
                    <a:pt x="299" y="365"/>
                  </a:cubicBezTo>
                  <a:cubicBezTo>
                    <a:pt x="299" y="365"/>
                    <a:pt x="299" y="364"/>
                    <a:pt x="299" y="364"/>
                  </a:cubicBezTo>
                  <a:cubicBezTo>
                    <a:pt x="299" y="364"/>
                    <a:pt x="299" y="364"/>
                    <a:pt x="299" y="363"/>
                  </a:cubicBezTo>
                  <a:cubicBezTo>
                    <a:pt x="299" y="363"/>
                    <a:pt x="299" y="363"/>
                    <a:pt x="299" y="363"/>
                  </a:cubicBezTo>
                  <a:cubicBezTo>
                    <a:pt x="299" y="363"/>
                    <a:pt x="299" y="363"/>
                    <a:pt x="299" y="363"/>
                  </a:cubicBezTo>
                  <a:cubicBezTo>
                    <a:pt x="299" y="362"/>
                    <a:pt x="299" y="361"/>
                    <a:pt x="300" y="361"/>
                  </a:cubicBezTo>
                  <a:cubicBezTo>
                    <a:pt x="300" y="358"/>
                    <a:pt x="301" y="355"/>
                    <a:pt x="302" y="353"/>
                  </a:cubicBezTo>
                  <a:cubicBezTo>
                    <a:pt x="302" y="353"/>
                    <a:pt x="302" y="353"/>
                    <a:pt x="302" y="353"/>
                  </a:cubicBezTo>
                  <a:cubicBezTo>
                    <a:pt x="302" y="352"/>
                    <a:pt x="303" y="351"/>
                    <a:pt x="303" y="350"/>
                  </a:cubicBezTo>
                  <a:cubicBezTo>
                    <a:pt x="304" y="350"/>
                    <a:pt x="304" y="350"/>
                    <a:pt x="305" y="349"/>
                  </a:cubicBezTo>
                  <a:cubicBezTo>
                    <a:pt x="306" y="348"/>
                    <a:pt x="308" y="348"/>
                    <a:pt x="310" y="347"/>
                  </a:cubicBezTo>
                  <a:cubicBezTo>
                    <a:pt x="310" y="347"/>
                    <a:pt x="310" y="347"/>
                    <a:pt x="310" y="347"/>
                  </a:cubicBezTo>
                  <a:cubicBezTo>
                    <a:pt x="312" y="347"/>
                    <a:pt x="313" y="347"/>
                    <a:pt x="315" y="347"/>
                  </a:cubicBezTo>
                  <a:cubicBezTo>
                    <a:pt x="317" y="347"/>
                    <a:pt x="317" y="347"/>
                    <a:pt x="317" y="347"/>
                  </a:cubicBezTo>
                  <a:cubicBezTo>
                    <a:pt x="317" y="347"/>
                    <a:pt x="318" y="347"/>
                    <a:pt x="319" y="347"/>
                  </a:cubicBezTo>
                  <a:cubicBezTo>
                    <a:pt x="323" y="347"/>
                    <a:pt x="328" y="347"/>
                    <a:pt x="332" y="347"/>
                  </a:cubicBezTo>
                  <a:cubicBezTo>
                    <a:pt x="333" y="347"/>
                    <a:pt x="334" y="347"/>
                    <a:pt x="334" y="347"/>
                  </a:cubicBezTo>
                  <a:cubicBezTo>
                    <a:pt x="335" y="347"/>
                    <a:pt x="335" y="347"/>
                    <a:pt x="335" y="347"/>
                  </a:cubicBezTo>
                  <a:cubicBezTo>
                    <a:pt x="335" y="347"/>
                    <a:pt x="335" y="347"/>
                    <a:pt x="336" y="347"/>
                  </a:cubicBezTo>
                  <a:cubicBezTo>
                    <a:pt x="336" y="347"/>
                    <a:pt x="337" y="347"/>
                    <a:pt x="337" y="347"/>
                  </a:cubicBezTo>
                  <a:cubicBezTo>
                    <a:pt x="337" y="347"/>
                    <a:pt x="337" y="347"/>
                    <a:pt x="337" y="347"/>
                  </a:cubicBezTo>
                  <a:cubicBezTo>
                    <a:pt x="341" y="347"/>
                    <a:pt x="345" y="348"/>
                    <a:pt x="345" y="351"/>
                  </a:cubicBezTo>
                  <a:cubicBezTo>
                    <a:pt x="345" y="351"/>
                    <a:pt x="345" y="351"/>
                    <a:pt x="345" y="351"/>
                  </a:cubicBezTo>
                  <a:cubicBezTo>
                    <a:pt x="345" y="351"/>
                    <a:pt x="345" y="351"/>
                    <a:pt x="345" y="352"/>
                  </a:cubicBezTo>
                  <a:cubicBezTo>
                    <a:pt x="345" y="355"/>
                    <a:pt x="344" y="359"/>
                    <a:pt x="343" y="362"/>
                  </a:cubicBezTo>
                  <a:cubicBezTo>
                    <a:pt x="343" y="362"/>
                    <a:pt x="343" y="362"/>
                    <a:pt x="343" y="362"/>
                  </a:cubicBezTo>
                  <a:cubicBezTo>
                    <a:pt x="343" y="363"/>
                    <a:pt x="343" y="363"/>
                    <a:pt x="343" y="363"/>
                  </a:cubicBezTo>
                  <a:cubicBezTo>
                    <a:pt x="343" y="364"/>
                    <a:pt x="343" y="364"/>
                    <a:pt x="342" y="365"/>
                  </a:cubicBezTo>
                  <a:cubicBezTo>
                    <a:pt x="342" y="365"/>
                    <a:pt x="342" y="365"/>
                    <a:pt x="342" y="366"/>
                  </a:cubicBezTo>
                  <a:cubicBezTo>
                    <a:pt x="342" y="366"/>
                    <a:pt x="342" y="366"/>
                    <a:pt x="342" y="366"/>
                  </a:cubicBezTo>
                  <a:cubicBezTo>
                    <a:pt x="342" y="366"/>
                    <a:pt x="342" y="366"/>
                    <a:pt x="342" y="366"/>
                  </a:cubicBezTo>
                  <a:cubicBezTo>
                    <a:pt x="337" y="371"/>
                    <a:pt x="325" y="369"/>
                    <a:pt x="320" y="369"/>
                  </a:cubicBezTo>
                  <a:close/>
                  <a:moveTo>
                    <a:pt x="212" y="404"/>
                  </a:moveTo>
                  <a:cubicBezTo>
                    <a:pt x="212" y="404"/>
                    <a:pt x="212" y="403"/>
                    <a:pt x="212" y="403"/>
                  </a:cubicBezTo>
                  <a:cubicBezTo>
                    <a:pt x="213" y="403"/>
                    <a:pt x="213" y="402"/>
                    <a:pt x="213" y="402"/>
                  </a:cubicBezTo>
                  <a:cubicBezTo>
                    <a:pt x="213" y="402"/>
                    <a:pt x="213" y="402"/>
                    <a:pt x="213" y="402"/>
                  </a:cubicBezTo>
                  <a:cubicBezTo>
                    <a:pt x="213" y="402"/>
                    <a:pt x="213" y="402"/>
                    <a:pt x="213" y="402"/>
                  </a:cubicBezTo>
                  <a:cubicBezTo>
                    <a:pt x="213" y="401"/>
                    <a:pt x="214" y="401"/>
                    <a:pt x="214" y="400"/>
                  </a:cubicBezTo>
                  <a:cubicBezTo>
                    <a:pt x="216" y="396"/>
                    <a:pt x="217" y="393"/>
                    <a:pt x="219" y="389"/>
                  </a:cubicBezTo>
                  <a:cubicBezTo>
                    <a:pt x="219" y="389"/>
                    <a:pt x="219" y="389"/>
                    <a:pt x="219" y="389"/>
                  </a:cubicBezTo>
                  <a:cubicBezTo>
                    <a:pt x="219" y="389"/>
                    <a:pt x="219" y="389"/>
                    <a:pt x="219" y="389"/>
                  </a:cubicBezTo>
                  <a:cubicBezTo>
                    <a:pt x="220" y="388"/>
                    <a:pt x="220" y="388"/>
                    <a:pt x="220" y="388"/>
                  </a:cubicBezTo>
                  <a:cubicBezTo>
                    <a:pt x="220" y="388"/>
                    <a:pt x="220" y="388"/>
                    <a:pt x="220" y="387"/>
                  </a:cubicBezTo>
                  <a:cubicBezTo>
                    <a:pt x="220" y="387"/>
                    <a:pt x="220" y="387"/>
                    <a:pt x="221" y="387"/>
                  </a:cubicBezTo>
                  <a:cubicBezTo>
                    <a:pt x="226" y="380"/>
                    <a:pt x="238" y="382"/>
                    <a:pt x="245" y="382"/>
                  </a:cubicBezTo>
                  <a:cubicBezTo>
                    <a:pt x="245" y="382"/>
                    <a:pt x="245" y="382"/>
                    <a:pt x="245" y="382"/>
                  </a:cubicBezTo>
                  <a:cubicBezTo>
                    <a:pt x="247" y="382"/>
                    <a:pt x="253" y="381"/>
                    <a:pt x="258" y="382"/>
                  </a:cubicBezTo>
                  <a:cubicBezTo>
                    <a:pt x="259" y="382"/>
                    <a:pt x="261" y="382"/>
                    <a:pt x="262" y="382"/>
                  </a:cubicBezTo>
                  <a:cubicBezTo>
                    <a:pt x="263" y="382"/>
                    <a:pt x="264" y="383"/>
                    <a:pt x="264" y="383"/>
                  </a:cubicBezTo>
                  <a:cubicBezTo>
                    <a:pt x="266" y="384"/>
                    <a:pt x="267" y="385"/>
                    <a:pt x="267" y="387"/>
                  </a:cubicBezTo>
                  <a:cubicBezTo>
                    <a:pt x="267" y="387"/>
                    <a:pt x="267" y="387"/>
                    <a:pt x="267" y="387"/>
                  </a:cubicBezTo>
                  <a:cubicBezTo>
                    <a:pt x="267" y="387"/>
                    <a:pt x="267" y="387"/>
                    <a:pt x="267" y="388"/>
                  </a:cubicBezTo>
                  <a:cubicBezTo>
                    <a:pt x="267" y="388"/>
                    <a:pt x="267" y="388"/>
                    <a:pt x="267" y="388"/>
                  </a:cubicBezTo>
                  <a:cubicBezTo>
                    <a:pt x="262" y="402"/>
                    <a:pt x="262" y="402"/>
                    <a:pt x="262" y="402"/>
                  </a:cubicBezTo>
                  <a:cubicBezTo>
                    <a:pt x="262" y="403"/>
                    <a:pt x="261" y="404"/>
                    <a:pt x="260" y="405"/>
                  </a:cubicBezTo>
                  <a:cubicBezTo>
                    <a:pt x="259" y="406"/>
                    <a:pt x="258" y="407"/>
                    <a:pt x="256" y="407"/>
                  </a:cubicBezTo>
                  <a:cubicBezTo>
                    <a:pt x="256" y="407"/>
                    <a:pt x="256" y="407"/>
                    <a:pt x="256" y="407"/>
                  </a:cubicBezTo>
                  <a:cubicBezTo>
                    <a:pt x="254" y="408"/>
                    <a:pt x="252" y="409"/>
                    <a:pt x="250" y="409"/>
                  </a:cubicBezTo>
                  <a:cubicBezTo>
                    <a:pt x="249" y="409"/>
                    <a:pt x="249" y="409"/>
                    <a:pt x="249" y="409"/>
                  </a:cubicBezTo>
                  <a:cubicBezTo>
                    <a:pt x="249" y="409"/>
                    <a:pt x="249" y="409"/>
                    <a:pt x="248" y="409"/>
                  </a:cubicBezTo>
                  <a:cubicBezTo>
                    <a:pt x="244" y="410"/>
                    <a:pt x="240" y="409"/>
                    <a:pt x="235" y="409"/>
                  </a:cubicBezTo>
                  <a:cubicBezTo>
                    <a:pt x="231" y="409"/>
                    <a:pt x="227" y="410"/>
                    <a:pt x="222" y="410"/>
                  </a:cubicBezTo>
                  <a:cubicBezTo>
                    <a:pt x="219" y="410"/>
                    <a:pt x="215" y="409"/>
                    <a:pt x="213" y="406"/>
                  </a:cubicBezTo>
                  <a:cubicBezTo>
                    <a:pt x="213" y="406"/>
                    <a:pt x="213" y="406"/>
                    <a:pt x="213" y="406"/>
                  </a:cubicBezTo>
                  <a:cubicBezTo>
                    <a:pt x="213" y="406"/>
                    <a:pt x="213" y="406"/>
                    <a:pt x="213" y="406"/>
                  </a:cubicBezTo>
                  <a:cubicBezTo>
                    <a:pt x="213" y="405"/>
                    <a:pt x="213" y="405"/>
                    <a:pt x="212" y="405"/>
                  </a:cubicBezTo>
                  <a:cubicBezTo>
                    <a:pt x="212" y="405"/>
                    <a:pt x="212" y="405"/>
                    <a:pt x="212" y="405"/>
                  </a:cubicBezTo>
                  <a:cubicBezTo>
                    <a:pt x="212" y="405"/>
                    <a:pt x="212" y="405"/>
                    <a:pt x="212" y="405"/>
                  </a:cubicBezTo>
                  <a:cubicBezTo>
                    <a:pt x="212" y="404"/>
                    <a:pt x="212" y="404"/>
                    <a:pt x="212" y="404"/>
                  </a:cubicBezTo>
                  <a:close/>
                  <a:moveTo>
                    <a:pt x="212" y="359"/>
                  </a:moveTo>
                  <a:cubicBezTo>
                    <a:pt x="212" y="359"/>
                    <a:pt x="212" y="359"/>
                    <a:pt x="212" y="359"/>
                  </a:cubicBezTo>
                  <a:cubicBezTo>
                    <a:pt x="209" y="364"/>
                    <a:pt x="209" y="364"/>
                    <a:pt x="209" y="364"/>
                  </a:cubicBezTo>
                  <a:cubicBezTo>
                    <a:pt x="209" y="364"/>
                    <a:pt x="208" y="365"/>
                    <a:pt x="207" y="366"/>
                  </a:cubicBezTo>
                  <a:cubicBezTo>
                    <a:pt x="206" y="367"/>
                    <a:pt x="205" y="367"/>
                    <a:pt x="203" y="368"/>
                  </a:cubicBezTo>
                  <a:cubicBezTo>
                    <a:pt x="203" y="368"/>
                    <a:pt x="203" y="368"/>
                    <a:pt x="202" y="368"/>
                  </a:cubicBezTo>
                  <a:cubicBezTo>
                    <a:pt x="202" y="369"/>
                    <a:pt x="202" y="369"/>
                    <a:pt x="202" y="369"/>
                  </a:cubicBezTo>
                  <a:cubicBezTo>
                    <a:pt x="202" y="369"/>
                    <a:pt x="202" y="369"/>
                    <a:pt x="202" y="369"/>
                  </a:cubicBezTo>
                  <a:cubicBezTo>
                    <a:pt x="201" y="369"/>
                    <a:pt x="200" y="369"/>
                    <a:pt x="199" y="369"/>
                  </a:cubicBezTo>
                  <a:cubicBezTo>
                    <a:pt x="197" y="370"/>
                    <a:pt x="196" y="370"/>
                    <a:pt x="194" y="370"/>
                  </a:cubicBezTo>
                  <a:cubicBezTo>
                    <a:pt x="189" y="370"/>
                    <a:pt x="189" y="370"/>
                    <a:pt x="189" y="370"/>
                  </a:cubicBezTo>
                  <a:cubicBezTo>
                    <a:pt x="189" y="370"/>
                    <a:pt x="189" y="370"/>
                    <a:pt x="189" y="370"/>
                  </a:cubicBezTo>
                  <a:cubicBezTo>
                    <a:pt x="184" y="370"/>
                    <a:pt x="178" y="370"/>
                    <a:pt x="172" y="370"/>
                  </a:cubicBezTo>
                  <a:cubicBezTo>
                    <a:pt x="170" y="370"/>
                    <a:pt x="165" y="369"/>
                    <a:pt x="164" y="366"/>
                  </a:cubicBezTo>
                  <a:cubicBezTo>
                    <a:pt x="164" y="366"/>
                    <a:pt x="164" y="365"/>
                    <a:pt x="164" y="365"/>
                  </a:cubicBezTo>
                  <a:cubicBezTo>
                    <a:pt x="165" y="364"/>
                    <a:pt x="166" y="362"/>
                    <a:pt x="166" y="362"/>
                  </a:cubicBezTo>
                  <a:cubicBezTo>
                    <a:pt x="168" y="358"/>
                    <a:pt x="170" y="355"/>
                    <a:pt x="173" y="352"/>
                  </a:cubicBezTo>
                  <a:cubicBezTo>
                    <a:pt x="173" y="352"/>
                    <a:pt x="173" y="352"/>
                    <a:pt x="173" y="352"/>
                  </a:cubicBezTo>
                  <a:cubicBezTo>
                    <a:pt x="173" y="352"/>
                    <a:pt x="173" y="352"/>
                    <a:pt x="173" y="352"/>
                  </a:cubicBezTo>
                  <a:cubicBezTo>
                    <a:pt x="180" y="345"/>
                    <a:pt x="193" y="347"/>
                    <a:pt x="201" y="347"/>
                  </a:cubicBezTo>
                  <a:cubicBezTo>
                    <a:pt x="205" y="347"/>
                    <a:pt x="210" y="346"/>
                    <a:pt x="213" y="348"/>
                  </a:cubicBezTo>
                  <a:cubicBezTo>
                    <a:pt x="213" y="348"/>
                    <a:pt x="213" y="348"/>
                    <a:pt x="213" y="348"/>
                  </a:cubicBezTo>
                  <a:cubicBezTo>
                    <a:pt x="214" y="348"/>
                    <a:pt x="214" y="348"/>
                    <a:pt x="214" y="348"/>
                  </a:cubicBezTo>
                  <a:cubicBezTo>
                    <a:pt x="214" y="348"/>
                    <a:pt x="214" y="349"/>
                    <a:pt x="214" y="349"/>
                  </a:cubicBezTo>
                  <a:cubicBezTo>
                    <a:pt x="215" y="349"/>
                    <a:pt x="216" y="350"/>
                    <a:pt x="216" y="350"/>
                  </a:cubicBezTo>
                  <a:cubicBezTo>
                    <a:pt x="216" y="351"/>
                    <a:pt x="216" y="352"/>
                    <a:pt x="215" y="353"/>
                  </a:cubicBezTo>
                  <a:cubicBezTo>
                    <a:pt x="215" y="353"/>
                    <a:pt x="215" y="353"/>
                    <a:pt x="215" y="353"/>
                  </a:cubicBezTo>
                  <a:cubicBezTo>
                    <a:pt x="214" y="355"/>
                    <a:pt x="213" y="357"/>
                    <a:pt x="212" y="359"/>
                  </a:cubicBezTo>
                  <a:close/>
                  <a:moveTo>
                    <a:pt x="266" y="369"/>
                  </a:moveTo>
                  <a:cubicBezTo>
                    <a:pt x="266" y="369"/>
                    <a:pt x="265" y="369"/>
                    <a:pt x="264" y="369"/>
                  </a:cubicBezTo>
                  <a:cubicBezTo>
                    <a:pt x="264" y="369"/>
                    <a:pt x="264" y="370"/>
                    <a:pt x="264" y="370"/>
                  </a:cubicBezTo>
                  <a:cubicBezTo>
                    <a:pt x="261" y="370"/>
                    <a:pt x="258" y="370"/>
                    <a:pt x="254" y="370"/>
                  </a:cubicBezTo>
                  <a:cubicBezTo>
                    <a:pt x="240" y="370"/>
                    <a:pt x="240" y="370"/>
                    <a:pt x="240" y="370"/>
                  </a:cubicBezTo>
                  <a:cubicBezTo>
                    <a:pt x="238" y="370"/>
                    <a:pt x="233" y="369"/>
                    <a:pt x="231" y="366"/>
                  </a:cubicBezTo>
                  <a:cubicBezTo>
                    <a:pt x="231" y="366"/>
                    <a:pt x="231" y="365"/>
                    <a:pt x="231" y="365"/>
                  </a:cubicBezTo>
                  <a:cubicBezTo>
                    <a:pt x="231" y="365"/>
                    <a:pt x="231" y="365"/>
                    <a:pt x="231" y="364"/>
                  </a:cubicBezTo>
                  <a:cubicBezTo>
                    <a:pt x="232" y="363"/>
                    <a:pt x="233" y="362"/>
                    <a:pt x="233" y="361"/>
                  </a:cubicBezTo>
                  <a:cubicBezTo>
                    <a:pt x="234" y="358"/>
                    <a:pt x="235" y="354"/>
                    <a:pt x="238" y="352"/>
                  </a:cubicBezTo>
                  <a:cubicBezTo>
                    <a:pt x="238" y="351"/>
                    <a:pt x="238" y="351"/>
                    <a:pt x="238" y="351"/>
                  </a:cubicBezTo>
                  <a:cubicBezTo>
                    <a:pt x="238" y="351"/>
                    <a:pt x="238" y="351"/>
                    <a:pt x="238" y="351"/>
                  </a:cubicBezTo>
                  <a:cubicBezTo>
                    <a:pt x="239" y="351"/>
                    <a:pt x="239" y="351"/>
                    <a:pt x="239" y="351"/>
                  </a:cubicBezTo>
                  <a:cubicBezTo>
                    <a:pt x="239" y="350"/>
                    <a:pt x="239" y="350"/>
                    <a:pt x="239" y="350"/>
                  </a:cubicBezTo>
                  <a:cubicBezTo>
                    <a:pt x="239" y="350"/>
                    <a:pt x="239" y="350"/>
                    <a:pt x="239" y="350"/>
                  </a:cubicBezTo>
                  <a:cubicBezTo>
                    <a:pt x="241" y="349"/>
                    <a:pt x="244" y="348"/>
                    <a:pt x="246" y="348"/>
                  </a:cubicBezTo>
                  <a:cubicBezTo>
                    <a:pt x="246" y="348"/>
                    <a:pt x="246" y="347"/>
                    <a:pt x="247" y="347"/>
                  </a:cubicBezTo>
                  <a:cubicBezTo>
                    <a:pt x="248" y="347"/>
                    <a:pt x="249" y="347"/>
                    <a:pt x="251" y="347"/>
                  </a:cubicBezTo>
                  <a:cubicBezTo>
                    <a:pt x="259" y="347"/>
                    <a:pt x="259" y="347"/>
                    <a:pt x="259" y="347"/>
                  </a:cubicBezTo>
                  <a:cubicBezTo>
                    <a:pt x="262" y="347"/>
                    <a:pt x="265" y="347"/>
                    <a:pt x="267" y="347"/>
                  </a:cubicBezTo>
                  <a:cubicBezTo>
                    <a:pt x="271" y="347"/>
                    <a:pt x="276" y="346"/>
                    <a:pt x="279" y="349"/>
                  </a:cubicBezTo>
                  <a:cubicBezTo>
                    <a:pt x="279" y="349"/>
                    <a:pt x="280" y="349"/>
                    <a:pt x="280" y="350"/>
                  </a:cubicBezTo>
                  <a:cubicBezTo>
                    <a:pt x="280" y="350"/>
                    <a:pt x="280" y="350"/>
                    <a:pt x="280" y="350"/>
                  </a:cubicBezTo>
                  <a:cubicBezTo>
                    <a:pt x="280" y="350"/>
                    <a:pt x="280" y="350"/>
                    <a:pt x="280" y="350"/>
                  </a:cubicBezTo>
                  <a:cubicBezTo>
                    <a:pt x="280" y="350"/>
                    <a:pt x="280" y="350"/>
                    <a:pt x="280" y="350"/>
                  </a:cubicBezTo>
                  <a:cubicBezTo>
                    <a:pt x="280" y="351"/>
                    <a:pt x="280" y="351"/>
                    <a:pt x="280" y="352"/>
                  </a:cubicBezTo>
                  <a:cubicBezTo>
                    <a:pt x="280" y="355"/>
                    <a:pt x="278" y="359"/>
                    <a:pt x="277" y="361"/>
                  </a:cubicBezTo>
                  <a:cubicBezTo>
                    <a:pt x="277" y="361"/>
                    <a:pt x="277" y="361"/>
                    <a:pt x="277" y="361"/>
                  </a:cubicBezTo>
                  <a:cubicBezTo>
                    <a:pt x="277" y="362"/>
                    <a:pt x="277" y="362"/>
                    <a:pt x="276" y="363"/>
                  </a:cubicBezTo>
                  <a:cubicBezTo>
                    <a:pt x="276" y="363"/>
                    <a:pt x="276" y="363"/>
                    <a:pt x="276" y="363"/>
                  </a:cubicBezTo>
                  <a:cubicBezTo>
                    <a:pt x="276" y="364"/>
                    <a:pt x="276" y="364"/>
                    <a:pt x="276" y="364"/>
                  </a:cubicBezTo>
                  <a:cubicBezTo>
                    <a:pt x="276" y="364"/>
                    <a:pt x="276" y="364"/>
                    <a:pt x="276" y="364"/>
                  </a:cubicBezTo>
                  <a:cubicBezTo>
                    <a:pt x="276" y="364"/>
                    <a:pt x="275" y="365"/>
                    <a:pt x="275" y="365"/>
                  </a:cubicBezTo>
                  <a:cubicBezTo>
                    <a:pt x="275" y="365"/>
                    <a:pt x="275" y="365"/>
                    <a:pt x="275" y="365"/>
                  </a:cubicBezTo>
                  <a:cubicBezTo>
                    <a:pt x="275" y="365"/>
                    <a:pt x="275" y="365"/>
                    <a:pt x="275" y="365"/>
                  </a:cubicBezTo>
                  <a:cubicBezTo>
                    <a:pt x="275" y="366"/>
                    <a:pt x="275" y="366"/>
                    <a:pt x="275" y="366"/>
                  </a:cubicBezTo>
                  <a:cubicBezTo>
                    <a:pt x="274" y="366"/>
                    <a:pt x="274" y="367"/>
                    <a:pt x="273" y="367"/>
                  </a:cubicBezTo>
                  <a:cubicBezTo>
                    <a:pt x="273" y="367"/>
                    <a:pt x="272" y="367"/>
                    <a:pt x="272" y="368"/>
                  </a:cubicBezTo>
                  <a:cubicBezTo>
                    <a:pt x="271" y="368"/>
                    <a:pt x="271" y="368"/>
                    <a:pt x="271" y="368"/>
                  </a:cubicBezTo>
                  <a:cubicBezTo>
                    <a:pt x="271" y="368"/>
                    <a:pt x="271" y="368"/>
                    <a:pt x="271" y="368"/>
                  </a:cubicBezTo>
                  <a:cubicBezTo>
                    <a:pt x="269" y="369"/>
                    <a:pt x="268" y="369"/>
                    <a:pt x="266" y="369"/>
                  </a:cubicBezTo>
                  <a:close/>
                  <a:moveTo>
                    <a:pt x="172" y="430"/>
                  </a:moveTo>
                  <a:cubicBezTo>
                    <a:pt x="172" y="430"/>
                    <a:pt x="172" y="430"/>
                    <a:pt x="172" y="430"/>
                  </a:cubicBezTo>
                  <a:cubicBezTo>
                    <a:pt x="172" y="433"/>
                    <a:pt x="169" y="437"/>
                    <a:pt x="167" y="439"/>
                  </a:cubicBezTo>
                  <a:cubicBezTo>
                    <a:pt x="167" y="439"/>
                    <a:pt x="167" y="439"/>
                    <a:pt x="167" y="439"/>
                  </a:cubicBezTo>
                  <a:cubicBezTo>
                    <a:pt x="165" y="443"/>
                    <a:pt x="164" y="447"/>
                    <a:pt x="161" y="450"/>
                  </a:cubicBezTo>
                  <a:cubicBezTo>
                    <a:pt x="161" y="450"/>
                    <a:pt x="161" y="450"/>
                    <a:pt x="161" y="451"/>
                  </a:cubicBezTo>
                  <a:cubicBezTo>
                    <a:pt x="160" y="451"/>
                    <a:pt x="160" y="451"/>
                    <a:pt x="160" y="451"/>
                  </a:cubicBezTo>
                  <a:cubicBezTo>
                    <a:pt x="160" y="451"/>
                    <a:pt x="160" y="451"/>
                    <a:pt x="160" y="452"/>
                  </a:cubicBezTo>
                  <a:cubicBezTo>
                    <a:pt x="159" y="452"/>
                    <a:pt x="159" y="452"/>
                    <a:pt x="159" y="452"/>
                  </a:cubicBezTo>
                  <a:cubicBezTo>
                    <a:pt x="159" y="452"/>
                    <a:pt x="159" y="452"/>
                    <a:pt x="159" y="452"/>
                  </a:cubicBezTo>
                  <a:cubicBezTo>
                    <a:pt x="156" y="455"/>
                    <a:pt x="153" y="456"/>
                    <a:pt x="150" y="457"/>
                  </a:cubicBezTo>
                  <a:cubicBezTo>
                    <a:pt x="149" y="457"/>
                    <a:pt x="149" y="457"/>
                    <a:pt x="149" y="458"/>
                  </a:cubicBezTo>
                  <a:cubicBezTo>
                    <a:pt x="146" y="458"/>
                    <a:pt x="144" y="458"/>
                    <a:pt x="142" y="458"/>
                  </a:cubicBezTo>
                  <a:cubicBezTo>
                    <a:pt x="141" y="458"/>
                    <a:pt x="141" y="458"/>
                    <a:pt x="141" y="458"/>
                  </a:cubicBezTo>
                  <a:cubicBezTo>
                    <a:pt x="141" y="458"/>
                    <a:pt x="141" y="458"/>
                    <a:pt x="141" y="458"/>
                  </a:cubicBezTo>
                  <a:cubicBezTo>
                    <a:pt x="132" y="458"/>
                    <a:pt x="124" y="458"/>
                    <a:pt x="115" y="458"/>
                  </a:cubicBezTo>
                  <a:cubicBezTo>
                    <a:pt x="114" y="458"/>
                    <a:pt x="114" y="458"/>
                    <a:pt x="113" y="458"/>
                  </a:cubicBezTo>
                  <a:cubicBezTo>
                    <a:pt x="112" y="458"/>
                    <a:pt x="111" y="458"/>
                    <a:pt x="110" y="458"/>
                  </a:cubicBezTo>
                  <a:cubicBezTo>
                    <a:pt x="109" y="457"/>
                    <a:pt x="107" y="456"/>
                    <a:pt x="107" y="456"/>
                  </a:cubicBezTo>
                  <a:cubicBezTo>
                    <a:pt x="106" y="455"/>
                    <a:pt x="106" y="453"/>
                    <a:pt x="106" y="452"/>
                  </a:cubicBezTo>
                  <a:cubicBezTo>
                    <a:pt x="106" y="451"/>
                    <a:pt x="106" y="451"/>
                    <a:pt x="107" y="450"/>
                  </a:cubicBezTo>
                  <a:cubicBezTo>
                    <a:pt x="107" y="449"/>
                    <a:pt x="107" y="449"/>
                    <a:pt x="107" y="449"/>
                  </a:cubicBezTo>
                  <a:cubicBezTo>
                    <a:pt x="107" y="449"/>
                    <a:pt x="107" y="449"/>
                    <a:pt x="107" y="449"/>
                  </a:cubicBezTo>
                  <a:cubicBezTo>
                    <a:pt x="107" y="448"/>
                    <a:pt x="107" y="448"/>
                    <a:pt x="107" y="448"/>
                  </a:cubicBezTo>
                  <a:cubicBezTo>
                    <a:pt x="107" y="448"/>
                    <a:pt x="107" y="448"/>
                    <a:pt x="107" y="448"/>
                  </a:cubicBezTo>
                  <a:cubicBezTo>
                    <a:pt x="109" y="445"/>
                    <a:pt x="112" y="442"/>
                    <a:pt x="114" y="439"/>
                  </a:cubicBezTo>
                  <a:cubicBezTo>
                    <a:pt x="116" y="436"/>
                    <a:pt x="117" y="433"/>
                    <a:pt x="119" y="431"/>
                  </a:cubicBezTo>
                  <a:cubicBezTo>
                    <a:pt x="120" y="431"/>
                    <a:pt x="120" y="430"/>
                    <a:pt x="120" y="430"/>
                  </a:cubicBezTo>
                  <a:cubicBezTo>
                    <a:pt x="120" y="430"/>
                    <a:pt x="120" y="430"/>
                    <a:pt x="120" y="430"/>
                  </a:cubicBezTo>
                  <a:cubicBezTo>
                    <a:pt x="121" y="430"/>
                    <a:pt x="121" y="429"/>
                    <a:pt x="122" y="429"/>
                  </a:cubicBezTo>
                  <a:cubicBezTo>
                    <a:pt x="122" y="429"/>
                    <a:pt x="122" y="429"/>
                    <a:pt x="122" y="429"/>
                  </a:cubicBezTo>
                  <a:cubicBezTo>
                    <a:pt x="122" y="429"/>
                    <a:pt x="122" y="429"/>
                    <a:pt x="122" y="429"/>
                  </a:cubicBezTo>
                  <a:cubicBezTo>
                    <a:pt x="125" y="426"/>
                    <a:pt x="128" y="425"/>
                    <a:pt x="132" y="424"/>
                  </a:cubicBezTo>
                  <a:cubicBezTo>
                    <a:pt x="132" y="424"/>
                    <a:pt x="132" y="424"/>
                    <a:pt x="132" y="424"/>
                  </a:cubicBezTo>
                  <a:cubicBezTo>
                    <a:pt x="132" y="424"/>
                    <a:pt x="132" y="424"/>
                    <a:pt x="132" y="424"/>
                  </a:cubicBezTo>
                  <a:cubicBezTo>
                    <a:pt x="133" y="424"/>
                    <a:pt x="133" y="424"/>
                    <a:pt x="134" y="424"/>
                  </a:cubicBezTo>
                  <a:cubicBezTo>
                    <a:pt x="135" y="424"/>
                    <a:pt x="135" y="424"/>
                    <a:pt x="135" y="424"/>
                  </a:cubicBezTo>
                  <a:cubicBezTo>
                    <a:pt x="136" y="424"/>
                    <a:pt x="136" y="424"/>
                    <a:pt x="137" y="424"/>
                  </a:cubicBezTo>
                  <a:cubicBezTo>
                    <a:pt x="137" y="423"/>
                    <a:pt x="137" y="423"/>
                    <a:pt x="138" y="423"/>
                  </a:cubicBezTo>
                  <a:cubicBezTo>
                    <a:pt x="138" y="423"/>
                    <a:pt x="138" y="423"/>
                    <a:pt x="138" y="423"/>
                  </a:cubicBezTo>
                  <a:cubicBezTo>
                    <a:pt x="138" y="423"/>
                    <a:pt x="138" y="423"/>
                    <a:pt x="138" y="423"/>
                  </a:cubicBezTo>
                  <a:cubicBezTo>
                    <a:pt x="146" y="423"/>
                    <a:pt x="153" y="423"/>
                    <a:pt x="161" y="423"/>
                  </a:cubicBezTo>
                  <a:cubicBezTo>
                    <a:pt x="161" y="423"/>
                    <a:pt x="161" y="423"/>
                    <a:pt x="161" y="423"/>
                  </a:cubicBezTo>
                  <a:cubicBezTo>
                    <a:pt x="163" y="423"/>
                    <a:pt x="163" y="423"/>
                    <a:pt x="163" y="423"/>
                  </a:cubicBezTo>
                  <a:cubicBezTo>
                    <a:pt x="165" y="423"/>
                    <a:pt x="166" y="424"/>
                    <a:pt x="167" y="424"/>
                  </a:cubicBezTo>
                  <a:cubicBezTo>
                    <a:pt x="168" y="424"/>
                    <a:pt x="168" y="424"/>
                    <a:pt x="169" y="425"/>
                  </a:cubicBezTo>
                  <a:cubicBezTo>
                    <a:pt x="169" y="425"/>
                    <a:pt x="169" y="425"/>
                    <a:pt x="169" y="425"/>
                  </a:cubicBezTo>
                  <a:cubicBezTo>
                    <a:pt x="169" y="425"/>
                    <a:pt x="169" y="425"/>
                    <a:pt x="170" y="425"/>
                  </a:cubicBezTo>
                  <a:cubicBezTo>
                    <a:pt x="172" y="426"/>
                    <a:pt x="173" y="428"/>
                    <a:pt x="172" y="430"/>
                  </a:cubicBezTo>
                  <a:close/>
                  <a:moveTo>
                    <a:pt x="188" y="402"/>
                  </a:moveTo>
                  <a:cubicBezTo>
                    <a:pt x="188" y="402"/>
                    <a:pt x="188" y="402"/>
                    <a:pt x="188" y="402"/>
                  </a:cubicBezTo>
                  <a:cubicBezTo>
                    <a:pt x="188" y="402"/>
                    <a:pt x="188" y="402"/>
                    <a:pt x="188" y="402"/>
                  </a:cubicBezTo>
                  <a:cubicBezTo>
                    <a:pt x="188" y="403"/>
                    <a:pt x="187" y="403"/>
                    <a:pt x="187" y="404"/>
                  </a:cubicBezTo>
                  <a:cubicBezTo>
                    <a:pt x="187" y="404"/>
                    <a:pt x="187" y="404"/>
                    <a:pt x="187" y="404"/>
                  </a:cubicBezTo>
                  <a:cubicBezTo>
                    <a:pt x="185" y="406"/>
                    <a:pt x="182" y="407"/>
                    <a:pt x="179" y="408"/>
                  </a:cubicBezTo>
                  <a:cubicBezTo>
                    <a:pt x="179" y="408"/>
                    <a:pt x="179" y="408"/>
                    <a:pt x="179" y="408"/>
                  </a:cubicBezTo>
                  <a:cubicBezTo>
                    <a:pt x="179" y="409"/>
                    <a:pt x="178" y="409"/>
                    <a:pt x="178" y="409"/>
                  </a:cubicBezTo>
                  <a:cubicBezTo>
                    <a:pt x="177" y="409"/>
                    <a:pt x="177" y="409"/>
                    <a:pt x="177" y="409"/>
                  </a:cubicBezTo>
                  <a:cubicBezTo>
                    <a:pt x="177" y="409"/>
                    <a:pt x="177" y="409"/>
                    <a:pt x="176" y="409"/>
                  </a:cubicBezTo>
                  <a:cubicBezTo>
                    <a:pt x="174" y="409"/>
                    <a:pt x="172" y="410"/>
                    <a:pt x="171" y="410"/>
                  </a:cubicBezTo>
                  <a:cubicBezTo>
                    <a:pt x="170" y="410"/>
                    <a:pt x="170" y="410"/>
                    <a:pt x="170" y="410"/>
                  </a:cubicBezTo>
                  <a:cubicBezTo>
                    <a:pt x="167" y="410"/>
                    <a:pt x="164" y="410"/>
                    <a:pt x="161" y="410"/>
                  </a:cubicBezTo>
                  <a:cubicBezTo>
                    <a:pt x="156" y="410"/>
                    <a:pt x="151" y="410"/>
                    <a:pt x="146" y="410"/>
                  </a:cubicBezTo>
                  <a:cubicBezTo>
                    <a:pt x="146" y="410"/>
                    <a:pt x="145" y="410"/>
                    <a:pt x="144" y="410"/>
                  </a:cubicBezTo>
                  <a:cubicBezTo>
                    <a:pt x="144" y="410"/>
                    <a:pt x="144" y="410"/>
                    <a:pt x="144" y="410"/>
                  </a:cubicBezTo>
                  <a:cubicBezTo>
                    <a:pt x="143" y="409"/>
                    <a:pt x="143" y="409"/>
                    <a:pt x="142" y="409"/>
                  </a:cubicBezTo>
                  <a:cubicBezTo>
                    <a:pt x="142" y="409"/>
                    <a:pt x="142" y="409"/>
                    <a:pt x="142" y="409"/>
                  </a:cubicBezTo>
                  <a:cubicBezTo>
                    <a:pt x="142" y="409"/>
                    <a:pt x="142" y="409"/>
                    <a:pt x="142" y="409"/>
                  </a:cubicBezTo>
                  <a:cubicBezTo>
                    <a:pt x="140" y="409"/>
                    <a:pt x="138" y="407"/>
                    <a:pt x="138" y="405"/>
                  </a:cubicBezTo>
                  <a:cubicBezTo>
                    <a:pt x="138" y="405"/>
                    <a:pt x="138" y="404"/>
                    <a:pt x="138" y="404"/>
                  </a:cubicBezTo>
                  <a:cubicBezTo>
                    <a:pt x="138" y="404"/>
                    <a:pt x="138" y="404"/>
                    <a:pt x="138" y="403"/>
                  </a:cubicBezTo>
                  <a:cubicBezTo>
                    <a:pt x="138" y="403"/>
                    <a:pt x="138" y="403"/>
                    <a:pt x="139" y="402"/>
                  </a:cubicBezTo>
                  <a:cubicBezTo>
                    <a:pt x="139" y="402"/>
                    <a:pt x="139" y="402"/>
                    <a:pt x="139" y="402"/>
                  </a:cubicBezTo>
                  <a:cubicBezTo>
                    <a:pt x="139" y="402"/>
                    <a:pt x="139" y="402"/>
                    <a:pt x="139" y="402"/>
                  </a:cubicBezTo>
                  <a:cubicBezTo>
                    <a:pt x="139" y="402"/>
                    <a:pt x="139" y="401"/>
                    <a:pt x="140" y="401"/>
                  </a:cubicBezTo>
                  <a:cubicBezTo>
                    <a:pt x="142" y="397"/>
                    <a:pt x="144" y="394"/>
                    <a:pt x="147" y="390"/>
                  </a:cubicBezTo>
                  <a:cubicBezTo>
                    <a:pt x="147" y="390"/>
                    <a:pt x="147" y="390"/>
                    <a:pt x="147" y="390"/>
                  </a:cubicBezTo>
                  <a:cubicBezTo>
                    <a:pt x="148" y="389"/>
                    <a:pt x="148" y="389"/>
                    <a:pt x="148" y="389"/>
                  </a:cubicBezTo>
                  <a:cubicBezTo>
                    <a:pt x="149" y="388"/>
                    <a:pt x="149" y="387"/>
                    <a:pt x="151" y="386"/>
                  </a:cubicBezTo>
                  <a:cubicBezTo>
                    <a:pt x="151" y="385"/>
                    <a:pt x="152" y="385"/>
                    <a:pt x="153" y="385"/>
                  </a:cubicBezTo>
                  <a:cubicBezTo>
                    <a:pt x="153" y="384"/>
                    <a:pt x="154" y="384"/>
                    <a:pt x="154" y="384"/>
                  </a:cubicBezTo>
                  <a:cubicBezTo>
                    <a:pt x="154" y="384"/>
                    <a:pt x="154" y="384"/>
                    <a:pt x="155" y="384"/>
                  </a:cubicBezTo>
                  <a:cubicBezTo>
                    <a:pt x="155" y="384"/>
                    <a:pt x="155" y="384"/>
                    <a:pt x="155" y="384"/>
                  </a:cubicBezTo>
                  <a:cubicBezTo>
                    <a:pt x="155" y="384"/>
                    <a:pt x="155" y="384"/>
                    <a:pt x="156" y="383"/>
                  </a:cubicBezTo>
                  <a:cubicBezTo>
                    <a:pt x="157" y="383"/>
                    <a:pt x="158" y="383"/>
                    <a:pt x="160" y="382"/>
                  </a:cubicBezTo>
                  <a:cubicBezTo>
                    <a:pt x="161" y="382"/>
                    <a:pt x="163" y="382"/>
                    <a:pt x="165" y="382"/>
                  </a:cubicBezTo>
                  <a:cubicBezTo>
                    <a:pt x="169" y="382"/>
                    <a:pt x="169" y="382"/>
                    <a:pt x="169" y="382"/>
                  </a:cubicBezTo>
                  <a:cubicBezTo>
                    <a:pt x="170" y="382"/>
                    <a:pt x="171" y="382"/>
                    <a:pt x="172" y="382"/>
                  </a:cubicBezTo>
                  <a:cubicBezTo>
                    <a:pt x="177" y="382"/>
                    <a:pt x="181" y="382"/>
                    <a:pt x="185" y="382"/>
                  </a:cubicBezTo>
                  <a:cubicBezTo>
                    <a:pt x="185" y="382"/>
                    <a:pt x="185" y="382"/>
                    <a:pt x="185" y="382"/>
                  </a:cubicBezTo>
                  <a:cubicBezTo>
                    <a:pt x="187" y="382"/>
                    <a:pt x="187" y="382"/>
                    <a:pt x="187" y="382"/>
                  </a:cubicBezTo>
                  <a:cubicBezTo>
                    <a:pt x="189" y="382"/>
                    <a:pt x="190" y="382"/>
                    <a:pt x="191" y="382"/>
                  </a:cubicBezTo>
                  <a:cubicBezTo>
                    <a:pt x="193" y="383"/>
                    <a:pt x="193" y="383"/>
                    <a:pt x="194" y="383"/>
                  </a:cubicBezTo>
                  <a:cubicBezTo>
                    <a:pt x="196" y="384"/>
                    <a:pt x="197" y="386"/>
                    <a:pt x="196" y="389"/>
                  </a:cubicBezTo>
                  <a:cubicBezTo>
                    <a:pt x="194" y="392"/>
                    <a:pt x="192" y="395"/>
                    <a:pt x="190" y="398"/>
                  </a:cubicBezTo>
                  <a:cubicBezTo>
                    <a:pt x="188" y="402"/>
                    <a:pt x="188" y="402"/>
                    <a:pt x="188" y="402"/>
                  </a:cubicBezTo>
                  <a:cubicBezTo>
                    <a:pt x="188" y="402"/>
                    <a:pt x="188" y="402"/>
                    <a:pt x="188" y="402"/>
                  </a:cubicBezTo>
                  <a:close/>
                  <a:moveTo>
                    <a:pt x="411" y="448"/>
                  </a:moveTo>
                  <a:cubicBezTo>
                    <a:pt x="411" y="449"/>
                    <a:pt x="411" y="449"/>
                    <a:pt x="411" y="450"/>
                  </a:cubicBezTo>
                  <a:cubicBezTo>
                    <a:pt x="411" y="450"/>
                    <a:pt x="411" y="450"/>
                    <a:pt x="411" y="450"/>
                  </a:cubicBezTo>
                  <a:cubicBezTo>
                    <a:pt x="411" y="451"/>
                    <a:pt x="411" y="451"/>
                    <a:pt x="410" y="451"/>
                  </a:cubicBezTo>
                  <a:cubicBezTo>
                    <a:pt x="410" y="451"/>
                    <a:pt x="410" y="451"/>
                    <a:pt x="410" y="452"/>
                  </a:cubicBezTo>
                  <a:cubicBezTo>
                    <a:pt x="410" y="452"/>
                    <a:pt x="410" y="452"/>
                    <a:pt x="410" y="452"/>
                  </a:cubicBezTo>
                  <a:cubicBezTo>
                    <a:pt x="410" y="452"/>
                    <a:pt x="409" y="453"/>
                    <a:pt x="409" y="453"/>
                  </a:cubicBezTo>
                  <a:cubicBezTo>
                    <a:pt x="409" y="453"/>
                    <a:pt x="409" y="453"/>
                    <a:pt x="409" y="453"/>
                  </a:cubicBezTo>
                  <a:cubicBezTo>
                    <a:pt x="408" y="454"/>
                    <a:pt x="408" y="454"/>
                    <a:pt x="407" y="455"/>
                  </a:cubicBezTo>
                  <a:cubicBezTo>
                    <a:pt x="407" y="455"/>
                    <a:pt x="407" y="455"/>
                    <a:pt x="407" y="455"/>
                  </a:cubicBezTo>
                  <a:cubicBezTo>
                    <a:pt x="407" y="455"/>
                    <a:pt x="407" y="455"/>
                    <a:pt x="407" y="455"/>
                  </a:cubicBezTo>
                  <a:cubicBezTo>
                    <a:pt x="406" y="455"/>
                    <a:pt x="406" y="456"/>
                    <a:pt x="405" y="456"/>
                  </a:cubicBezTo>
                  <a:cubicBezTo>
                    <a:pt x="405" y="456"/>
                    <a:pt x="405" y="456"/>
                    <a:pt x="405" y="456"/>
                  </a:cubicBezTo>
                  <a:cubicBezTo>
                    <a:pt x="404" y="456"/>
                    <a:pt x="404" y="456"/>
                    <a:pt x="404" y="456"/>
                  </a:cubicBezTo>
                  <a:cubicBezTo>
                    <a:pt x="403" y="456"/>
                    <a:pt x="403" y="457"/>
                    <a:pt x="403" y="457"/>
                  </a:cubicBezTo>
                  <a:cubicBezTo>
                    <a:pt x="403" y="457"/>
                    <a:pt x="403" y="457"/>
                    <a:pt x="402" y="457"/>
                  </a:cubicBezTo>
                  <a:cubicBezTo>
                    <a:pt x="402" y="457"/>
                    <a:pt x="402" y="457"/>
                    <a:pt x="402" y="457"/>
                  </a:cubicBezTo>
                  <a:cubicBezTo>
                    <a:pt x="402" y="457"/>
                    <a:pt x="401" y="457"/>
                    <a:pt x="400" y="457"/>
                  </a:cubicBezTo>
                  <a:cubicBezTo>
                    <a:pt x="400" y="457"/>
                    <a:pt x="399" y="457"/>
                    <a:pt x="399" y="457"/>
                  </a:cubicBezTo>
                  <a:cubicBezTo>
                    <a:pt x="398" y="458"/>
                    <a:pt x="398" y="458"/>
                    <a:pt x="397" y="458"/>
                  </a:cubicBezTo>
                  <a:cubicBezTo>
                    <a:pt x="397" y="458"/>
                    <a:pt x="397" y="458"/>
                    <a:pt x="397" y="458"/>
                  </a:cubicBezTo>
                  <a:cubicBezTo>
                    <a:pt x="396" y="458"/>
                    <a:pt x="396" y="458"/>
                    <a:pt x="396" y="458"/>
                  </a:cubicBezTo>
                  <a:cubicBezTo>
                    <a:pt x="396" y="458"/>
                    <a:pt x="396" y="458"/>
                    <a:pt x="396" y="458"/>
                  </a:cubicBezTo>
                  <a:cubicBezTo>
                    <a:pt x="393" y="458"/>
                    <a:pt x="390" y="458"/>
                    <a:pt x="387" y="458"/>
                  </a:cubicBezTo>
                  <a:cubicBezTo>
                    <a:pt x="373" y="458"/>
                    <a:pt x="212" y="458"/>
                    <a:pt x="200" y="458"/>
                  </a:cubicBezTo>
                  <a:cubicBezTo>
                    <a:pt x="199" y="458"/>
                    <a:pt x="198" y="458"/>
                    <a:pt x="198" y="458"/>
                  </a:cubicBezTo>
                  <a:cubicBezTo>
                    <a:pt x="197" y="458"/>
                    <a:pt x="196" y="458"/>
                    <a:pt x="195" y="457"/>
                  </a:cubicBezTo>
                  <a:cubicBezTo>
                    <a:pt x="193" y="457"/>
                    <a:pt x="192" y="456"/>
                    <a:pt x="191" y="455"/>
                  </a:cubicBezTo>
                  <a:cubicBezTo>
                    <a:pt x="190" y="454"/>
                    <a:pt x="190" y="453"/>
                    <a:pt x="189" y="452"/>
                  </a:cubicBezTo>
                  <a:cubicBezTo>
                    <a:pt x="189" y="451"/>
                    <a:pt x="189" y="450"/>
                    <a:pt x="190" y="449"/>
                  </a:cubicBezTo>
                  <a:cubicBezTo>
                    <a:pt x="191" y="448"/>
                    <a:pt x="191" y="448"/>
                    <a:pt x="191" y="448"/>
                  </a:cubicBezTo>
                  <a:cubicBezTo>
                    <a:pt x="191" y="448"/>
                    <a:pt x="191" y="448"/>
                    <a:pt x="191" y="448"/>
                  </a:cubicBezTo>
                  <a:cubicBezTo>
                    <a:pt x="192" y="444"/>
                    <a:pt x="194" y="440"/>
                    <a:pt x="196" y="437"/>
                  </a:cubicBezTo>
                  <a:cubicBezTo>
                    <a:pt x="196" y="436"/>
                    <a:pt x="197" y="435"/>
                    <a:pt x="197" y="435"/>
                  </a:cubicBezTo>
                  <a:cubicBezTo>
                    <a:pt x="198" y="432"/>
                    <a:pt x="198" y="432"/>
                    <a:pt x="198" y="432"/>
                  </a:cubicBezTo>
                  <a:cubicBezTo>
                    <a:pt x="199" y="431"/>
                    <a:pt x="200" y="430"/>
                    <a:pt x="201" y="428"/>
                  </a:cubicBezTo>
                  <a:cubicBezTo>
                    <a:pt x="201" y="428"/>
                    <a:pt x="202" y="428"/>
                    <a:pt x="202" y="428"/>
                  </a:cubicBezTo>
                  <a:cubicBezTo>
                    <a:pt x="202" y="428"/>
                    <a:pt x="202" y="428"/>
                    <a:pt x="203" y="428"/>
                  </a:cubicBezTo>
                  <a:cubicBezTo>
                    <a:pt x="203" y="427"/>
                    <a:pt x="203" y="427"/>
                    <a:pt x="203" y="427"/>
                  </a:cubicBezTo>
                  <a:cubicBezTo>
                    <a:pt x="203" y="427"/>
                    <a:pt x="203" y="427"/>
                    <a:pt x="203" y="427"/>
                  </a:cubicBezTo>
                  <a:cubicBezTo>
                    <a:pt x="204" y="427"/>
                    <a:pt x="204" y="427"/>
                    <a:pt x="204" y="427"/>
                  </a:cubicBezTo>
                  <a:cubicBezTo>
                    <a:pt x="204" y="426"/>
                    <a:pt x="205" y="426"/>
                    <a:pt x="205" y="426"/>
                  </a:cubicBezTo>
                  <a:cubicBezTo>
                    <a:pt x="205" y="426"/>
                    <a:pt x="206" y="426"/>
                    <a:pt x="206" y="425"/>
                  </a:cubicBezTo>
                  <a:cubicBezTo>
                    <a:pt x="206" y="425"/>
                    <a:pt x="207" y="425"/>
                    <a:pt x="207" y="425"/>
                  </a:cubicBezTo>
                  <a:cubicBezTo>
                    <a:pt x="208" y="425"/>
                    <a:pt x="208" y="425"/>
                    <a:pt x="209" y="424"/>
                  </a:cubicBezTo>
                  <a:cubicBezTo>
                    <a:pt x="209" y="424"/>
                    <a:pt x="210" y="424"/>
                    <a:pt x="210" y="424"/>
                  </a:cubicBezTo>
                  <a:cubicBezTo>
                    <a:pt x="210" y="424"/>
                    <a:pt x="210" y="424"/>
                    <a:pt x="210" y="424"/>
                  </a:cubicBezTo>
                  <a:cubicBezTo>
                    <a:pt x="212" y="423"/>
                    <a:pt x="214" y="423"/>
                    <a:pt x="216" y="423"/>
                  </a:cubicBezTo>
                  <a:cubicBezTo>
                    <a:pt x="216" y="423"/>
                    <a:pt x="385" y="423"/>
                    <a:pt x="392" y="423"/>
                  </a:cubicBezTo>
                  <a:cubicBezTo>
                    <a:pt x="393" y="423"/>
                    <a:pt x="395" y="423"/>
                    <a:pt x="397" y="423"/>
                  </a:cubicBezTo>
                  <a:cubicBezTo>
                    <a:pt x="398" y="423"/>
                    <a:pt x="399" y="423"/>
                    <a:pt x="400" y="423"/>
                  </a:cubicBezTo>
                  <a:cubicBezTo>
                    <a:pt x="400" y="423"/>
                    <a:pt x="400" y="423"/>
                    <a:pt x="400" y="423"/>
                  </a:cubicBezTo>
                  <a:cubicBezTo>
                    <a:pt x="401" y="423"/>
                    <a:pt x="402" y="423"/>
                    <a:pt x="402" y="423"/>
                  </a:cubicBezTo>
                  <a:cubicBezTo>
                    <a:pt x="403" y="423"/>
                    <a:pt x="403" y="423"/>
                    <a:pt x="403" y="423"/>
                  </a:cubicBezTo>
                  <a:cubicBezTo>
                    <a:pt x="403" y="423"/>
                    <a:pt x="403" y="423"/>
                    <a:pt x="403" y="423"/>
                  </a:cubicBezTo>
                  <a:cubicBezTo>
                    <a:pt x="404" y="424"/>
                    <a:pt x="404" y="424"/>
                    <a:pt x="405" y="424"/>
                  </a:cubicBezTo>
                  <a:cubicBezTo>
                    <a:pt x="405" y="424"/>
                    <a:pt x="405" y="424"/>
                    <a:pt x="405" y="424"/>
                  </a:cubicBezTo>
                  <a:cubicBezTo>
                    <a:pt x="406" y="425"/>
                    <a:pt x="406" y="425"/>
                    <a:pt x="407" y="425"/>
                  </a:cubicBezTo>
                  <a:cubicBezTo>
                    <a:pt x="407" y="425"/>
                    <a:pt x="407" y="425"/>
                    <a:pt x="407" y="425"/>
                  </a:cubicBezTo>
                  <a:cubicBezTo>
                    <a:pt x="407" y="425"/>
                    <a:pt x="407" y="425"/>
                    <a:pt x="407" y="425"/>
                  </a:cubicBezTo>
                  <a:cubicBezTo>
                    <a:pt x="408" y="426"/>
                    <a:pt x="408" y="426"/>
                    <a:pt x="408" y="426"/>
                  </a:cubicBezTo>
                  <a:cubicBezTo>
                    <a:pt x="409" y="427"/>
                    <a:pt x="409" y="427"/>
                    <a:pt x="410" y="428"/>
                  </a:cubicBezTo>
                  <a:cubicBezTo>
                    <a:pt x="411" y="429"/>
                    <a:pt x="411" y="430"/>
                    <a:pt x="411" y="431"/>
                  </a:cubicBezTo>
                  <a:cubicBezTo>
                    <a:pt x="411" y="432"/>
                    <a:pt x="411" y="432"/>
                    <a:pt x="411" y="432"/>
                  </a:cubicBezTo>
                  <a:cubicBezTo>
                    <a:pt x="411" y="432"/>
                    <a:pt x="411" y="432"/>
                    <a:pt x="411" y="432"/>
                  </a:cubicBezTo>
                  <a:cubicBezTo>
                    <a:pt x="411" y="436"/>
                    <a:pt x="411" y="441"/>
                    <a:pt x="411" y="445"/>
                  </a:cubicBezTo>
                  <a:cubicBezTo>
                    <a:pt x="411" y="446"/>
                    <a:pt x="411" y="447"/>
                    <a:pt x="411" y="448"/>
                  </a:cubicBezTo>
                  <a:close/>
                  <a:moveTo>
                    <a:pt x="434" y="366"/>
                  </a:moveTo>
                  <a:cubicBezTo>
                    <a:pt x="434" y="366"/>
                    <a:pt x="434" y="366"/>
                    <a:pt x="434" y="366"/>
                  </a:cubicBezTo>
                  <a:cubicBezTo>
                    <a:pt x="434" y="366"/>
                    <a:pt x="434" y="366"/>
                    <a:pt x="434" y="365"/>
                  </a:cubicBezTo>
                  <a:cubicBezTo>
                    <a:pt x="433" y="365"/>
                    <a:pt x="433" y="364"/>
                    <a:pt x="432" y="363"/>
                  </a:cubicBezTo>
                  <a:cubicBezTo>
                    <a:pt x="432" y="362"/>
                    <a:pt x="432" y="362"/>
                    <a:pt x="432" y="362"/>
                  </a:cubicBezTo>
                  <a:cubicBezTo>
                    <a:pt x="432" y="362"/>
                    <a:pt x="432" y="361"/>
                    <a:pt x="432" y="360"/>
                  </a:cubicBezTo>
                  <a:cubicBezTo>
                    <a:pt x="432" y="360"/>
                    <a:pt x="432" y="360"/>
                    <a:pt x="432" y="360"/>
                  </a:cubicBezTo>
                  <a:cubicBezTo>
                    <a:pt x="432" y="358"/>
                    <a:pt x="432" y="355"/>
                    <a:pt x="432" y="353"/>
                  </a:cubicBezTo>
                  <a:cubicBezTo>
                    <a:pt x="432" y="352"/>
                    <a:pt x="432" y="352"/>
                    <a:pt x="432" y="352"/>
                  </a:cubicBezTo>
                  <a:cubicBezTo>
                    <a:pt x="432" y="351"/>
                    <a:pt x="432" y="350"/>
                    <a:pt x="432" y="350"/>
                  </a:cubicBezTo>
                  <a:cubicBezTo>
                    <a:pt x="433" y="349"/>
                    <a:pt x="434" y="349"/>
                    <a:pt x="435" y="348"/>
                  </a:cubicBezTo>
                  <a:cubicBezTo>
                    <a:pt x="436" y="348"/>
                    <a:pt x="437" y="347"/>
                    <a:pt x="438" y="347"/>
                  </a:cubicBezTo>
                  <a:cubicBezTo>
                    <a:pt x="438" y="347"/>
                    <a:pt x="438" y="347"/>
                    <a:pt x="438" y="347"/>
                  </a:cubicBezTo>
                  <a:cubicBezTo>
                    <a:pt x="438" y="347"/>
                    <a:pt x="438" y="347"/>
                    <a:pt x="438" y="347"/>
                  </a:cubicBezTo>
                  <a:cubicBezTo>
                    <a:pt x="439" y="347"/>
                    <a:pt x="439" y="347"/>
                    <a:pt x="440" y="347"/>
                  </a:cubicBezTo>
                  <a:cubicBezTo>
                    <a:pt x="440" y="347"/>
                    <a:pt x="440" y="347"/>
                    <a:pt x="441" y="347"/>
                  </a:cubicBezTo>
                  <a:cubicBezTo>
                    <a:pt x="443" y="346"/>
                    <a:pt x="445" y="346"/>
                    <a:pt x="447" y="346"/>
                  </a:cubicBezTo>
                  <a:cubicBezTo>
                    <a:pt x="463" y="346"/>
                    <a:pt x="463" y="346"/>
                    <a:pt x="463" y="346"/>
                  </a:cubicBezTo>
                  <a:cubicBezTo>
                    <a:pt x="464" y="346"/>
                    <a:pt x="465" y="346"/>
                    <a:pt x="465" y="347"/>
                  </a:cubicBezTo>
                  <a:cubicBezTo>
                    <a:pt x="469" y="347"/>
                    <a:pt x="474" y="348"/>
                    <a:pt x="475" y="352"/>
                  </a:cubicBezTo>
                  <a:cubicBezTo>
                    <a:pt x="476" y="355"/>
                    <a:pt x="476" y="359"/>
                    <a:pt x="477" y="362"/>
                  </a:cubicBezTo>
                  <a:cubicBezTo>
                    <a:pt x="477" y="363"/>
                    <a:pt x="477" y="363"/>
                    <a:pt x="477" y="363"/>
                  </a:cubicBezTo>
                  <a:cubicBezTo>
                    <a:pt x="477" y="364"/>
                    <a:pt x="477" y="364"/>
                    <a:pt x="477" y="365"/>
                  </a:cubicBezTo>
                  <a:cubicBezTo>
                    <a:pt x="477" y="365"/>
                    <a:pt x="477" y="365"/>
                    <a:pt x="477" y="365"/>
                  </a:cubicBezTo>
                  <a:cubicBezTo>
                    <a:pt x="477" y="365"/>
                    <a:pt x="477" y="365"/>
                    <a:pt x="477" y="365"/>
                  </a:cubicBezTo>
                  <a:cubicBezTo>
                    <a:pt x="477" y="365"/>
                    <a:pt x="477" y="365"/>
                    <a:pt x="477" y="365"/>
                  </a:cubicBezTo>
                  <a:cubicBezTo>
                    <a:pt x="476" y="367"/>
                    <a:pt x="474" y="368"/>
                    <a:pt x="472" y="369"/>
                  </a:cubicBezTo>
                  <a:cubicBezTo>
                    <a:pt x="471" y="369"/>
                    <a:pt x="471" y="369"/>
                    <a:pt x="471" y="369"/>
                  </a:cubicBezTo>
                  <a:cubicBezTo>
                    <a:pt x="471" y="369"/>
                    <a:pt x="471" y="369"/>
                    <a:pt x="470" y="369"/>
                  </a:cubicBezTo>
                  <a:cubicBezTo>
                    <a:pt x="470" y="369"/>
                    <a:pt x="470" y="369"/>
                    <a:pt x="470" y="369"/>
                  </a:cubicBezTo>
                  <a:cubicBezTo>
                    <a:pt x="469" y="369"/>
                    <a:pt x="469" y="369"/>
                    <a:pt x="469" y="369"/>
                  </a:cubicBezTo>
                  <a:cubicBezTo>
                    <a:pt x="463" y="370"/>
                    <a:pt x="457" y="369"/>
                    <a:pt x="455" y="369"/>
                  </a:cubicBezTo>
                  <a:cubicBezTo>
                    <a:pt x="445" y="369"/>
                    <a:pt x="445" y="369"/>
                    <a:pt x="445" y="369"/>
                  </a:cubicBezTo>
                  <a:cubicBezTo>
                    <a:pt x="444" y="369"/>
                    <a:pt x="443" y="369"/>
                    <a:pt x="442" y="369"/>
                  </a:cubicBezTo>
                  <a:cubicBezTo>
                    <a:pt x="442" y="369"/>
                    <a:pt x="441" y="369"/>
                    <a:pt x="441" y="369"/>
                  </a:cubicBezTo>
                  <a:cubicBezTo>
                    <a:pt x="440" y="369"/>
                    <a:pt x="440" y="369"/>
                    <a:pt x="440" y="369"/>
                  </a:cubicBezTo>
                  <a:cubicBezTo>
                    <a:pt x="440" y="369"/>
                    <a:pt x="440" y="369"/>
                    <a:pt x="440" y="369"/>
                  </a:cubicBezTo>
                  <a:cubicBezTo>
                    <a:pt x="439" y="369"/>
                    <a:pt x="439" y="369"/>
                    <a:pt x="438" y="368"/>
                  </a:cubicBezTo>
                  <a:cubicBezTo>
                    <a:pt x="438" y="368"/>
                    <a:pt x="438" y="368"/>
                    <a:pt x="438" y="368"/>
                  </a:cubicBezTo>
                  <a:cubicBezTo>
                    <a:pt x="437" y="368"/>
                    <a:pt x="437" y="368"/>
                    <a:pt x="436" y="367"/>
                  </a:cubicBezTo>
                  <a:cubicBezTo>
                    <a:pt x="436" y="367"/>
                    <a:pt x="435" y="367"/>
                    <a:pt x="434" y="366"/>
                  </a:cubicBezTo>
                  <a:cubicBezTo>
                    <a:pt x="434" y="366"/>
                    <a:pt x="434" y="366"/>
                    <a:pt x="434" y="366"/>
                  </a:cubicBezTo>
                  <a:close/>
                  <a:moveTo>
                    <a:pt x="437" y="404"/>
                  </a:moveTo>
                  <a:cubicBezTo>
                    <a:pt x="436" y="403"/>
                    <a:pt x="436" y="402"/>
                    <a:pt x="435" y="402"/>
                  </a:cubicBezTo>
                  <a:cubicBezTo>
                    <a:pt x="435" y="400"/>
                    <a:pt x="435" y="400"/>
                    <a:pt x="435" y="400"/>
                  </a:cubicBezTo>
                  <a:cubicBezTo>
                    <a:pt x="435" y="400"/>
                    <a:pt x="435" y="400"/>
                    <a:pt x="435" y="400"/>
                  </a:cubicBezTo>
                  <a:cubicBezTo>
                    <a:pt x="435" y="396"/>
                    <a:pt x="435" y="392"/>
                    <a:pt x="434" y="388"/>
                  </a:cubicBezTo>
                  <a:cubicBezTo>
                    <a:pt x="434" y="388"/>
                    <a:pt x="434" y="388"/>
                    <a:pt x="434" y="388"/>
                  </a:cubicBezTo>
                  <a:cubicBezTo>
                    <a:pt x="434" y="388"/>
                    <a:pt x="434" y="388"/>
                    <a:pt x="434" y="388"/>
                  </a:cubicBezTo>
                  <a:cubicBezTo>
                    <a:pt x="434" y="388"/>
                    <a:pt x="434" y="388"/>
                    <a:pt x="434" y="387"/>
                  </a:cubicBezTo>
                  <a:cubicBezTo>
                    <a:pt x="435" y="379"/>
                    <a:pt x="453" y="381"/>
                    <a:pt x="458" y="381"/>
                  </a:cubicBezTo>
                  <a:cubicBezTo>
                    <a:pt x="465" y="381"/>
                    <a:pt x="477" y="380"/>
                    <a:pt x="481" y="386"/>
                  </a:cubicBezTo>
                  <a:cubicBezTo>
                    <a:pt x="481" y="387"/>
                    <a:pt x="482" y="387"/>
                    <a:pt x="482" y="388"/>
                  </a:cubicBezTo>
                  <a:cubicBezTo>
                    <a:pt x="482" y="389"/>
                    <a:pt x="482" y="389"/>
                    <a:pt x="482" y="389"/>
                  </a:cubicBezTo>
                  <a:cubicBezTo>
                    <a:pt x="482" y="389"/>
                    <a:pt x="482" y="389"/>
                    <a:pt x="482" y="389"/>
                  </a:cubicBezTo>
                  <a:cubicBezTo>
                    <a:pt x="483" y="391"/>
                    <a:pt x="483" y="392"/>
                    <a:pt x="484" y="395"/>
                  </a:cubicBezTo>
                  <a:cubicBezTo>
                    <a:pt x="485" y="401"/>
                    <a:pt x="485" y="401"/>
                    <a:pt x="485" y="401"/>
                  </a:cubicBezTo>
                  <a:cubicBezTo>
                    <a:pt x="485" y="402"/>
                    <a:pt x="485" y="403"/>
                    <a:pt x="484" y="404"/>
                  </a:cubicBezTo>
                  <a:cubicBezTo>
                    <a:pt x="484" y="405"/>
                    <a:pt x="484" y="405"/>
                    <a:pt x="483" y="406"/>
                  </a:cubicBezTo>
                  <a:cubicBezTo>
                    <a:pt x="483" y="406"/>
                    <a:pt x="483" y="406"/>
                    <a:pt x="482" y="407"/>
                  </a:cubicBezTo>
                  <a:cubicBezTo>
                    <a:pt x="482" y="407"/>
                    <a:pt x="482" y="407"/>
                    <a:pt x="482" y="407"/>
                  </a:cubicBezTo>
                  <a:cubicBezTo>
                    <a:pt x="482" y="407"/>
                    <a:pt x="482" y="407"/>
                    <a:pt x="482" y="407"/>
                  </a:cubicBezTo>
                  <a:cubicBezTo>
                    <a:pt x="481" y="407"/>
                    <a:pt x="481" y="407"/>
                    <a:pt x="481" y="407"/>
                  </a:cubicBezTo>
                  <a:cubicBezTo>
                    <a:pt x="480" y="408"/>
                    <a:pt x="480" y="408"/>
                    <a:pt x="480" y="408"/>
                  </a:cubicBezTo>
                  <a:cubicBezTo>
                    <a:pt x="479" y="408"/>
                    <a:pt x="479" y="408"/>
                    <a:pt x="479" y="408"/>
                  </a:cubicBezTo>
                  <a:cubicBezTo>
                    <a:pt x="479" y="408"/>
                    <a:pt x="479" y="408"/>
                    <a:pt x="478" y="408"/>
                  </a:cubicBezTo>
                  <a:cubicBezTo>
                    <a:pt x="478" y="408"/>
                    <a:pt x="478" y="409"/>
                    <a:pt x="477" y="409"/>
                  </a:cubicBezTo>
                  <a:cubicBezTo>
                    <a:pt x="477" y="409"/>
                    <a:pt x="477" y="409"/>
                    <a:pt x="477" y="409"/>
                  </a:cubicBezTo>
                  <a:cubicBezTo>
                    <a:pt x="477" y="409"/>
                    <a:pt x="476" y="409"/>
                    <a:pt x="475" y="409"/>
                  </a:cubicBezTo>
                  <a:cubicBezTo>
                    <a:pt x="474" y="409"/>
                    <a:pt x="474" y="409"/>
                    <a:pt x="473" y="409"/>
                  </a:cubicBezTo>
                  <a:cubicBezTo>
                    <a:pt x="473" y="409"/>
                    <a:pt x="473" y="409"/>
                    <a:pt x="473" y="409"/>
                  </a:cubicBezTo>
                  <a:cubicBezTo>
                    <a:pt x="473" y="409"/>
                    <a:pt x="473" y="409"/>
                    <a:pt x="473" y="409"/>
                  </a:cubicBezTo>
                  <a:cubicBezTo>
                    <a:pt x="473" y="409"/>
                    <a:pt x="473" y="409"/>
                    <a:pt x="473" y="409"/>
                  </a:cubicBezTo>
                  <a:cubicBezTo>
                    <a:pt x="465" y="409"/>
                    <a:pt x="457" y="409"/>
                    <a:pt x="449" y="409"/>
                  </a:cubicBezTo>
                  <a:cubicBezTo>
                    <a:pt x="448" y="409"/>
                    <a:pt x="447" y="409"/>
                    <a:pt x="447" y="409"/>
                  </a:cubicBezTo>
                  <a:cubicBezTo>
                    <a:pt x="446" y="409"/>
                    <a:pt x="446" y="409"/>
                    <a:pt x="446" y="409"/>
                  </a:cubicBezTo>
                  <a:cubicBezTo>
                    <a:pt x="445" y="409"/>
                    <a:pt x="445" y="409"/>
                    <a:pt x="444" y="409"/>
                  </a:cubicBezTo>
                  <a:cubicBezTo>
                    <a:pt x="444" y="409"/>
                    <a:pt x="444" y="409"/>
                    <a:pt x="444" y="409"/>
                  </a:cubicBezTo>
                  <a:cubicBezTo>
                    <a:pt x="444" y="408"/>
                    <a:pt x="444" y="408"/>
                    <a:pt x="444" y="408"/>
                  </a:cubicBezTo>
                  <a:cubicBezTo>
                    <a:pt x="443" y="408"/>
                    <a:pt x="442" y="408"/>
                    <a:pt x="442" y="408"/>
                  </a:cubicBezTo>
                  <a:cubicBezTo>
                    <a:pt x="441" y="408"/>
                    <a:pt x="441" y="407"/>
                    <a:pt x="441" y="407"/>
                  </a:cubicBezTo>
                  <a:cubicBezTo>
                    <a:pt x="441" y="407"/>
                    <a:pt x="440" y="407"/>
                    <a:pt x="440" y="407"/>
                  </a:cubicBezTo>
                  <a:cubicBezTo>
                    <a:pt x="440" y="407"/>
                    <a:pt x="440" y="407"/>
                    <a:pt x="440" y="407"/>
                  </a:cubicBezTo>
                  <a:cubicBezTo>
                    <a:pt x="439" y="406"/>
                    <a:pt x="437" y="405"/>
                    <a:pt x="437" y="404"/>
                  </a:cubicBezTo>
                  <a:close/>
                  <a:moveTo>
                    <a:pt x="494" y="451"/>
                  </a:moveTo>
                  <a:cubicBezTo>
                    <a:pt x="493" y="453"/>
                    <a:pt x="492" y="453"/>
                    <a:pt x="491" y="454"/>
                  </a:cubicBezTo>
                  <a:cubicBezTo>
                    <a:pt x="490" y="455"/>
                    <a:pt x="489" y="456"/>
                    <a:pt x="487" y="456"/>
                  </a:cubicBezTo>
                  <a:cubicBezTo>
                    <a:pt x="485" y="457"/>
                    <a:pt x="484" y="457"/>
                    <a:pt x="481" y="457"/>
                  </a:cubicBezTo>
                  <a:cubicBezTo>
                    <a:pt x="476" y="457"/>
                    <a:pt x="476" y="457"/>
                    <a:pt x="476" y="457"/>
                  </a:cubicBezTo>
                  <a:cubicBezTo>
                    <a:pt x="476" y="457"/>
                    <a:pt x="476" y="457"/>
                    <a:pt x="476" y="457"/>
                  </a:cubicBezTo>
                  <a:cubicBezTo>
                    <a:pt x="469" y="457"/>
                    <a:pt x="462" y="457"/>
                    <a:pt x="454" y="457"/>
                  </a:cubicBezTo>
                  <a:cubicBezTo>
                    <a:pt x="453" y="457"/>
                    <a:pt x="453" y="457"/>
                    <a:pt x="452" y="457"/>
                  </a:cubicBezTo>
                  <a:cubicBezTo>
                    <a:pt x="451" y="457"/>
                    <a:pt x="451" y="457"/>
                    <a:pt x="451" y="457"/>
                  </a:cubicBezTo>
                  <a:cubicBezTo>
                    <a:pt x="450" y="457"/>
                    <a:pt x="450" y="457"/>
                    <a:pt x="449" y="457"/>
                  </a:cubicBezTo>
                  <a:cubicBezTo>
                    <a:pt x="449" y="457"/>
                    <a:pt x="449" y="457"/>
                    <a:pt x="448" y="457"/>
                  </a:cubicBezTo>
                  <a:cubicBezTo>
                    <a:pt x="448" y="457"/>
                    <a:pt x="448" y="457"/>
                    <a:pt x="448" y="457"/>
                  </a:cubicBezTo>
                  <a:cubicBezTo>
                    <a:pt x="445" y="456"/>
                    <a:pt x="442" y="454"/>
                    <a:pt x="440" y="451"/>
                  </a:cubicBezTo>
                  <a:cubicBezTo>
                    <a:pt x="440" y="451"/>
                    <a:pt x="440" y="451"/>
                    <a:pt x="440" y="451"/>
                  </a:cubicBezTo>
                  <a:cubicBezTo>
                    <a:pt x="440" y="451"/>
                    <a:pt x="440" y="451"/>
                    <a:pt x="440" y="451"/>
                  </a:cubicBezTo>
                  <a:cubicBezTo>
                    <a:pt x="440" y="451"/>
                    <a:pt x="440" y="451"/>
                    <a:pt x="440" y="450"/>
                  </a:cubicBezTo>
                  <a:cubicBezTo>
                    <a:pt x="439" y="450"/>
                    <a:pt x="439" y="449"/>
                    <a:pt x="439" y="449"/>
                  </a:cubicBezTo>
                  <a:cubicBezTo>
                    <a:pt x="439" y="449"/>
                    <a:pt x="439" y="449"/>
                    <a:pt x="439" y="448"/>
                  </a:cubicBezTo>
                  <a:cubicBezTo>
                    <a:pt x="439" y="448"/>
                    <a:pt x="439" y="448"/>
                    <a:pt x="439" y="448"/>
                  </a:cubicBezTo>
                  <a:cubicBezTo>
                    <a:pt x="439" y="447"/>
                    <a:pt x="439" y="447"/>
                    <a:pt x="439" y="447"/>
                  </a:cubicBezTo>
                  <a:cubicBezTo>
                    <a:pt x="439" y="447"/>
                    <a:pt x="439" y="447"/>
                    <a:pt x="439" y="447"/>
                  </a:cubicBezTo>
                  <a:cubicBezTo>
                    <a:pt x="439" y="444"/>
                    <a:pt x="438" y="439"/>
                    <a:pt x="438" y="435"/>
                  </a:cubicBezTo>
                  <a:cubicBezTo>
                    <a:pt x="438" y="435"/>
                    <a:pt x="438" y="434"/>
                    <a:pt x="438" y="433"/>
                  </a:cubicBezTo>
                  <a:cubicBezTo>
                    <a:pt x="438" y="431"/>
                    <a:pt x="438" y="431"/>
                    <a:pt x="438" y="431"/>
                  </a:cubicBezTo>
                  <a:cubicBezTo>
                    <a:pt x="438" y="431"/>
                    <a:pt x="438" y="431"/>
                    <a:pt x="438" y="431"/>
                  </a:cubicBezTo>
                  <a:cubicBezTo>
                    <a:pt x="438" y="430"/>
                    <a:pt x="438" y="430"/>
                    <a:pt x="438" y="430"/>
                  </a:cubicBezTo>
                  <a:cubicBezTo>
                    <a:pt x="438" y="430"/>
                    <a:pt x="438" y="429"/>
                    <a:pt x="438" y="429"/>
                  </a:cubicBezTo>
                  <a:cubicBezTo>
                    <a:pt x="438" y="429"/>
                    <a:pt x="438" y="429"/>
                    <a:pt x="438" y="428"/>
                  </a:cubicBezTo>
                  <a:cubicBezTo>
                    <a:pt x="439" y="428"/>
                    <a:pt x="439" y="428"/>
                    <a:pt x="439" y="428"/>
                  </a:cubicBezTo>
                  <a:cubicBezTo>
                    <a:pt x="439" y="428"/>
                    <a:pt x="439" y="428"/>
                    <a:pt x="439" y="428"/>
                  </a:cubicBezTo>
                  <a:cubicBezTo>
                    <a:pt x="439" y="427"/>
                    <a:pt x="439" y="427"/>
                    <a:pt x="439" y="427"/>
                  </a:cubicBezTo>
                  <a:cubicBezTo>
                    <a:pt x="440" y="426"/>
                    <a:pt x="440" y="426"/>
                    <a:pt x="440" y="426"/>
                  </a:cubicBezTo>
                  <a:cubicBezTo>
                    <a:pt x="440" y="426"/>
                    <a:pt x="441" y="426"/>
                    <a:pt x="441" y="425"/>
                  </a:cubicBezTo>
                  <a:cubicBezTo>
                    <a:pt x="441" y="425"/>
                    <a:pt x="441" y="425"/>
                    <a:pt x="441" y="425"/>
                  </a:cubicBezTo>
                  <a:cubicBezTo>
                    <a:pt x="441" y="425"/>
                    <a:pt x="441" y="425"/>
                    <a:pt x="441" y="425"/>
                  </a:cubicBezTo>
                  <a:cubicBezTo>
                    <a:pt x="442" y="425"/>
                    <a:pt x="442" y="425"/>
                    <a:pt x="443" y="424"/>
                  </a:cubicBezTo>
                  <a:cubicBezTo>
                    <a:pt x="443" y="424"/>
                    <a:pt x="443" y="424"/>
                    <a:pt x="443" y="424"/>
                  </a:cubicBezTo>
                  <a:cubicBezTo>
                    <a:pt x="444" y="424"/>
                    <a:pt x="444" y="424"/>
                    <a:pt x="444" y="424"/>
                  </a:cubicBezTo>
                  <a:cubicBezTo>
                    <a:pt x="444" y="424"/>
                    <a:pt x="444" y="424"/>
                    <a:pt x="444" y="424"/>
                  </a:cubicBezTo>
                  <a:cubicBezTo>
                    <a:pt x="444" y="424"/>
                    <a:pt x="445" y="423"/>
                    <a:pt x="445" y="423"/>
                  </a:cubicBezTo>
                  <a:cubicBezTo>
                    <a:pt x="446" y="423"/>
                    <a:pt x="446" y="423"/>
                    <a:pt x="446" y="423"/>
                  </a:cubicBezTo>
                  <a:cubicBezTo>
                    <a:pt x="446" y="423"/>
                    <a:pt x="447" y="423"/>
                    <a:pt x="447" y="423"/>
                  </a:cubicBezTo>
                  <a:cubicBezTo>
                    <a:pt x="448" y="423"/>
                    <a:pt x="448" y="423"/>
                    <a:pt x="449" y="423"/>
                  </a:cubicBezTo>
                  <a:cubicBezTo>
                    <a:pt x="450" y="423"/>
                    <a:pt x="450" y="423"/>
                    <a:pt x="450" y="423"/>
                  </a:cubicBezTo>
                  <a:cubicBezTo>
                    <a:pt x="450" y="423"/>
                    <a:pt x="450" y="423"/>
                    <a:pt x="451" y="423"/>
                  </a:cubicBezTo>
                  <a:cubicBezTo>
                    <a:pt x="452" y="423"/>
                    <a:pt x="452" y="423"/>
                    <a:pt x="452" y="423"/>
                  </a:cubicBezTo>
                  <a:cubicBezTo>
                    <a:pt x="453" y="423"/>
                    <a:pt x="454" y="423"/>
                    <a:pt x="455" y="423"/>
                  </a:cubicBezTo>
                  <a:cubicBezTo>
                    <a:pt x="457" y="423"/>
                    <a:pt x="458" y="423"/>
                    <a:pt x="459" y="423"/>
                  </a:cubicBezTo>
                  <a:cubicBezTo>
                    <a:pt x="469" y="423"/>
                    <a:pt x="469" y="423"/>
                    <a:pt x="469" y="423"/>
                  </a:cubicBezTo>
                  <a:cubicBezTo>
                    <a:pt x="472" y="423"/>
                    <a:pt x="475" y="423"/>
                    <a:pt x="478" y="423"/>
                  </a:cubicBezTo>
                  <a:cubicBezTo>
                    <a:pt x="478" y="423"/>
                    <a:pt x="479" y="423"/>
                    <a:pt x="479" y="423"/>
                  </a:cubicBezTo>
                  <a:cubicBezTo>
                    <a:pt x="479" y="423"/>
                    <a:pt x="480" y="423"/>
                    <a:pt x="480" y="423"/>
                  </a:cubicBezTo>
                  <a:cubicBezTo>
                    <a:pt x="480" y="423"/>
                    <a:pt x="480" y="423"/>
                    <a:pt x="481" y="423"/>
                  </a:cubicBezTo>
                  <a:cubicBezTo>
                    <a:pt x="481" y="423"/>
                    <a:pt x="481" y="423"/>
                    <a:pt x="481" y="423"/>
                  </a:cubicBezTo>
                  <a:cubicBezTo>
                    <a:pt x="481" y="423"/>
                    <a:pt x="481" y="423"/>
                    <a:pt x="481" y="423"/>
                  </a:cubicBezTo>
                  <a:cubicBezTo>
                    <a:pt x="482" y="423"/>
                    <a:pt x="482" y="424"/>
                    <a:pt x="483" y="424"/>
                  </a:cubicBezTo>
                  <a:cubicBezTo>
                    <a:pt x="483" y="424"/>
                    <a:pt x="484" y="424"/>
                    <a:pt x="484" y="424"/>
                  </a:cubicBezTo>
                  <a:cubicBezTo>
                    <a:pt x="484" y="424"/>
                    <a:pt x="484" y="424"/>
                    <a:pt x="484" y="425"/>
                  </a:cubicBezTo>
                  <a:cubicBezTo>
                    <a:pt x="485" y="425"/>
                    <a:pt x="485" y="425"/>
                    <a:pt x="486" y="425"/>
                  </a:cubicBezTo>
                  <a:cubicBezTo>
                    <a:pt x="487" y="426"/>
                    <a:pt x="488" y="427"/>
                    <a:pt x="489" y="428"/>
                  </a:cubicBezTo>
                  <a:cubicBezTo>
                    <a:pt x="490" y="429"/>
                    <a:pt x="491" y="430"/>
                    <a:pt x="491" y="431"/>
                  </a:cubicBezTo>
                  <a:cubicBezTo>
                    <a:pt x="492" y="438"/>
                    <a:pt x="492" y="438"/>
                    <a:pt x="492" y="438"/>
                  </a:cubicBezTo>
                  <a:cubicBezTo>
                    <a:pt x="493" y="441"/>
                    <a:pt x="493" y="443"/>
                    <a:pt x="494" y="446"/>
                  </a:cubicBezTo>
                  <a:cubicBezTo>
                    <a:pt x="494" y="446"/>
                    <a:pt x="494" y="446"/>
                    <a:pt x="494" y="446"/>
                  </a:cubicBezTo>
                  <a:cubicBezTo>
                    <a:pt x="494" y="448"/>
                    <a:pt x="494" y="448"/>
                    <a:pt x="494" y="448"/>
                  </a:cubicBezTo>
                  <a:cubicBezTo>
                    <a:pt x="494" y="449"/>
                    <a:pt x="494" y="450"/>
                    <a:pt x="494" y="451"/>
                  </a:cubicBezTo>
                  <a:close/>
                  <a:moveTo>
                    <a:pt x="508" y="369"/>
                  </a:moveTo>
                  <a:cubicBezTo>
                    <a:pt x="507" y="368"/>
                    <a:pt x="505" y="368"/>
                    <a:pt x="505" y="367"/>
                  </a:cubicBezTo>
                  <a:cubicBezTo>
                    <a:pt x="504" y="366"/>
                    <a:pt x="503" y="365"/>
                    <a:pt x="503" y="365"/>
                  </a:cubicBezTo>
                  <a:cubicBezTo>
                    <a:pt x="502" y="363"/>
                    <a:pt x="502" y="363"/>
                    <a:pt x="502" y="363"/>
                  </a:cubicBezTo>
                  <a:cubicBezTo>
                    <a:pt x="502" y="361"/>
                    <a:pt x="501" y="359"/>
                    <a:pt x="500" y="357"/>
                  </a:cubicBezTo>
                  <a:cubicBezTo>
                    <a:pt x="500" y="356"/>
                    <a:pt x="499" y="355"/>
                    <a:pt x="499" y="353"/>
                  </a:cubicBezTo>
                  <a:cubicBezTo>
                    <a:pt x="499" y="353"/>
                    <a:pt x="499" y="353"/>
                    <a:pt x="499" y="353"/>
                  </a:cubicBezTo>
                  <a:cubicBezTo>
                    <a:pt x="499" y="353"/>
                    <a:pt x="499" y="353"/>
                    <a:pt x="499" y="353"/>
                  </a:cubicBezTo>
                  <a:cubicBezTo>
                    <a:pt x="499" y="352"/>
                    <a:pt x="499" y="352"/>
                    <a:pt x="499" y="352"/>
                  </a:cubicBezTo>
                  <a:cubicBezTo>
                    <a:pt x="499" y="352"/>
                    <a:pt x="499" y="352"/>
                    <a:pt x="499" y="352"/>
                  </a:cubicBezTo>
                  <a:cubicBezTo>
                    <a:pt x="499" y="352"/>
                    <a:pt x="499" y="352"/>
                    <a:pt x="499" y="352"/>
                  </a:cubicBezTo>
                  <a:cubicBezTo>
                    <a:pt x="501" y="348"/>
                    <a:pt x="508" y="348"/>
                    <a:pt x="511" y="348"/>
                  </a:cubicBezTo>
                  <a:cubicBezTo>
                    <a:pt x="528" y="348"/>
                    <a:pt x="528" y="348"/>
                    <a:pt x="528" y="348"/>
                  </a:cubicBezTo>
                  <a:cubicBezTo>
                    <a:pt x="529" y="348"/>
                    <a:pt x="531" y="348"/>
                    <a:pt x="532" y="349"/>
                  </a:cubicBezTo>
                  <a:cubicBezTo>
                    <a:pt x="532" y="349"/>
                    <a:pt x="533" y="349"/>
                    <a:pt x="533" y="349"/>
                  </a:cubicBezTo>
                  <a:cubicBezTo>
                    <a:pt x="533" y="349"/>
                    <a:pt x="534" y="349"/>
                    <a:pt x="534" y="349"/>
                  </a:cubicBezTo>
                  <a:cubicBezTo>
                    <a:pt x="534" y="349"/>
                    <a:pt x="534" y="349"/>
                    <a:pt x="534" y="349"/>
                  </a:cubicBezTo>
                  <a:cubicBezTo>
                    <a:pt x="535" y="349"/>
                    <a:pt x="536" y="350"/>
                    <a:pt x="536" y="350"/>
                  </a:cubicBezTo>
                  <a:cubicBezTo>
                    <a:pt x="536" y="350"/>
                    <a:pt x="536" y="350"/>
                    <a:pt x="536" y="350"/>
                  </a:cubicBezTo>
                  <a:cubicBezTo>
                    <a:pt x="536" y="350"/>
                    <a:pt x="536" y="350"/>
                    <a:pt x="536" y="350"/>
                  </a:cubicBezTo>
                  <a:cubicBezTo>
                    <a:pt x="537" y="350"/>
                    <a:pt x="537" y="350"/>
                    <a:pt x="538" y="350"/>
                  </a:cubicBezTo>
                  <a:cubicBezTo>
                    <a:pt x="538" y="351"/>
                    <a:pt x="538" y="351"/>
                    <a:pt x="538" y="351"/>
                  </a:cubicBezTo>
                  <a:cubicBezTo>
                    <a:pt x="538" y="351"/>
                    <a:pt x="538" y="351"/>
                    <a:pt x="539" y="351"/>
                  </a:cubicBezTo>
                  <a:cubicBezTo>
                    <a:pt x="539" y="351"/>
                    <a:pt x="539" y="351"/>
                    <a:pt x="539" y="351"/>
                  </a:cubicBezTo>
                  <a:cubicBezTo>
                    <a:pt x="539" y="352"/>
                    <a:pt x="539" y="352"/>
                    <a:pt x="539" y="352"/>
                  </a:cubicBezTo>
                  <a:cubicBezTo>
                    <a:pt x="540" y="352"/>
                    <a:pt x="541" y="353"/>
                    <a:pt x="541" y="354"/>
                  </a:cubicBezTo>
                  <a:cubicBezTo>
                    <a:pt x="541" y="354"/>
                    <a:pt x="541" y="354"/>
                    <a:pt x="541" y="354"/>
                  </a:cubicBezTo>
                  <a:cubicBezTo>
                    <a:pt x="543" y="356"/>
                    <a:pt x="544" y="359"/>
                    <a:pt x="545" y="361"/>
                  </a:cubicBezTo>
                  <a:cubicBezTo>
                    <a:pt x="545" y="361"/>
                    <a:pt x="545" y="361"/>
                    <a:pt x="545" y="361"/>
                  </a:cubicBezTo>
                  <a:cubicBezTo>
                    <a:pt x="546" y="363"/>
                    <a:pt x="547" y="364"/>
                    <a:pt x="547" y="365"/>
                  </a:cubicBezTo>
                  <a:cubicBezTo>
                    <a:pt x="547" y="366"/>
                    <a:pt x="547" y="366"/>
                    <a:pt x="547" y="366"/>
                  </a:cubicBezTo>
                  <a:cubicBezTo>
                    <a:pt x="547" y="366"/>
                    <a:pt x="547" y="366"/>
                    <a:pt x="547" y="366"/>
                  </a:cubicBezTo>
                  <a:cubicBezTo>
                    <a:pt x="547" y="368"/>
                    <a:pt x="545" y="369"/>
                    <a:pt x="543" y="370"/>
                  </a:cubicBezTo>
                  <a:cubicBezTo>
                    <a:pt x="542" y="370"/>
                    <a:pt x="542" y="370"/>
                    <a:pt x="542" y="370"/>
                  </a:cubicBezTo>
                  <a:cubicBezTo>
                    <a:pt x="542" y="370"/>
                    <a:pt x="542" y="370"/>
                    <a:pt x="542" y="370"/>
                  </a:cubicBezTo>
                  <a:cubicBezTo>
                    <a:pt x="542" y="370"/>
                    <a:pt x="541" y="370"/>
                    <a:pt x="541" y="371"/>
                  </a:cubicBezTo>
                  <a:cubicBezTo>
                    <a:pt x="540" y="371"/>
                    <a:pt x="540" y="371"/>
                    <a:pt x="540" y="371"/>
                  </a:cubicBezTo>
                  <a:cubicBezTo>
                    <a:pt x="540" y="371"/>
                    <a:pt x="539" y="371"/>
                    <a:pt x="539" y="371"/>
                  </a:cubicBezTo>
                  <a:cubicBezTo>
                    <a:pt x="539" y="371"/>
                    <a:pt x="538" y="371"/>
                    <a:pt x="538" y="371"/>
                  </a:cubicBezTo>
                  <a:cubicBezTo>
                    <a:pt x="538" y="371"/>
                    <a:pt x="538" y="371"/>
                    <a:pt x="538" y="371"/>
                  </a:cubicBezTo>
                  <a:cubicBezTo>
                    <a:pt x="538" y="371"/>
                    <a:pt x="538" y="371"/>
                    <a:pt x="538" y="371"/>
                  </a:cubicBezTo>
                  <a:cubicBezTo>
                    <a:pt x="535" y="371"/>
                    <a:pt x="532" y="371"/>
                    <a:pt x="530" y="371"/>
                  </a:cubicBezTo>
                  <a:cubicBezTo>
                    <a:pt x="526" y="371"/>
                    <a:pt x="521" y="371"/>
                    <a:pt x="517" y="371"/>
                  </a:cubicBezTo>
                  <a:cubicBezTo>
                    <a:pt x="514" y="371"/>
                    <a:pt x="511" y="370"/>
                    <a:pt x="508" y="369"/>
                  </a:cubicBezTo>
                  <a:cubicBezTo>
                    <a:pt x="508" y="369"/>
                    <a:pt x="508" y="369"/>
                    <a:pt x="508" y="369"/>
                  </a:cubicBezTo>
                  <a:close/>
                  <a:moveTo>
                    <a:pt x="519" y="405"/>
                  </a:moveTo>
                  <a:cubicBezTo>
                    <a:pt x="518" y="404"/>
                    <a:pt x="517" y="403"/>
                    <a:pt x="517" y="402"/>
                  </a:cubicBezTo>
                  <a:cubicBezTo>
                    <a:pt x="515" y="396"/>
                    <a:pt x="515" y="396"/>
                    <a:pt x="515" y="396"/>
                  </a:cubicBezTo>
                  <a:cubicBezTo>
                    <a:pt x="514" y="394"/>
                    <a:pt x="513" y="392"/>
                    <a:pt x="512" y="390"/>
                  </a:cubicBezTo>
                  <a:cubicBezTo>
                    <a:pt x="512" y="390"/>
                    <a:pt x="512" y="390"/>
                    <a:pt x="512" y="390"/>
                  </a:cubicBezTo>
                  <a:cubicBezTo>
                    <a:pt x="512" y="389"/>
                    <a:pt x="512" y="389"/>
                    <a:pt x="512" y="389"/>
                  </a:cubicBezTo>
                  <a:cubicBezTo>
                    <a:pt x="512" y="388"/>
                    <a:pt x="512" y="387"/>
                    <a:pt x="512" y="386"/>
                  </a:cubicBezTo>
                  <a:cubicBezTo>
                    <a:pt x="512" y="386"/>
                    <a:pt x="513" y="385"/>
                    <a:pt x="513" y="385"/>
                  </a:cubicBezTo>
                  <a:cubicBezTo>
                    <a:pt x="513" y="385"/>
                    <a:pt x="513" y="385"/>
                    <a:pt x="514" y="385"/>
                  </a:cubicBezTo>
                  <a:cubicBezTo>
                    <a:pt x="514" y="384"/>
                    <a:pt x="514" y="384"/>
                    <a:pt x="514" y="384"/>
                  </a:cubicBezTo>
                  <a:cubicBezTo>
                    <a:pt x="515" y="384"/>
                    <a:pt x="516" y="383"/>
                    <a:pt x="517" y="383"/>
                  </a:cubicBezTo>
                  <a:cubicBezTo>
                    <a:pt x="518" y="383"/>
                    <a:pt x="519" y="383"/>
                    <a:pt x="520" y="382"/>
                  </a:cubicBezTo>
                  <a:cubicBezTo>
                    <a:pt x="525" y="382"/>
                    <a:pt x="530" y="382"/>
                    <a:pt x="532" y="382"/>
                  </a:cubicBezTo>
                  <a:cubicBezTo>
                    <a:pt x="540" y="382"/>
                    <a:pt x="554" y="381"/>
                    <a:pt x="559" y="389"/>
                  </a:cubicBezTo>
                  <a:cubicBezTo>
                    <a:pt x="559" y="389"/>
                    <a:pt x="559" y="389"/>
                    <a:pt x="559" y="389"/>
                  </a:cubicBezTo>
                  <a:cubicBezTo>
                    <a:pt x="559" y="389"/>
                    <a:pt x="559" y="389"/>
                    <a:pt x="559" y="389"/>
                  </a:cubicBezTo>
                  <a:cubicBezTo>
                    <a:pt x="559" y="389"/>
                    <a:pt x="559" y="389"/>
                    <a:pt x="559" y="389"/>
                  </a:cubicBezTo>
                  <a:cubicBezTo>
                    <a:pt x="561" y="393"/>
                    <a:pt x="562" y="396"/>
                    <a:pt x="564" y="400"/>
                  </a:cubicBezTo>
                  <a:cubicBezTo>
                    <a:pt x="565" y="401"/>
                    <a:pt x="565" y="402"/>
                    <a:pt x="566" y="403"/>
                  </a:cubicBezTo>
                  <a:cubicBezTo>
                    <a:pt x="566" y="403"/>
                    <a:pt x="566" y="403"/>
                    <a:pt x="566" y="403"/>
                  </a:cubicBezTo>
                  <a:cubicBezTo>
                    <a:pt x="566" y="404"/>
                    <a:pt x="566" y="404"/>
                    <a:pt x="566" y="404"/>
                  </a:cubicBezTo>
                  <a:cubicBezTo>
                    <a:pt x="566" y="404"/>
                    <a:pt x="566" y="405"/>
                    <a:pt x="566" y="405"/>
                  </a:cubicBezTo>
                  <a:cubicBezTo>
                    <a:pt x="566" y="405"/>
                    <a:pt x="566" y="405"/>
                    <a:pt x="566" y="405"/>
                  </a:cubicBezTo>
                  <a:cubicBezTo>
                    <a:pt x="566" y="405"/>
                    <a:pt x="566" y="405"/>
                    <a:pt x="566" y="405"/>
                  </a:cubicBezTo>
                  <a:cubicBezTo>
                    <a:pt x="566" y="406"/>
                    <a:pt x="565" y="406"/>
                    <a:pt x="565" y="406"/>
                  </a:cubicBezTo>
                  <a:cubicBezTo>
                    <a:pt x="565" y="406"/>
                    <a:pt x="565" y="406"/>
                    <a:pt x="565" y="406"/>
                  </a:cubicBezTo>
                  <a:cubicBezTo>
                    <a:pt x="565" y="407"/>
                    <a:pt x="565" y="407"/>
                    <a:pt x="564" y="407"/>
                  </a:cubicBezTo>
                  <a:cubicBezTo>
                    <a:pt x="564" y="407"/>
                    <a:pt x="564" y="407"/>
                    <a:pt x="564" y="407"/>
                  </a:cubicBezTo>
                  <a:cubicBezTo>
                    <a:pt x="564" y="408"/>
                    <a:pt x="564" y="408"/>
                    <a:pt x="564" y="408"/>
                  </a:cubicBezTo>
                  <a:cubicBezTo>
                    <a:pt x="564" y="408"/>
                    <a:pt x="563" y="408"/>
                    <a:pt x="563" y="408"/>
                  </a:cubicBezTo>
                  <a:cubicBezTo>
                    <a:pt x="563" y="408"/>
                    <a:pt x="562" y="409"/>
                    <a:pt x="561" y="409"/>
                  </a:cubicBezTo>
                  <a:cubicBezTo>
                    <a:pt x="561" y="409"/>
                    <a:pt x="561" y="409"/>
                    <a:pt x="560" y="409"/>
                  </a:cubicBezTo>
                  <a:cubicBezTo>
                    <a:pt x="560" y="409"/>
                    <a:pt x="559" y="409"/>
                    <a:pt x="559" y="410"/>
                  </a:cubicBezTo>
                  <a:cubicBezTo>
                    <a:pt x="559" y="410"/>
                    <a:pt x="559" y="410"/>
                    <a:pt x="559" y="410"/>
                  </a:cubicBezTo>
                  <a:cubicBezTo>
                    <a:pt x="558" y="410"/>
                    <a:pt x="558" y="410"/>
                    <a:pt x="558" y="410"/>
                  </a:cubicBezTo>
                  <a:cubicBezTo>
                    <a:pt x="550" y="410"/>
                    <a:pt x="541" y="410"/>
                    <a:pt x="532" y="410"/>
                  </a:cubicBezTo>
                  <a:cubicBezTo>
                    <a:pt x="532" y="410"/>
                    <a:pt x="531" y="410"/>
                    <a:pt x="530" y="410"/>
                  </a:cubicBezTo>
                  <a:cubicBezTo>
                    <a:pt x="530" y="410"/>
                    <a:pt x="530" y="410"/>
                    <a:pt x="530" y="410"/>
                  </a:cubicBezTo>
                  <a:cubicBezTo>
                    <a:pt x="527" y="409"/>
                    <a:pt x="524" y="408"/>
                    <a:pt x="521" y="406"/>
                  </a:cubicBezTo>
                  <a:cubicBezTo>
                    <a:pt x="520" y="406"/>
                    <a:pt x="520" y="406"/>
                    <a:pt x="519" y="405"/>
                  </a:cubicBezTo>
                  <a:close/>
                  <a:moveTo>
                    <a:pt x="589" y="451"/>
                  </a:moveTo>
                  <a:cubicBezTo>
                    <a:pt x="589" y="452"/>
                    <a:pt x="588" y="452"/>
                    <a:pt x="588" y="452"/>
                  </a:cubicBezTo>
                  <a:cubicBezTo>
                    <a:pt x="588" y="452"/>
                    <a:pt x="588" y="452"/>
                    <a:pt x="588" y="453"/>
                  </a:cubicBezTo>
                  <a:cubicBezTo>
                    <a:pt x="588" y="453"/>
                    <a:pt x="588" y="453"/>
                    <a:pt x="588" y="453"/>
                  </a:cubicBezTo>
                  <a:cubicBezTo>
                    <a:pt x="588" y="453"/>
                    <a:pt x="588" y="453"/>
                    <a:pt x="588" y="454"/>
                  </a:cubicBezTo>
                  <a:cubicBezTo>
                    <a:pt x="588" y="454"/>
                    <a:pt x="588" y="454"/>
                    <a:pt x="587" y="454"/>
                  </a:cubicBezTo>
                  <a:cubicBezTo>
                    <a:pt x="587" y="454"/>
                    <a:pt x="587" y="454"/>
                    <a:pt x="587" y="454"/>
                  </a:cubicBezTo>
                  <a:cubicBezTo>
                    <a:pt x="587" y="454"/>
                    <a:pt x="587" y="454"/>
                    <a:pt x="587" y="455"/>
                  </a:cubicBezTo>
                  <a:cubicBezTo>
                    <a:pt x="585" y="456"/>
                    <a:pt x="583" y="457"/>
                    <a:pt x="581" y="457"/>
                  </a:cubicBezTo>
                  <a:cubicBezTo>
                    <a:pt x="581" y="457"/>
                    <a:pt x="581" y="457"/>
                    <a:pt x="581" y="457"/>
                  </a:cubicBezTo>
                  <a:cubicBezTo>
                    <a:pt x="580" y="457"/>
                    <a:pt x="579" y="457"/>
                    <a:pt x="578" y="457"/>
                  </a:cubicBezTo>
                  <a:cubicBezTo>
                    <a:pt x="578" y="457"/>
                    <a:pt x="578" y="457"/>
                    <a:pt x="578" y="457"/>
                  </a:cubicBezTo>
                  <a:cubicBezTo>
                    <a:pt x="577" y="457"/>
                    <a:pt x="577" y="457"/>
                    <a:pt x="577" y="457"/>
                  </a:cubicBezTo>
                  <a:cubicBezTo>
                    <a:pt x="577" y="457"/>
                    <a:pt x="576" y="457"/>
                    <a:pt x="575" y="457"/>
                  </a:cubicBezTo>
                  <a:cubicBezTo>
                    <a:pt x="552" y="457"/>
                    <a:pt x="552" y="457"/>
                    <a:pt x="552" y="457"/>
                  </a:cubicBezTo>
                  <a:cubicBezTo>
                    <a:pt x="551" y="457"/>
                    <a:pt x="550" y="457"/>
                    <a:pt x="549" y="457"/>
                  </a:cubicBezTo>
                  <a:cubicBezTo>
                    <a:pt x="549" y="457"/>
                    <a:pt x="549" y="457"/>
                    <a:pt x="548" y="457"/>
                  </a:cubicBezTo>
                  <a:cubicBezTo>
                    <a:pt x="543" y="456"/>
                    <a:pt x="538" y="454"/>
                    <a:pt x="535" y="450"/>
                  </a:cubicBezTo>
                  <a:cubicBezTo>
                    <a:pt x="534" y="449"/>
                    <a:pt x="534" y="449"/>
                    <a:pt x="534" y="448"/>
                  </a:cubicBezTo>
                  <a:cubicBezTo>
                    <a:pt x="534" y="448"/>
                    <a:pt x="534" y="448"/>
                    <a:pt x="534" y="448"/>
                  </a:cubicBezTo>
                  <a:cubicBezTo>
                    <a:pt x="534" y="448"/>
                    <a:pt x="534" y="448"/>
                    <a:pt x="534" y="448"/>
                  </a:cubicBezTo>
                  <a:cubicBezTo>
                    <a:pt x="533" y="444"/>
                    <a:pt x="531" y="441"/>
                    <a:pt x="530" y="438"/>
                  </a:cubicBezTo>
                  <a:cubicBezTo>
                    <a:pt x="530" y="436"/>
                    <a:pt x="528" y="434"/>
                    <a:pt x="528" y="432"/>
                  </a:cubicBezTo>
                  <a:cubicBezTo>
                    <a:pt x="528" y="432"/>
                    <a:pt x="528" y="432"/>
                    <a:pt x="528" y="432"/>
                  </a:cubicBezTo>
                  <a:cubicBezTo>
                    <a:pt x="528" y="431"/>
                    <a:pt x="528" y="431"/>
                    <a:pt x="528" y="431"/>
                  </a:cubicBezTo>
                  <a:cubicBezTo>
                    <a:pt x="528" y="431"/>
                    <a:pt x="528" y="431"/>
                    <a:pt x="528" y="431"/>
                  </a:cubicBezTo>
                  <a:cubicBezTo>
                    <a:pt x="528" y="430"/>
                    <a:pt x="528" y="429"/>
                    <a:pt x="528" y="428"/>
                  </a:cubicBezTo>
                  <a:cubicBezTo>
                    <a:pt x="528" y="428"/>
                    <a:pt x="528" y="427"/>
                    <a:pt x="528" y="427"/>
                  </a:cubicBezTo>
                  <a:cubicBezTo>
                    <a:pt x="528" y="427"/>
                    <a:pt x="528" y="427"/>
                    <a:pt x="528" y="427"/>
                  </a:cubicBezTo>
                  <a:cubicBezTo>
                    <a:pt x="530" y="425"/>
                    <a:pt x="532" y="424"/>
                    <a:pt x="535" y="423"/>
                  </a:cubicBezTo>
                  <a:cubicBezTo>
                    <a:pt x="535" y="423"/>
                    <a:pt x="535" y="423"/>
                    <a:pt x="536" y="423"/>
                  </a:cubicBezTo>
                  <a:cubicBezTo>
                    <a:pt x="536" y="423"/>
                    <a:pt x="537" y="423"/>
                    <a:pt x="538" y="423"/>
                  </a:cubicBezTo>
                  <a:cubicBezTo>
                    <a:pt x="538" y="423"/>
                    <a:pt x="538" y="423"/>
                    <a:pt x="538" y="423"/>
                  </a:cubicBezTo>
                  <a:cubicBezTo>
                    <a:pt x="540" y="423"/>
                    <a:pt x="540" y="423"/>
                    <a:pt x="540" y="423"/>
                  </a:cubicBezTo>
                  <a:cubicBezTo>
                    <a:pt x="540" y="423"/>
                    <a:pt x="540" y="423"/>
                    <a:pt x="541" y="423"/>
                  </a:cubicBezTo>
                  <a:cubicBezTo>
                    <a:pt x="548" y="423"/>
                    <a:pt x="555" y="423"/>
                    <a:pt x="563" y="423"/>
                  </a:cubicBezTo>
                  <a:cubicBezTo>
                    <a:pt x="563" y="423"/>
                    <a:pt x="563" y="423"/>
                    <a:pt x="563" y="423"/>
                  </a:cubicBezTo>
                  <a:cubicBezTo>
                    <a:pt x="563" y="423"/>
                    <a:pt x="563" y="423"/>
                    <a:pt x="563" y="423"/>
                  </a:cubicBezTo>
                  <a:cubicBezTo>
                    <a:pt x="563" y="423"/>
                    <a:pt x="564" y="423"/>
                    <a:pt x="565" y="423"/>
                  </a:cubicBezTo>
                  <a:cubicBezTo>
                    <a:pt x="565" y="423"/>
                    <a:pt x="565" y="423"/>
                    <a:pt x="565" y="423"/>
                  </a:cubicBezTo>
                  <a:cubicBezTo>
                    <a:pt x="570" y="424"/>
                    <a:pt x="576" y="426"/>
                    <a:pt x="579" y="430"/>
                  </a:cubicBezTo>
                  <a:cubicBezTo>
                    <a:pt x="579" y="430"/>
                    <a:pt x="579" y="431"/>
                    <a:pt x="580" y="431"/>
                  </a:cubicBezTo>
                  <a:cubicBezTo>
                    <a:pt x="581" y="433"/>
                    <a:pt x="581" y="433"/>
                    <a:pt x="581" y="433"/>
                  </a:cubicBezTo>
                  <a:cubicBezTo>
                    <a:pt x="582" y="436"/>
                    <a:pt x="584" y="439"/>
                    <a:pt x="585" y="442"/>
                  </a:cubicBezTo>
                  <a:cubicBezTo>
                    <a:pt x="586" y="443"/>
                    <a:pt x="588" y="446"/>
                    <a:pt x="588" y="448"/>
                  </a:cubicBezTo>
                  <a:cubicBezTo>
                    <a:pt x="589" y="449"/>
                    <a:pt x="589" y="450"/>
                    <a:pt x="589" y="451"/>
                  </a:cubicBezTo>
                  <a:close/>
                  <a:moveTo>
                    <a:pt x="594" y="406"/>
                  </a:moveTo>
                  <a:cubicBezTo>
                    <a:pt x="593" y="406"/>
                    <a:pt x="593" y="405"/>
                    <a:pt x="592" y="405"/>
                  </a:cubicBezTo>
                  <a:cubicBezTo>
                    <a:pt x="591" y="404"/>
                    <a:pt x="590" y="403"/>
                    <a:pt x="590" y="402"/>
                  </a:cubicBezTo>
                  <a:cubicBezTo>
                    <a:pt x="589" y="401"/>
                    <a:pt x="589" y="401"/>
                    <a:pt x="589" y="401"/>
                  </a:cubicBezTo>
                  <a:cubicBezTo>
                    <a:pt x="589" y="401"/>
                    <a:pt x="589" y="401"/>
                    <a:pt x="589" y="401"/>
                  </a:cubicBezTo>
                  <a:cubicBezTo>
                    <a:pt x="587" y="398"/>
                    <a:pt x="585" y="394"/>
                    <a:pt x="583" y="390"/>
                  </a:cubicBezTo>
                  <a:cubicBezTo>
                    <a:pt x="583" y="390"/>
                    <a:pt x="583" y="390"/>
                    <a:pt x="583" y="390"/>
                  </a:cubicBezTo>
                  <a:cubicBezTo>
                    <a:pt x="582" y="389"/>
                    <a:pt x="582" y="389"/>
                    <a:pt x="582" y="389"/>
                  </a:cubicBezTo>
                  <a:cubicBezTo>
                    <a:pt x="582" y="388"/>
                    <a:pt x="582" y="387"/>
                    <a:pt x="582" y="386"/>
                  </a:cubicBezTo>
                  <a:cubicBezTo>
                    <a:pt x="582" y="385"/>
                    <a:pt x="582" y="385"/>
                    <a:pt x="583" y="384"/>
                  </a:cubicBezTo>
                  <a:cubicBezTo>
                    <a:pt x="584" y="383"/>
                    <a:pt x="585" y="383"/>
                    <a:pt x="586" y="383"/>
                  </a:cubicBezTo>
                  <a:cubicBezTo>
                    <a:pt x="588" y="382"/>
                    <a:pt x="589" y="382"/>
                    <a:pt x="591" y="382"/>
                  </a:cubicBezTo>
                  <a:cubicBezTo>
                    <a:pt x="591" y="382"/>
                    <a:pt x="591" y="382"/>
                    <a:pt x="591" y="382"/>
                  </a:cubicBezTo>
                  <a:cubicBezTo>
                    <a:pt x="594" y="382"/>
                    <a:pt x="598" y="382"/>
                    <a:pt x="600" y="382"/>
                  </a:cubicBezTo>
                  <a:cubicBezTo>
                    <a:pt x="609" y="382"/>
                    <a:pt x="623" y="380"/>
                    <a:pt x="629" y="389"/>
                  </a:cubicBezTo>
                  <a:cubicBezTo>
                    <a:pt x="631" y="392"/>
                    <a:pt x="633" y="394"/>
                    <a:pt x="635" y="397"/>
                  </a:cubicBezTo>
                  <a:cubicBezTo>
                    <a:pt x="636" y="399"/>
                    <a:pt x="637" y="401"/>
                    <a:pt x="638" y="402"/>
                  </a:cubicBezTo>
                  <a:cubicBezTo>
                    <a:pt x="639" y="403"/>
                    <a:pt x="639" y="404"/>
                    <a:pt x="639" y="405"/>
                  </a:cubicBezTo>
                  <a:cubicBezTo>
                    <a:pt x="639" y="405"/>
                    <a:pt x="639" y="406"/>
                    <a:pt x="639" y="406"/>
                  </a:cubicBezTo>
                  <a:cubicBezTo>
                    <a:pt x="639" y="407"/>
                    <a:pt x="638" y="407"/>
                    <a:pt x="638" y="407"/>
                  </a:cubicBezTo>
                  <a:cubicBezTo>
                    <a:pt x="638" y="407"/>
                    <a:pt x="638" y="407"/>
                    <a:pt x="638" y="407"/>
                  </a:cubicBezTo>
                  <a:cubicBezTo>
                    <a:pt x="638" y="407"/>
                    <a:pt x="638" y="407"/>
                    <a:pt x="638" y="407"/>
                  </a:cubicBezTo>
                  <a:cubicBezTo>
                    <a:pt x="638" y="408"/>
                    <a:pt x="638" y="408"/>
                    <a:pt x="637" y="408"/>
                  </a:cubicBezTo>
                  <a:cubicBezTo>
                    <a:pt x="637" y="408"/>
                    <a:pt x="637" y="408"/>
                    <a:pt x="637" y="408"/>
                  </a:cubicBezTo>
                  <a:cubicBezTo>
                    <a:pt x="637" y="408"/>
                    <a:pt x="637" y="408"/>
                    <a:pt x="636" y="408"/>
                  </a:cubicBezTo>
                  <a:cubicBezTo>
                    <a:pt x="636" y="408"/>
                    <a:pt x="635" y="409"/>
                    <a:pt x="635" y="409"/>
                  </a:cubicBezTo>
                  <a:cubicBezTo>
                    <a:pt x="635" y="409"/>
                    <a:pt x="635" y="409"/>
                    <a:pt x="635" y="409"/>
                  </a:cubicBezTo>
                  <a:cubicBezTo>
                    <a:pt x="635" y="409"/>
                    <a:pt x="635" y="409"/>
                    <a:pt x="635" y="409"/>
                  </a:cubicBezTo>
                  <a:cubicBezTo>
                    <a:pt x="631" y="410"/>
                    <a:pt x="625" y="410"/>
                    <a:pt x="621" y="410"/>
                  </a:cubicBezTo>
                  <a:cubicBezTo>
                    <a:pt x="616" y="410"/>
                    <a:pt x="611" y="410"/>
                    <a:pt x="607" y="410"/>
                  </a:cubicBezTo>
                  <a:cubicBezTo>
                    <a:pt x="602" y="410"/>
                    <a:pt x="598" y="408"/>
                    <a:pt x="594" y="406"/>
                  </a:cubicBezTo>
                  <a:close/>
                  <a:moveTo>
                    <a:pt x="670" y="454"/>
                  </a:moveTo>
                  <a:cubicBezTo>
                    <a:pt x="670" y="454"/>
                    <a:pt x="670" y="454"/>
                    <a:pt x="670" y="454"/>
                  </a:cubicBezTo>
                  <a:cubicBezTo>
                    <a:pt x="669" y="455"/>
                    <a:pt x="668" y="456"/>
                    <a:pt x="666" y="456"/>
                  </a:cubicBezTo>
                  <a:cubicBezTo>
                    <a:pt x="665" y="457"/>
                    <a:pt x="664" y="457"/>
                    <a:pt x="662" y="457"/>
                  </a:cubicBezTo>
                  <a:cubicBezTo>
                    <a:pt x="660" y="457"/>
                    <a:pt x="660" y="457"/>
                    <a:pt x="660" y="457"/>
                  </a:cubicBezTo>
                  <a:cubicBezTo>
                    <a:pt x="660" y="457"/>
                    <a:pt x="660" y="457"/>
                    <a:pt x="660" y="457"/>
                  </a:cubicBezTo>
                  <a:cubicBezTo>
                    <a:pt x="651" y="457"/>
                    <a:pt x="643" y="457"/>
                    <a:pt x="635" y="457"/>
                  </a:cubicBezTo>
                  <a:cubicBezTo>
                    <a:pt x="634" y="457"/>
                    <a:pt x="633" y="457"/>
                    <a:pt x="632" y="457"/>
                  </a:cubicBezTo>
                  <a:cubicBezTo>
                    <a:pt x="632" y="457"/>
                    <a:pt x="632" y="457"/>
                    <a:pt x="632" y="457"/>
                  </a:cubicBezTo>
                  <a:cubicBezTo>
                    <a:pt x="626" y="456"/>
                    <a:pt x="620" y="454"/>
                    <a:pt x="616" y="449"/>
                  </a:cubicBezTo>
                  <a:cubicBezTo>
                    <a:pt x="616" y="449"/>
                    <a:pt x="616" y="448"/>
                    <a:pt x="615" y="448"/>
                  </a:cubicBezTo>
                  <a:cubicBezTo>
                    <a:pt x="615" y="448"/>
                    <a:pt x="615" y="448"/>
                    <a:pt x="615" y="448"/>
                  </a:cubicBezTo>
                  <a:cubicBezTo>
                    <a:pt x="615" y="448"/>
                    <a:pt x="615" y="448"/>
                    <a:pt x="615" y="448"/>
                  </a:cubicBezTo>
                  <a:cubicBezTo>
                    <a:pt x="614" y="445"/>
                    <a:pt x="612" y="441"/>
                    <a:pt x="610" y="438"/>
                  </a:cubicBezTo>
                  <a:cubicBezTo>
                    <a:pt x="609" y="436"/>
                    <a:pt x="606" y="433"/>
                    <a:pt x="606" y="430"/>
                  </a:cubicBezTo>
                  <a:cubicBezTo>
                    <a:pt x="606" y="430"/>
                    <a:pt x="606" y="430"/>
                    <a:pt x="606" y="430"/>
                  </a:cubicBezTo>
                  <a:cubicBezTo>
                    <a:pt x="605" y="429"/>
                    <a:pt x="605" y="429"/>
                    <a:pt x="605" y="429"/>
                  </a:cubicBezTo>
                  <a:cubicBezTo>
                    <a:pt x="605" y="426"/>
                    <a:pt x="607" y="425"/>
                    <a:pt x="610" y="424"/>
                  </a:cubicBezTo>
                  <a:cubicBezTo>
                    <a:pt x="610" y="424"/>
                    <a:pt x="610" y="424"/>
                    <a:pt x="610" y="424"/>
                  </a:cubicBezTo>
                  <a:cubicBezTo>
                    <a:pt x="610" y="424"/>
                    <a:pt x="610" y="424"/>
                    <a:pt x="610" y="424"/>
                  </a:cubicBezTo>
                  <a:cubicBezTo>
                    <a:pt x="610" y="424"/>
                    <a:pt x="610" y="424"/>
                    <a:pt x="611" y="423"/>
                  </a:cubicBezTo>
                  <a:cubicBezTo>
                    <a:pt x="612" y="423"/>
                    <a:pt x="613" y="423"/>
                    <a:pt x="615" y="423"/>
                  </a:cubicBezTo>
                  <a:cubicBezTo>
                    <a:pt x="631" y="423"/>
                    <a:pt x="631" y="423"/>
                    <a:pt x="631" y="423"/>
                  </a:cubicBezTo>
                  <a:cubicBezTo>
                    <a:pt x="634" y="423"/>
                    <a:pt x="637" y="423"/>
                    <a:pt x="639" y="423"/>
                  </a:cubicBezTo>
                  <a:cubicBezTo>
                    <a:pt x="639" y="423"/>
                    <a:pt x="639" y="423"/>
                    <a:pt x="639" y="423"/>
                  </a:cubicBezTo>
                  <a:cubicBezTo>
                    <a:pt x="639" y="423"/>
                    <a:pt x="639" y="423"/>
                    <a:pt x="640" y="423"/>
                  </a:cubicBezTo>
                  <a:cubicBezTo>
                    <a:pt x="640" y="423"/>
                    <a:pt x="641" y="423"/>
                    <a:pt x="642" y="423"/>
                  </a:cubicBezTo>
                  <a:cubicBezTo>
                    <a:pt x="642" y="423"/>
                    <a:pt x="642" y="423"/>
                    <a:pt x="642" y="423"/>
                  </a:cubicBezTo>
                  <a:cubicBezTo>
                    <a:pt x="647" y="424"/>
                    <a:pt x="653" y="426"/>
                    <a:pt x="656" y="429"/>
                  </a:cubicBezTo>
                  <a:cubicBezTo>
                    <a:pt x="657" y="429"/>
                    <a:pt x="657" y="430"/>
                    <a:pt x="657" y="430"/>
                  </a:cubicBezTo>
                  <a:cubicBezTo>
                    <a:pt x="657" y="430"/>
                    <a:pt x="657" y="430"/>
                    <a:pt x="657" y="431"/>
                  </a:cubicBezTo>
                  <a:cubicBezTo>
                    <a:pt x="658" y="431"/>
                    <a:pt x="658" y="431"/>
                    <a:pt x="658" y="431"/>
                  </a:cubicBezTo>
                  <a:cubicBezTo>
                    <a:pt x="658" y="431"/>
                    <a:pt x="658" y="431"/>
                    <a:pt x="658" y="431"/>
                  </a:cubicBezTo>
                  <a:cubicBezTo>
                    <a:pt x="659" y="432"/>
                    <a:pt x="659" y="432"/>
                    <a:pt x="659" y="432"/>
                  </a:cubicBezTo>
                  <a:cubicBezTo>
                    <a:pt x="660" y="434"/>
                    <a:pt x="662" y="436"/>
                    <a:pt x="663" y="439"/>
                  </a:cubicBezTo>
                  <a:cubicBezTo>
                    <a:pt x="663" y="439"/>
                    <a:pt x="663" y="439"/>
                    <a:pt x="663" y="439"/>
                  </a:cubicBezTo>
                  <a:cubicBezTo>
                    <a:pt x="665" y="442"/>
                    <a:pt x="668" y="445"/>
                    <a:pt x="670" y="449"/>
                  </a:cubicBezTo>
                  <a:cubicBezTo>
                    <a:pt x="670" y="449"/>
                    <a:pt x="670" y="449"/>
                    <a:pt x="670" y="449"/>
                  </a:cubicBezTo>
                  <a:cubicBezTo>
                    <a:pt x="670" y="449"/>
                    <a:pt x="670" y="449"/>
                    <a:pt x="670" y="449"/>
                  </a:cubicBezTo>
                  <a:cubicBezTo>
                    <a:pt x="671" y="451"/>
                    <a:pt x="671" y="453"/>
                    <a:pt x="670" y="454"/>
                  </a:cubicBezTo>
                  <a:close/>
                  <a:moveTo>
                    <a:pt x="729" y="79"/>
                  </a:moveTo>
                  <a:cubicBezTo>
                    <a:pt x="753" y="103"/>
                    <a:pt x="766" y="136"/>
                    <a:pt x="766" y="170"/>
                  </a:cubicBezTo>
                  <a:cubicBezTo>
                    <a:pt x="766" y="204"/>
                    <a:pt x="753" y="237"/>
                    <a:pt x="729" y="261"/>
                  </a:cubicBezTo>
                  <a:cubicBezTo>
                    <a:pt x="757" y="248"/>
                    <a:pt x="782" y="212"/>
                    <a:pt x="782" y="170"/>
                  </a:cubicBezTo>
                  <a:cubicBezTo>
                    <a:pt x="782" y="127"/>
                    <a:pt x="757" y="92"/>
                    <a:pt x="729" y="79"/>
                  </a:cubicBezTo>
                  <a:close/>
                  <a:moveTo>
                    <a:pt x="53" y="79"/>
                  </a:moveTo>
                  <a:cubicBezTo>
                    <a:pt x="26" y="92"/>
                    <a:pt x="0" y="127"/>
                    <a:pt x="0" y="170"/>
                  </a:cubicBezTo>
                  <a:cubicBezTo>
                    <a:pt x="0" y="212"/>
                    <a:pt x="26" y="248"/>
                    <a:pt x="53" y="261"/>
                  </a:cubicBezTo>
                  <a:cubicBezTo>
                    <a:pt x="30" y="237"/>
                    <a:pt x="16" y="204"/>
                    <a:pt x="16" y="170"/>
                  </a:cubicBezTo>
                  <a:cubicBezTo>
                    <a:pt x="16" y="136"/>
                    <a:pt x="30" y="103"/>
                    <a:pt x="53" y="7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grpSp>
          <p:nvGrpSpPr>
            <p:cNvPr id="845" name="Google Shape;845;p39"/>
            <p:cNvGrpSpPr/>
            <p:nvPr/>
          </p:nvGrpSpPr>
          <p:grpSpPr>
            <a:xfrm>
              <a:off x="1203731" y="5387186"/>
              <a:ext cx="370834" cy="500500"/>
              <a:chOff x="3260005" y="1560934"/>
              <a:chExt cx="370834" cy="500500"/>
            </a:xfrm>
          </p:grpSpPr>
          <p:sp>
            <p:nvSpPr>
              <p:cNvPr id="846" name="Google Shape;846;p39"/>
              <p:cNvSpPr/>
              <p:nvPr/>
            </p:nvSpPr>
            <p:spPr>
              <a:xfrm>
                <a:off x="3320003" y="1560934"/>
                <a:ext cx="310836" cy="403323"/>
              </a:xfrm>
              <a:custGeom>
                <a:rect b="b" l="l" r="r" t="t"/>
                <a:pathLst>
                  <a:path extrusionOk="0" h="771" w="594">
                    <a:moveTo>
                      <a:pt x="533" y="0"/>
                    </a:moveTo>
                    <a:cubicBezTo>
                      <a:pt x="63" y="0"/>
                      <a:pt x="63" y="0"/>
                      <a:pt x="63" y="0"/>
                    </a:cubicBezTo>
                    <a:cubicBezTo>
                      <a:pt x="28" y="0"/>
                      <a:pt x="0" y="28"/>
                      <a:pt x="0" y="61"/>
                    </a:cubicBezTo>
                    <a:cubicBezTo>
                      <a:pt x="0" y="554"/>
                      <a:pt x="0" y="554"/>
                      <a:pt x="0" y="554"/>
                    </a:cubicBezTo>
                    <a:cubicBezTo>
                      <a:pt x="10" y="536"/>
                      <a:pt x="10" y="536"/>
                      <a:pt x="10" y="536"/>
                    </a:cubicBezTo>
                    <a:cubicBezTo>
                      <a:pt x="57" y="445"/>
                      <a:pt x="57" y="445"/>
                      <a:pt x="57" y="445"/>
                    </a:cubicBezTo>
                    <a:cubicBezTo>
                      <a:pt x="57" y="61"/>
                      <a:pt x="57" y="61"/>
                      <a:pt x="57" y="61"/>
                    </a:cubicBezTo>
                    <a:cubicBezTo>
                      <a:pt x="57" y="58"/>
                      <a:pt x="59" y="56"/>
                      <a:pt x="63" y="56"/>
                    </a:cubicBezTo>
                    <a:cubicBezTo>
                      <a:pt x="533" y="56"/>
                      <a:pt x="533" y="56"/>
                      <a:pt x="533" y="56"/>
                    </a:cubicBezTo>
                    <a:cubicBezTo>
                      <a:pt x="535" y="56"/>
                      <a:pt x="537" y="58"/>
                      <a:pt x="537" y="61"/>
                    </a:cubicBezTo>
                    <a:cubicBezTo>
                      <a:pt x="537" y="708"/>
                      <a:pt x="537" y="708"/>
                      <a:pt x="537" y="708"/>
                    </a:cubicBezTo>
                    <a:cubicBezTo>
                      <a:pt x="537" y="712"/>
                      <a:pt x="535" y="714"/>
                      <a:pt x="533" y="714"/>
                    </a:cubicBezTo>
                    <a:cubicBezTo>
                      <a:pt x="255" y="714"/>
                      <a:pt x="255" y="714"/>
                      <a:pt x="255" y="714"/>
                    </a:cubicBezTo>
                    <a:cubicBezTo>
                      <a:pt x="266" y="734"/>
                      <a:pt x="266" y="755"/>
                      <a:pt x="258" y="771"/>
                    </a:cubicBezTo>
                    <a:cubicBezTo>
                      <a:pt x="533" y="771"/>
                      <a:pt x="533" y="771"/>
                      <a:pt x="533" y="771"/>
                    </a:cubicBezTo>
                    <a:cubicBezTo>
                      <a:pt x="568" y="771"/>
                      <a:pt x="594" y="742"/>
                      <a:pt x="594" y="708"/>
                    </a:cubicBezTo>
                    <a:cubicBezTo>
                      <a:pt x="594" y="61"/>
                      <a:pt x="594" y="61"/>
                      <a:pt x="594" y="61"/>
                    </a:cubicBezTo>
                    <a:cubicBezTo>
                      <a:pt x="594" y="28"/>
                      <a:pt x="568" y="0"/>
                      <a:pt x="53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sp>
            <p:nvSpPr>
              <p:cNvPr id="847" name="Google Shape;847;p39"/>
              <p:cNvSpPr/>
              <p:nvPr/>
            </p:nvSpPr>
            <p:spPr>
              <a:xfrm>
                <a:off x="3260005" y="1772335"/>
                <a:ext cx="178886" cy="289099"/>
              </a:xfrm>
              <a:custGeom>
                <a:rect b="b" l="l" r="r" t="t"/>
                <a:pathLst>
                  <a:path extrusionOk="0" h="553" w="342">
                    <a:moveTo>
                      <a:pt x="306" y="296"/>
                    </a:moveTo>
                    <a:cubicBezTo>
                      <a:pt x="196" y="225"/>
                      <a:pt x="196" y="225"/>
                      <a:pt x="196" y="225"/>
                    </a:cubicBezTo>
                    <a:cubicBezTo>
                      <a:pt x="225" y="169"/>
                      <a:pt x="248" y="111"/>
                      <a:pt x="277" y="56"/>
                    </a:cubicBezTo>
                    <a:cubicBezTo>
                      <a:pt x="287" y="40"/>
                      <a:pt x="279" y="17"/>
                      <a:pt x="263" y="10"/>
                    </a:cubicBezTo>
                    <a:cubicBezTo>
                      <a:pt x="246" y="0"/>
                      <a:pt x="233" y="12"/>
                      <a:pt x="223" y="29"/>
                    </a:cubicBezTo>
                    <a:cubicBezTo>
                      <a:pt x="187" y="102"/>
                      <a:pt x="141" y="188"/>
                      <a:pt x="102" y="261"/>
                    </a:cubicBezTo>
                    <a:cubicBezTo>
                      <a:pt x="100" y="244"/>
                      <a:pt x="85" y="186"/>
                      <a:pt x="85" y="186"/>
                    </a:cubicBezTo>
                    <a:cubicBezTo>
                      <a:pt x="81" y="165"/>
                      <a:pt x="45" y="133"/>
                      <a:pt x="20" y="135"/>
                    </a:cubicBezTo>
                    <a:cubicBezTo>
                      <a:pt x="0" y="135"/>
                      <a:pt x="16" y="173"/>
                      <a:pt x="20" y="196"/>
                    </a:cubicBezTo>
                    <a:cubicBezTo>
                      <a:pt x="33" y="277"/>
                      <a:pt x="37" y="354"/>
                      <a:pt x="50" y="434"/>
                    </a:cubicBezTo>
                    <a:cubicBezTo>
                      <a:pt x="50" y="448"/>
                      <a:pt x="52" y="459"/>
                      <a:pt x="56" y="471"/>
                    </a:cubicBezTo>
                    <a:cubicBezTo>
                      <a:pt x="58" y="477"/>
                      <a:pt x="62" y="484"/>
                      <a:pt x="64" y="488"/>
                    </a:cubicBezTo>
                    <a:cubicBezTo>
                      <a:pt x="75" y="503"/>
                      <a:pt x="89" y="519"/>
                      <a:pt x="106" y="528"/>
                    </a:cubicBezTo>
                    <a:cubicBezTo>
                      <a:pt x="156" y="553"/>
                      <a:pt x="216" y="536"/>
                      <a:pt x="244" y="490"/>
                    </a:cubicBezTo>
                    <a:cubicBezTo>
                      <a:pt x="244" y="490"/>
                      <a:pt x="246" y="488"/>
                      <a:pt x="246" y="486"/>
                    </a:cubicBezTo>
                    <a:cubicBezTo>
                      <a:pt x="335" y="357"/>
                      <a:pt x="335" y="357"/>
                      <a:pt x="335" y="357"/>
                    </a:cubicBezTo>
                    <a:cubicBezTo>
                      <a:pt x="342" y="340"/>
                      <a:pt x="323" y="306"/>
                      <a:pt x="306" y="296"/>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Arial"/>
                  <a:ea typeface="Arial"/>
                  <a:cs typeface="Arial"/>
                  <a:sym typeface="Arial"/>
                </a:endParaRPr>
              </a:p>
            </p:txBody>
          </p:sp>
        </p:grpSp>
        <p:sp>
          <p:nvSpPr>
            <p:cNvPr id="848" name="Google Shape;848;p39"/>
            <p:cNvSpPr txBox="1"/>
            <p:nvPr/>
          </p:nvSpPr>
          <p:spPr>
            <a:xfrm>
              <a:off x="1551136" y="2040019"/>
              <a:ext cx="1148071"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FFFFFF"/>
                  </a:solidFill>
                  <a:latin typeface="Times New Roman"/>
                  <a:ea typeface="Times New Roman"/>
                  <a:cs typeface="Times New Roman"/>
                  <a:sym typeface="Times New Roman"/>
                </a:rPr>
                <a:t>Cloud </a:t>
              </a:r>
              <a:endParaRPr/>
            </a:p>
            <a:p>
              <a:pPr indent="0" lvl="0" marL="0" marR="0" rtl="0" algn="l">
                <a:spcBef>
                  <a:spcPts val="0"/>
                </a:spcBef>
                <a:spcAft>
                  <a:spcPts val="0"/>
                </a:spcAft>
                <a:buNone/>
              </a:pPr>
              <a:r>
                <a:rPr b="0" i="0" lang="en-US" sz="1400" cap="none" strike="noStrike">
                  <a:solidFill>
                    <a:srgbClr val="FFFFFF"/>
                  </a:solidFill>
                  <a:latin typeface="Times New Roman"/>
                  <a:ea typeface="Times New Roman"/>
                  <a:cs typeface="Times New Roman"/>
                  <a:sym typeface="Times New Roman"/>
                </a:rPr>
                <a:t>management </a:t>
              </a:r>
              <a:endParaRPr/>
            </a:p>
            <a:p>
              <a:pPr indent="0" lvl="0" marL="0" marR="0" rtl="0" algn="l">
                <a:spcBef>
                  <a:spcPts val="0"/>
                </a:spcBef>
                <a:spcAft>
                  <a:spcPts val="0"/>
                </a:spcAft>
                <a:buNone/>
              </a:pPr>
              <a:r>
                <a:rPr b="0" i="0" lang="en-US" sz="1400" cap="none" strike="noStrike">
                  <a:solidFill>
                    <a:srgbClr val="FFFFFF"/>
                  </a:solidFill>
                  <a:latin typeface="Times New Roman"/>
                  <a:ea typeface="Times New Roman"/>
                  <a:cs typeface="Times New Roman"/>
                  <a:sym typeface="Times New Roman"/>
                </a:rPr>
                <a:t>layer</a:t>
              </a:r>
              <a:endParaRPr/>
            </a:p>
          </p:txBody>
        </p:sp>
        <p:sp>
          <p:nvSpPr>
            <p:cNvPr id="849" name="Google Shape;849;p39"/>
            <p:cNvSpPr txBox="1"/>
            <p:nvPr/>
          </p:nvSpPr>
          <p:spPr>
            <a:xfrm>
              <a:off x="1565840" y="3675938"/>
              <a:ext cx="1077539"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FFFFFF"/>
                  </a:solidFill>
                  <a:latin typeface="Times New Roman"/>
                  <a:ea typeface="Times New Roman"/>
                  <a:cs typeface="Times New Roman"/>
                  <a:sym typeface="Times New Roman"/>
                </a:rPr>
                <a:t>Cloud</a:t>
              </a:r>
              <a:endParaRPr/>
            </a:p>
            <a:p>
              <a:pPr indent="0" lvl="0" marL="0" marR="0" rtl="0" algn="l">
                <a:spcBef>
                  <a:spcPts val="0"/>
                </a:spcBef>
                <a:spcAft>
                  <a:spcPts val="0"/>
                </a:spcAft>
                <a:buNone/>
              </a:pPr>
              <a:r>
                <a:rPr b="0" i="0" lang="en-US" sz="1400" cap="none" strike="noStrike">
                  <a:solidFill>
                    <a:srgbClr val="FFFFFF"/>
                  </a:solidFill>
                  <a:latin typeface="Times New Roman"/>
                  <a:ea typeface="Times New Roman"/>
                  <a:cs typeface="Times New Roman"/>
                  <a:sym typeface="Times New Roman"/>
                </a:rPr>
                <a:t>architecture </a:t>
              </a:r>
              <a:endParaRPr/>
            </a:p>
            <a:p>
              <a:pPr indent="0" lvl="0" marL="0" marR="0" rtl="0" algn="l">
                <a:spcBef>
                  <a:spcPts val="0"/>
                </a:spcBef>
                <a:spcAft>
                  <a:spcPts val="0"/>
                </a:spcAft>
                <a:buNone/>
              </a:pPr>
              <a:r>
                <a:rPr b="0" i="0" lang="en-US" sz="1400" cap="none" strike="noStrike">
                  <a:solidFill>
                    <a:srgbClr val="FFFFFF"/>
                  </a:solidFill>
                  <a:latin typeface="Times New Roman"/>
                  <a:ea typeface="Times New Roman"/>
                  <a:cs typeface="Times New Roman"/>
                  <a:sym typeface="Times New Roman"/>
                </a:rPr>
                <a:t>layer</a:t>
              </a:r>
              <a:endParaRPr/>
            </a:p>
          </p:txBody>
        </p:sp>
        <p:sp>
          <p:nvSpPr>
            <p:cNvPr id="850" name="Google Shape;850;p39"/>
            <p:cNvSpPr txBox="1"/>
            <p:nvPr/>
          </p:nvSpPr>
          <p:spPr>
            <a:xfrm>
              <a:off x="1574565" y="5416702"/>
              <a:ext cx="89960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FFFFFF"/>
                  </a:solidFill>
                  <a:latin typeface="Times New Roman"/>
                  <a:ea typeface="Times New Roman"/>
                  <a:cs typeface="Times New Roman"/>
                  <a:sym typeface="Times New Roman"/>
                </a:rPr>
                <a:t>Resource </a:t>
              </a:r>
              <a:endParaRPr/>
            </a:p>
            <a:p>
              <a:pPr indent="0" lvl="0" marL="0" marR="0" rtl="0" algn="l">
                <a:spcBef>
                  <a:spcPts val="0"/>
                </a:spcBef>
                <a:spcAft>
                  <a:spcPts val="0"/>
                </a:spcAft>
                <a:buNone/>
              </a:pPr>
              <a:r>
                <a:rPr b="0" i="0" lang="en-US" sz="1400" cap="none" strike="noStrike">
                  <a:solidFill>
                    <a:srgbClr val="FFFFFF"/>
                  </a:solidFill>
                  <a:latin typeface="Times New Roman"/>
                  <a:ea typeface="Times New Roman"/>
                  <a:cs typeface="Times New Roman"/>
                  <a:sym typeface="Times New Roman"/>
                </a:rPr>
                <a:t>layer</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4"/>
          <p:cNvSpPr txBox="1"/>
          <p:nvPr/>
        </p:nvSpPr>
        <p:spPr>
          <a:xfrm>
            <a:off x="2306638" y="2057400"/>
            <a:ext cx="1435100" cy="2755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6600" u="none" cap="none" strike="noStrike">
                <a:solidFill>
                  <a:srgbClr val="1CADE4"/>
                </a:solidFill>
                <a:latin typeface="Times New Roman"/>
                <a:ea typeface="Times New Roman"/>
                <a:cs typeface="Times New Roman"/>
                <a:sym typeface="Times New Roman"/>
              </a:rPr>
              <a:t> </a:t>
            </a:r>
            <a:endParaRPr/>
          </a:p>
        </p:txBody>
      </p:sp>
      <p:sp>
        <p:nvSpPr>
          <p:cNvPr id="90" name="Google Shape;90;p4"/>
          <p:cNvSpPr txBox="1"/>
          <p:nvPr/>
        </p:nvSpPr>
        <p:spPr>
          <a:xfrm>
            <a:off x="488559" y="3109782"/>
            <a:ext cx="3697807" cy="5796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rgbClr val="DDDDDD"/>
                </a:solidFill>
                <a:latin typeface="Times New Roman"/>
                <a:ea typeface="Times New Roman"/>
                <a:cs typeface="Times New Roman"/>
                <a:sym typeface="Times New Roman"/>
              </a:rPr>
              <a:t>CONTENTS</a:t>
            </a:r>
            <a:endParaRPr b="0" i="0" sz="3200" u="none" cap="none" strike="noStrike">
              <a:solidFill>
                <a:srgbClr val="DDDDDD"/>
              </a:solidFill>
              <a:latin typeface="Arial"/>
              <a:ea typeface="Arial"/>
              <a:cs typeface="Arial"/>
              <a:sym typeface="Arial"/>
            </a:endParaRPr>
          </a:p>
        </p:txBody>
      </p:sp>
      <p:sp>
        <p:nvSpPr>
          <p:cNvPr id="91" name="Google Shape;91;p4"/>
          <p:cNvSpPr/>
          <p:nvPr/>
        </p:nvSpPr>
        <p:spPr>
          <a:xfrm>
            <a:off x="4180867" y="1738312"/>
            <a:ext cx="6703548"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spcBef>
                <a:spcPts val="0"/>
              </a:spcBef>
              <a:spcAft>
                <a:spcPts val="0"/>
              </a:spcAft>
              <a:buNone/>
            </a:pPr>
            <a:r>
              <a:rPr b="1" i="0" lang="en-US" sz="2340" u="none" cap="none" strike="noStrike">
                <a:solidFill>
                  <a:srgbClr val="00B0F0"/>
                </a:solidFill>
                <a:latin typeface="Times New Roman"/>
                <a:ea typeface="Times New Roman"/>
                <a:cs typeface="Times New Roman"/>
                <a:sym typeface="Times New Roman"/>
              </a:rPr>
              <a:t>Section 1. Overview of Hybrid Cloud</a:t>
            </a:r>
            <a:endParaRPr/>
          </a:p>
        </p:txBody>
      </p:sp>
      <p:sp>
        <p:nvSpPr>
          <p:cNvPr id="92" name="Google Shape;92;p4"/>
          <p:cNvSpPr/>
          <p:nvPr/>
        </p:nvSpPr>
        <p:spPr>
          <a:xfrm>
            <a:off x="4115780" y="1738312"/>
            <a:ext cx="98887"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None/>
            </a:pPr>
            <a:r>
              <a:t/>
            </a:r>
            <a:endParaRPr sz="2400">
              <a:solidFill>
                <a:srgbClr val="1482AB"/>
              </a:solidFill>
              <a:latin typeface="Arial"/>
              <a:ea typeface="Arial"/>
              <a:cs typeface="Arial"/>
              <a:sym typeface="Arial"/>
            </a:endParaRPr>
          </a:p>
        </p:txBody>
      </p:sp>
      <p:grpSp>
        <p:nvGrpSpPr>
          <p:cNvPr id="93" name="Google Shape;93;p4"/>
          <p:cNvGrpSpPr/>
          <p:nvPr/>
        </p:nvGrpSpPr>
        <p:grpSpPr>
          <a:xfrm>
            <a:off x="4115780" y="2486159"/>
            <a:ext cx="6797836" cy="2271627"/>
            <a:chOff x="0" y="0"/>
            <a:chExt cx="6797836" cy="2271627"/>
          </a:xfrm>
        </p:grpSpPr>
        <p:cxnSp>
          <p:nvCxnSpPr>
            <p:cNvPr id="94" name="Google Shape;94;p4"/>
            <p:cNvCxnSpPr/>
            <p:nvPr/>
          </p:nvCxnSpPr>
          <p:spPr>
            <a:xfrm>
              <a:off x="0" y="0"/>
              <a:ext cx="6797836"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95" name="Google Shape;95;p4"/>
            <p:cNvSpPr/>
            <p:nvPr/>
          </p:nvSpPr>
          <p:spPr>
            <a:xfrm>
              <a:off x="0" y="0"/>
              <a:ext cx="552546" cy="227162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4"/>
            <p:cNvSpPr txBox="1"/>
            <p:nvPr/>
          </p:nvSpPr>
          <p:spPr>
            <a:xfrm>
              <a:off x="0" y="0"/>
              <a:ext cx="552546" cy="2271627"/>
            </a:xfrm>
            <a:prstGeom prst="rect">
              <a:avLst/>
            </a:prstGeom>
            <a:noFill/>
            <a:ln>
              <a:noFill/>
            </a:ln>
          </p:spPr>
          <p:txBody>
            <a:bodyPr anchorCtr="0" anchor="t" bIns="83800" lIns="83800" spcFirstLastPara="1" rIns="83800" wrap="square" tIns="83800">
              <a:noAutofit/>
            </a:bodyPr>
            <a:lstStyle/>
            <a:p>
              <a:pPr indent="0" lvl="0" marL="0" marR="0" rtl="0" algn="l">
                <a:lnSpc>
                  <a:spcPct val="90000"/>
                </a:lnSpc>
                <a:spcBef>
                  <a:spcPts val="0"/>
                </a:spcBef>
                <a:spcAft>
                  <a:spcPts val="0"/>
                </a:spcAft>
                <a:buClr>
                  <a:srgbClr val="FFFFFF"/>
                </a:buClr>
                <a:buSzPts val="2200"/>
                <a:buFont typeface="Arial"/>
                <a:buNone/>
              </a:pPr>
              <a:r>
                <a:rPr b="1" lang="en-US" sz="2200">
                  <a:solidFill>
                    <a:srgbClr val="FFFFFF"/>
                  </a:solidFill>
                  <a:latin typeface="Arial"/>
                  <a:ea typeface="Arial"/>
                  <a:cs typeface="Arial"/>
                  <a:sym typeface="Arial"/>
                </a:rPr>
                <a:t> </a:t>
              </a:r>
              <a:endParaRPr b="1" sz="2200">
                <a:solidFill>
                  <a:srgbClr val="FFFFFF"/>
                </a:solidFill>
                <a:latin typeface="Arial"/>
                <a:ea typeface="Arial"/>
                <a:cs typeface="Arial"/>
                <a:sym typeface="Arial"/>
              </a:endParaRPr>
            </a:p>
          </p:txBody>
        </p:sp>
        <p:sp>
          <p:nvSpPr>
            <p:cNvPr id="97" name="Google Shape;97;p4"/>
            <p:cNvSpPr/>
            <p:nvPr/>
          </p:nvSpPr>
          <p:spPr>
            <a:xfrm>
              <a:off x="637884" y="35494"/>
              <a:ext cx="4466025" cy="70988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
            <p:cNvSpPr txBox="1"/>
            <p:nvPr/>
          </p:nvSpPr>
          <p:spPr>
            <a:xfrm>
              <a:off x="637884" y="35494"/>
              <a:ext cx="4466025" cy="709883"/>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rgbClr val="01ACF1"/>
                </a:buClr>
                <a:buSzPts val="2200"/>
                <a:buFont typeface="Times New Roman"/>
                <a:buNone/>
              </a:pPr>
              <a:r>
                <a:rPr b="0" i="0" lang="en-US" sz="2200" cap="none" strike="noStrike">
                  <a:solidFill>
                    <a:srgbClr val="01ACF1"/>
                  </a:solidFill>
                  <a:latin typeface="Times New Roman"/>
                  <a:ea typeface="Times New Roman"/>
                  <a:cs typeface="Times New Roman"/>
                  <a:sym typeface="Times New Roman"/>
                </a:rPr>
                <a:t>1.1 Concepts of hybrid cloud</a:t>
              </a:r>
              <a:endParaRPr b="0" sz="2200">
                <a:solidFill>
                  <a:srgbClr val="01ACF1"/>
                </a:solidFill>
                <a:latin typeface="Arial"/>
                <a:ea typeface="Arial"/>
                <a:cs typeface="Arial"/>
                <a:sym typeface="Arial"/>
              </a:endParaRPr>
            </a:p>
          </p:txBody>
        </p:sp>
        <p:cxnSp>
          <p:nvCxnSpPr>
            <p:cNvPr id="99" name="Google Shape;99;p4"/>
            <p:cNvCxnSpPr/>
            <p:nvPr/>
          </p:nvCxnSpPr>
          <p:spPr>
            <a:xfrm>
              <a:off x="552546" y="745377"/>
              <a:ext cx="4551363"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100" name="Google Shape;100;p4"/>
            <p:cNvSpPr/>
            <p:nvPr/>
          </p:nvSpPr>
          <p:spPr>
            <a:xfrm>
              <a:off x="637884" y="780871"/>
              <a:ext cx="6155433" cy="70988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
            <p:cNvSpPr txBox="1"/>
            <p:nvPr/>
          </p:nvSpPr>
          <p:spPr>
            <a:xfrm>
              <a:off x="637884" y="780871"/>
              <a:ext cx="6155433" cy="709883"/>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rgbClr val="1CADE4"/>
                </a:buClr>
                <a:buSzPts val="2200"/>
                <a:buFont typeface="Times New Roman"/>
                <a:buNone/>
              </a:pPr>
              <a:r>
                <a:rPr b="0" i="0" lang="en-US" sz="2200" cap="none" strike="noStrike">
                  <a:solidFill>
                    <a:srgbClr val="1CADE4"/>
                  </a:solidFill>
                  <a:latin typeface="Times New Roman"/>
                  <a:ea typeface="Times New Roman"/>
                  <a:cs typeface="Times New Roman"/>
                  <a:sym typeface="Times New Roman"/>
                </a:rPr>
                <a:t>1.2 Reasons why enterprises should use hybrid cloud</a:t>
              </a:r>
              <a:endParaRPr b="0" sz="2200">
                <a:solidFill>
                  <a:srgbClr val="01ACF1"/>
                </a:solidFill>
                <a:latin typeface="Arial"/>
                <a:ea typeface="Arial"/>
                <a:cs typeface="Arial"/>
                <a:sym typeface="Arial"/>
              </a:endParaRPr>
            </a:p>
          </p:txBody>
        </p:sp>
        <p:cxnSp>
          <p:nvCxnSpPr>
            <p:cNvPr id="102" name="Google Shape;102;p4"/>
            <p:cNvCxnSpPr/>
            <p:nvPr/>
          </p:nvCxnSpPr>
          <p:spPr>
            <a:xfrm>
              <a:off x="552546" y="1490755"/>
              <a:ext cx="4551363"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103" name="Google Shape;103;p4"/>
            <p:cNvSpPr/>
            <p:nvPr/>
          </p:nvSpPr>
          <p:spPr>
            <a:xfrm>
              <a:off x="637884" y="1526249"/>
              <a:ext cx="5313453" cy="70988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
            <p:cNvSpPr txBox="1"/>
            <p:nvPr/>
          </p:nvSpPr>
          <p:spPr>
            <a:xfrm>
              <a:off x="637884" y="1526249"/>
              <a:ext cx="5313453" cy="709883"/>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rgbClr val="01ACF1"/>
                </a:buClr>
                <a:buSzPts val="2200"/>
                <a:buFont typeface="Times New Roman"/>
                <a:buNone/>
              </a:pPr>
              <a:r>
                <a:rPr b="0" i="0" lang="en-US" sz="2200" cap="none" strike="noStrike">
                  <a:solidFill>
                    <a:srgbClr val="01ACF1"/>
                  </a:solidFill>
                  <a:latin typeface="Times New Roman"/>
                  <a:ea typeface="Times New Roman"/>
                  <a:cs typeface="Times New Roman"/>
                  <a:sym typeface="Times New Roman"/>
                </a:rPr>
                <a:t>1.3 Use cases of hybrid cloud</a:t>
              </a:r>
              <a:endParaRPr b="0" sz="2200">
                <a:solidFill>
                  <a:srgbClr val="01ACF1"/>
                </a:solidFill>
                <a:latin typeface="Arial"/>
                <a:ea typeface="Arial"/>
                <a:cs typeface="Arial"/>
                <a:sym typeface="Arial"/>
              </a:endParaRPr>
            </a:p>
          </p:txBody>
        </p:sp>
        <p:cxnSp>
          <p:nvCxnSpPr>
            <p:cNvPr id="105" name="Google Shape;105;p4"/>
            <p:cNvCxnSpPr/>
            <p:nvPr/>
          </p:nvCxnSpPr>
          <p:spPr>
            <a:xfrm>
              <a:off x="552546" y="2236132"/>
              <a:ext cx="4551363" cy="0"/>
            </a:xfrm>
            <a:prstGeom prst="straightConnector1">
              <a:avLst/>
            </a:prstGeom>
            <a:solidFill>
              <a:srgbClr val="19ACE4"/>
            </a:solidFill>
            <a:ln cap="flat" cmpd="sng" w="25400">
              <a:solidFill>
                <a:srgbClr val="BADBF2"/>
              </a:solidFill>
              <a:prstDash val="solid"/>
              <a:round/>
              <a:headEnd len="sm" w="sm" type="none"/>
              <a:tailEnd len="sm" w="sm" type="none"/>
            </a:ln>
          </p:spPr>
        </p:cxnSp>
      </p:grpSp>
      <p:sp>
        <p:nvSpPr>
          <p:cNvPr id="106" name="Google Shape;106;p4"/>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u="none" cap="none" strike="noStrike">
                <a:solidFill>
                  <a:srgbClr val="898989"/>
                </a:solidFill>
                <a:latin typeface="Times New Roman"/>
                <a:ea typeface="Times New Roman"/>
                <a:cs typeface="Times New Roman"/>
                <a:sym typeface="Times New Roman"/>
              </a:rPr>
              <a:t>Copyright © 2020 Tencent, Inc. and/or its affiliates. All rights reserved. </a:t>
            </a:r>
            <a:endParaRPr b="0" sz="1200" u="none">
              <a:solidFill>
                <a:srgbClr val="898989"/>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40"/>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0A4FF"/>
                </a:solidFill>
                <a:latin typeface="Times New Roman"/>
                <a:ea typeface="Times New Roman"/>
                <a:cs typeface="Times New Roman"/>
                <a:sym typeface="Times New Roman"/>
              </a:rPr>
              <a:t>3.1 Solutions to challenges to hybrid cloud management</a:t>
            </a:r>
            <a:endParaRPr/>
          </a:p>
        </p:txBody>
      </p:sp>
      <p:sp>
        <p:nvSpPr>
          <p:cNvPr id="856" name="Google Shape;856;p40"/>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sp>
        <p:nvSpPr>
          <p:cNvPr id="857" name="Google Shape;857;p40"/>
          <p:cNvSpPr/>
          <p:nvPr/>
        </p:nvSpPr>
        <p:spPr>
          <a:xfrm>
            <a:off x="766762" y="5471242"/>
            <a:ext cx="10920373" cy="830997"/>
          </a:xfrm>
          <a:prstGeom prst="rect">
            <a:avLst/>
          </a:prstGeom>
          <a:noFill/>
          <a:ln>
            <a:noFill/>
          </a:ln>
        </p:spPr>
        <p:txBody>
          <a:bodyPr anchorCtr="0" anchor="t" bIns="45700" lIns="91425" spcFirstLastPara="1" rIns="91425" wrap="square" tIns="45700">
            <a:spAutoFit/>
          </a:bodyPr>
          <a:lstStyle/>
          <a:p>
            <a:pPr indent="-480471" lvl="0" marL="480471" marR="0" rtl="0" algn="l">
              <a:spcBef>
                <a:spcPts val="0"/>
              </a:spcBef>
              <a:spcAft>
                <a:spcPts val="0"/>
              </a:spcAft>
              <a:buClr>
                <a:schemeClr val="accent1"/>
              </a:buClr>
              <a:buSzPts val="2400"/>
              <a:buFont typeface="Noto Sans Symbols"/>
              <a:buChar char="●"/>
            </a:pPr>
            <a:r>
              <a:rPr b="1" i="0" lang="en-US" sz="2400" cap="none" strike="noStrike">
                <a:solidFill>
                  <a:srgbClr val="000000"/>
                </a:solidFill>
                <a:latin typeface="Times New Roman"/>
                <a:ea typeface="Times New Roman"/>
                <a:cs typeface="Times New Roman"/>
                <a:sym typeface="Times New Roman"/>
              </a:rPr>
              <a:t>Select an appropriate CMP to implement all or part of the above features and solve the problems with hybrid cloud management</a:t>
            </a:r>
            <a:endParaRPr/>
          </a:p>
        </p:txBody>
      </p:sp>
      <p:pic>
        <p:nvPicPr>
          <p:cNvPr id="858" name="Google Shape;858;p40"/>
          <p:cNvPicPr preferRelativeResize="0"/>
          <p:nvPr/>
        </p:nvPicPr>
        <p:blipFill>
          <a:blip r:embed="rId3">
            <a:alphaModFix/>
          </a:blip>
          <a:stretch>
            <a:fillRect/>
          </a:stretch>
        </p:blipFill>
        <p:spPr>
          <a:xfrm>
            <a:off x="152400" y="1289346"/>
            <a:ext cx="11759551" cy="402949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62" name="Shape 862"/>
        <p:cNvGrpSpPr/>
        <p:nvPr/>
      </p:nvGrpSpPr>
      <p:grpSpPr>
        <a:xfrm>
          <a:off x="0" y="0"/>
          <a:ext cx="0" cy="0"/>
          <a:chOff x="0" y="0"/>
          <a:chExt cx="0" cy="0"/>
        </a:xfrm>
      </p:grpSpPr>
      <p:sp>
        <p:nvSpPr>
          <p:cNvPr id="863" name="Google Shape;863;p41"/>
          <p:cNvSpPr txBox="1"/>
          <p:nvPr>
            <p:ph type="title"/>
          </p:nvPr>
        </p:nvSpPr>
        <p:spPr>
          <a:xfrm>
            <a:off x="919543" y="0"/>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3.2 Core features of CMP</a:t>
            </a:r>
            <a:endParaRPr/>
          </a:p>
        </p:txBody>
      </p:sp>
      <p:sp>
        <p:nvSpPr>
          <p:cNvPr id="864" name="Google Shape;864;p41"/>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pic>
        <p:nvPicPr>
          <p:cNvPr id="865" name="Google Shape;865;p41"/>
          <p:cNvPicPr preferRelativeResize="0"/>
          <p:nvPr>
            <p:ph idx="1" type="body"/>
          </p:nvPr>
        </p:nvPicPr>
        <p:blipFill rotWithShape="1">
          <a:blip r:embed="rId3">
            <a:alphaModFix/>
          </a:blip>
          <a:srcRect b="0" l="0" r="0" t="0"/>
          <a:stretch/>
        </p:blipFill>
        <p:spPr>
          <a:xfrm>
            <a:off x="1127448" y="1664804"/>
            <a:ext cx="9405304" cy="4664596"/>
          </a:xfrm>
          <a:prstGeom prst="rect">
            <a:avLst/>
          </a:prstGeom>
          <a:noFill/>
          <a:ln>
            <a:noFill/>
          </a:ln>
        </p:spPr>
      </p:pic>
      <p:sp>
        <p:nvSpPr>
          <p:cNvPr id="866" name="Google Shape;866;p41"/>
          <p:cNvSpPr/>
          <p:nvPr/>
        </p:nvSpPr>
        <p:spPr>
          <a:xfrm>
            <a:off x="852923" y="931968"/>
            <a:ext cx="10920373" cy="461665"/>
          </a:xfrm>
          <a:prstGeom prst="rect">
            <a:avLst/>
          </a:prstGeom>
          <a:noFill/>
          <a:ln>
            <a:noFill/>
          </a:ln>
        </p:spPr>
        <p:txBody>
          <a:bodyPr anchorCtr="0" anchor="t" bIns="45700" lIns="91425" spcFirstLastPara="1" rIns="91425" wrap="square" tIns="45700">
            <a:spAutoFit/>
          </a:bodyPr>
          <a:lstStyle/>
          <a:p>
            <a:pPr indent="-480471" lvl="0" marL="480471" marR="0" rtl="0" algn="l">
              <a:spcBef>
                <a:spcPts val="0"/>
              </a:spcBef>
              <a:spcAft>
                <a:spcPts val="0"/>
              </a:spcAft>
              <a:buClr>
                <a:schemeClr val="accent1"/>
              </a:buClr>
              <a:buSzPts val="2400"/>
              <a:buFont typeface="Noto Sans Symbols"/>
              <a:buChar char="●"/>
            </a:pPr>
            <a:r>
              <a:rPr b="1" i="0" lang="en-US" sz="2400" cap="none" strike="noStrike">
                <a:solidFill>
                  <a:srgbClr val="000000"/>
                </a:solidFill>
                <a:latin typeface="Times New Roman"/>
                <a:ea typeface="Times New Roman"/>
                <a:cs typeface="Times New Roman"/>
                <a:sym typeface="Times New Roman"/>
              </a:rPr>
              <a:t>Use CMP to meet the core needs for hybrid cloud management:</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42"/>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3.3 Overview of CMP</a:t>
            </a:r>
            <a:endParaRPr/>
          </a:p>
        </p:txBody>
      </p:sp>
      <p:sp>
        <p:nvSpPr>
          <p:cNvPr id="872" name="Google Shape;872;p42"/>
          <p:cNvSpPr/>
          <p:nvPr/>
        </p:nvSpPr>
        <p:spPr>
          <a:xfrm>
            <a:off x="3431704" y="1251529"/>
            <a:ext cx="5328592" cy="904856"/>
          </a:xfrm>
          <a:custGeom>
            <a:rect b="b" l="l" r="r" t="t"/>
            <a:pathLst>
              <a:path extrusionOk="0" h="666337" w="5198664">
                <a:moveTo>
                  <a:pt x="0" y="66634"/>
                </a:moveTo>
                <a:cubicBezTo>
                  <a:pt x="0" y="29833"/>
                  <a:pt x="29833" y="0"/>
                  <a:pt x="66634" y="0"/>
                </a:cubicBezTo>
                <a:lnTo>
                  <a:pt x="5132030" y="0"/>
                </a:lnTo>
                <a:cubicBezTo>
                  <a:pt x="5168831" y="0"/>
                  <a:pt x="5198664" y="29833"/>
                  <a:pt x="5198664" y="66634"/>
                </a:cubicBezTo>
                <a:lnTo>
                  <a:pt x="5198664" y="599703"/>
                </a:lnTo>
                <a:cubicBezTo>
                  <a:pt x="5198664" y="636504"/>
                  <a:pt x="5168831" y="666337"/>
                  <a:pt x="5132030" y="666337"/>
                </a:cubicBezTo>
                <a:lnTo>
                  <a:pt x="66634" y="666337"/>
                </a:lnTo>
                <a:cubicBezTo>
                  <a:pt x="29833" y="666337"/>
                  <a:pt x="0" y="636504"/>
                  <a:pt x="0" y="599703"/>
                </a:cubicBezTo>
                <a:lnTo>
                  <a:pt x="0" y="66634"/>
                </a:lnTo>
                <a:close/>
              </a:path>
            </a:pathLst>
          </a:custGeom>
          <a:solidFill>
            <a:srgbClr val="00B0F0"/>
          </a:solidFill>
          <a:ln>
            <a:noFill/>
          </a:ln>
        </p:spPr>
        <p:txBody>
          <a:bodyPr anchorCtr="0" anchor="ctr" bIns="55075" lIns="72850" spcFirstLastPara="1" rIns="72850" wrap="square" tIns="55075">
            <a:noAutofit/>
          </a:bodyPr>
          <a:lstStyle/>
          <a:p>
            <a:pPr indent="0" lvl="0" marL="0" marR="0" rtl="0" algn="ctr">
              <a:lnSpc>
                <a:spcPct val="90000"/>
              </a:lnSpc>
              <a:spcBef>
                <a:spcPts val="0"/>
              </a:spcBef>
              <a:spcAft>
                <a:spcPts val="0"/>
              </a:spcAft>
              <a:buNone/>
            </a:pPr>
            <a:r>
              <a:rPr b="0" i="0" lang="en-US" sz="2400" cap="none" strike="noStrike">
                <a:solidFill>
                  <a:srgbClr val="FFFFFF"/>
                </a:solidFill>
                <a:latin typeface="Times New Roman"/>
                <a:ea typeface="Times New Roman"/>
                <a:cs typeface="Times New Roman"/>
                <a:sym typeface="Times New Roman"/>
              </a:rPr>
              <a:t>Overview of CMP</a:t>
            </a:r>
            <a:endParaRPr/>
          </a:p>
        </p:txBody>
      </p:sp>
      <p:sp>
        <p:nvSpPr>
          <p:cNvPr id="873" name="Google Shape;873;p42"/>
          <p:cNvSpPr/>
          <p:nvPr/>
        </p:nvSpPr>
        <p:spPr>
          <a:xfrm>
            <a:off x="3431704" y="2317966"/>
            <a:ext cx="959513" cy="904856"/>
          </a:xfrm>
          <a:prstGeom prst="roundRect">
            <a:avLst>
              <a:gd fmla="val 16670" name="adj"/>
            </a:avLst>
          </a:pr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1</a:t>
            </a:r>
            <a:endParaRPr sz="2000">
              <a:solidFill>
                <a:srgbClr val="FFFFFF"/>
              </a:solidFill>
              <a:latin typeface="Arial"/>
              <a:ea typeface="Arial"/>
              <a:cs typeface="Arial"/>
              <a:sym typeface="Arial"/>
            </a:endParaRPr>
          </a:p>
        </p:txBody>
      </p:sp>
      <p:sp>
        <p:nvSpPr>
          <p:cNvPr id="874" name="Google Shape;874;p42"/>
          <p:cNvSpPr/>
          <p:nvPr/>
        </p:nvSpPr>
        <p:spPr>
          <a:xfrm>
            <a:off x="4429476" y="2317966"/>
            <a:ext cx="4330820" cy="904856"/>
          </a:xfrm>
          <a:custGeom>
            <a:rect b="b" l="l" r="r" t="t"/>
            <a:pathLst>
              <a:path extrusionOk="0" h="666337" w="4492346">
                <a:moveTo>
                  <a:pt x="0" y="111078"/>
                </a:moveTo>
                <a:cubicBezTo>
                  <a:pt x="0" y="49731"/>
                  <a:pt x="49731" y="0"/>
                  <a:pt x="111078" y="0"/>
                </a:cubicBezTo>
                <a:lnTo>
                  <a:pt x="4381268" y="0"/>
                </a:lnTo>
                <a:cubicBezTo>
                  <a:pt x="4442615" y="0"/>
                  <a:pt x="4492346" y="49731"/>
                  <a:pt x="4492346" y="111078"/>
                </a:cubicBezTo>
                <a:lnTo>
                  <a:pt x="4492346" y="555259"/>
                </a:lnTo>
                <a:cubicBezTo>
                  <a:pt x="4492346" y="616606"/>
                  <a:pt x="4442615" y="666337"/>
                  <a:pt x="4381268" y="666337"/>
                </a:cubicBezTo>
                <a:lnTo>
                  <a:pt x="111078" y="666337"/>
                </a:lnTo>
                <a:cubicBezTo>
                  <a:pt x="49731" y="666337"/>
                  <a:pt x="0" y="616606"/>
                  <a:pt x="0" y="555259"/>
                </a:cubicBezTo>
                <a:lnTo>
                  <a:pt x="0" y="111078"/>
                </a:lnTo>
                <a:close/>
              </a:path>
            </a:pathLst>
          </a:cu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TStack CMP</a:t>
            </a:r>
            <a:endParaRPr/>
          </a:p>
        </p:txBody>
      </p:sp>
      <p:sp>
        <p:nvSpPr>
          <p:cNvPr id="875" name="Google Shape;875;p42"/>
          <p:cNvSpPr/>
          <p:nvPr/>
        </p:nvSpPr>
        <p:spPr>
          <a:xfrm>
            <a:off x="3431704" y="3330541"/>
            <a:ext cx="959513" cy="904856"/>
          </a:xfrm>
          <a:prstGeom prst="roundRect">
            <a:avLst>
              <a:gd fmla="val 16670" name="adj"/>
            </a:avLst>
          </a:pr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2</a:t>
            </a:r>
            <a:endParaRPr sz="2000">
              <a:solidFill>
                <a:srgbClr val="FFFFFF"/>
              </a:solidFill>
              <a:latin typeface="Arial"/>
              <a:ea typeface="Arial"/>
              <a:cs typeface="Arial"/>
              <a:sym typeface="Arial"/>
            </a:endParaRPr>
          </a:p>
        </p:txBody>
      </p:sp>
      <p:sp>
        <p:nvSpPr>
          <p:cNvPr id="876" name="Google Shape;876;p42"/>
          <p:cNvSpPr/>
          <p:nvPr/>
        </p:nvSpPr>
        <p:spPr>
          <a:xfrm>
            <a:off x="4429476" y="3330541"/>
            <a:ext cx="4330820" cy="904856"/>
          </a:xfrm>
          <a:custGeom>
            <a:rect b="b" l="l" r="r" t="t"/>
            <a:pathLst>
              <a:path extrusionOk="0" h="666337" w="4492346">
                <a:moveTo>
                  <a:pt x="0" y="111078"/>
                </a:moveTo>
                <a:cubicBezTo>
                  <a:pt x="0" y="49731"/>
                  <a:pt x="49731" y="0"/>
                  <a:pt x="111078" y="0"/>
                </a:cubicBezTo>
                <a:lnTo>
                  <a:pt x="4381268" y="0"/>
                </a:lnTo>
                <a:cubicBezTo>
                  <a:pt x="4442615" y="0"/>
                  <a:pt x="4492346" y="49731"/>
                  <a:pt x="4492346" y="111078"/>
                </a:cubicBezTo>
                <a:lnTo>
                  <a:pt x="4492346" y="555259"/>
                </a:lnTo>
                <a:cubicBezTo>
                  <a:pt x="4492346" y="616606"/>
                  <a:pt x="4442615" y="666337"/>
                  <a:pt x="4381268" y="666337"/>
                </a:cubicBezTo>
                <a:lnTo>
                  <a:pt x="111078" y="666337"/>
                </a:lnTo>
                <a:cubicBezTo>
                  <a:pt x="49731" y="666337"/>
                  <a:pt x="0" y="616606"/>
                  <a:pt x="0" y="555259"/>
                </a:cubicBezTo>
                <a:lnTo>
                  <a:pt x="0" y="111078"/>
                </a:lnTo>
                <a:close/>
              </a:path>
            </a:pathLst>
          </a:cu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AWCloud CMP </a:t>
            </a:r>
            <a:endParaRPr/>
          </a:p>
        </p:txBody>
      </p:sp>
      <p:sp>
        <p:nvSpPr>
          <p:cNvPr id="877" name="Google Shape;877;p42"/>
          <p:cNvSpPr/>
          <p:nvPr/>
        </p:nvSpPr>
        <p:spPr>
          <a:xfrm>
            <a:off x="3431704" y="4343117"/>
            <a:ext cx="959513" cy="904856"/>
          </a:xfrm>
          <a:prstGeom prst="roundRect">
            <a:avLst>
              <a:gd fmla="val 16670" name="adj"/>
            </a:avLst>
          </a:pr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3</a:t>
            </a:r>
            <a:endParaRPr sz="2000">
              <a:solidFill>
                <a:srgbClr val="FFFFFF"/>
              </a:solidFill>
              <a:latin typeface="Arial"/>
              <a:ea typeface="Arial"/>
              <a:cs typeface="Arial"/>
              <a:sym typeface="Arial"/>
            </a:endParaRPr>
          </a:p>
        </p:txBody>
      </p:sp>
      <p:sp>
        <p:nvSpPr>
          <p:cNvPr id="878" name="Google Shape;878;p42"/>
          <p:cNvSpPr/>
          <p:nvPr/>
        </p:nvSpPr>
        <p:spPr>
          <a:xfrm>
            <a:off x="4429476" y="4343117"/>
            <a:ext cx="4330820" cy="904856"/>
          </a:xfrm>
          <a:custGeom>
            <a:rect b="b" l="l" r="r" t="t"/>
            <a:pathLst>
              <a:path extrusionOk="0" h="666337" w="4492346">
                <a:moveTo>
                  <a:pt x="0" y="111078"/>
                </a:moveTo>
                <a:cubicBezTo>
                  <a:pt x="0" y="49731"/>
                  <a:pt x="49731" y="0"/>
                  <a:pt x="111078" y="0"/>
                </a:cubicBezTo>
                <a:lnTo>
                  <a:pt x="4381268" y="0"/>
                </a:lnTo>
                <a:cubicBezTo>
                  <a:pt x="4442615" y="0"/>
                  <a:pt x="4492346" y="49731"/>
                  <a:pt x="4492346" y="111078"/>
                </a:cubicBezTo>
                <a:lnTo>
                  <a:pt x="4492346" y="555259"/>
                </a:lnTo>
                <a:cubicBezTo>
                  <a:pt x="4492346" y="616606"/>
                  <a:pt x="4442615" y="666337"/>
                  <a:pt x="4381268" y="666337"/>
                </a:cubicBezTo>
                <a:lnTo>
                  <a:pt x="111078" y="666337"/>
                </a:lnTo>
                <a:cubicBezTo>
                  <a:pt x="49731" y="666337"/>
                  <a:pt x="0" y="616606"/>
                  <a:pt x="0" y="555259"/>
                </a:cubicBezTo>
                <a:lnTo>
                  <a:pt x="0" y="111078"/>
                </a:lnTo>
                <a:close/>
              </a:path>
            </a:pathLst>
          </a:cu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EasyOps CMP</a:t>
            </a:r>
            <a:endParaRPr/>
          </a:p>
        </p:txBody>
      </p:sp>
      <p:sp>
        <p:nvSpPr>
          <p:cNvPr id="879" name="Google Shape;879;p42"/>
          <p:cNvSpPr/>
          <p:nvPr/>
        </p:nvSpPr>
        <p:spPr>
          <a:xfrm>
            <a:off x="3429715" y="5355693"/>
            <a:ext cx="959513" cy="904856"/>
          </a:xfrm>
          <a:prstGeom prst="roundRect">
            <a:avLst>
              <a:gd fmla="val 16670" name="adj"/>
            </a:avLst>
          </a:pr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4</a:t>
            </a:r>
            <a:endParaRPr sz="2000">
              <a:solidFill>
                <a:srgbClr val="FFFFFF"/>
              </a:solidFill>
              <a:latin typeface="Arial"/>
              <a:ea typeface="Arial"/>
              <a:cs typeface="Arial"/>
              <a:sym typeface="Arial"/>
            </a:endParaRPr>
          </a:p>
        </p:txBody>
      </p:sp>
      <p:sp>
        <p:nvSpPr>
          <p:cNvPr id="880" name="Google Shape;880;p42"/>
          <p:cNvSpPr/>
          <p:nvPr/>
        </p:nvSpPr>
        <p:spPr>
          <a:xfrm>
            <a:off x="4427487" y="5355693"/>
            <a:ext cx="4330820" cy="904856"/>
          </a:xfrm>
          <a:custGeom>
            <a:rect b="b" l="l" r="r" t="t"/>
            <a:pathLst>
              <a:path extrusionOk="0" h="666337" w="4492346">
                <a:moveTo>
                  <a:pt x="0" y="111078"/>
                </a:moveTo>
                <a:cubicBezTo>
                  <a:pt x="0" y="49731"/>
                  <a:pt x="49731" y="0"/>
                  <a:pt x="111078" y="0"/>
                </a:cubicBezTo>
                <a:lnTo>
                  <a:pt x="4381268" y="0"/>
                </a:lnTo>
                <a:cubicBezTo>
                  <a:pt x="4442615" y="0"/>
                  <a:pt x="4492346" y="49731"/>
                  <a:pt x="4492346" y="111078"/>
                </a:cubicBezTo>
                <a:lnTo>
                  <a:pt x="4492346" y="555259"/>
                </a:lnTo>
                <a:cubicBezTo>
                  <a:pt x="4492346" y="616606"/>
                  <a:pt x="4442615" y="666337"/>
                  <a:pt x="4381268" y="666337"/>
                </a:cubicBezTo>
                <a:lnTo>
                  <a:pt x="111078" y="666337"/>
                </a:lnTo>
                <a:cubicBezTo>
                  <a:pt x="49731" y="666337"/>
                  <a:pt x="0" y="616606"/>
                  <a:pt x="0" y="555259"/>
                </a:cubicBezTo>
                <a:lnTo>
                  <a:pt x="0" y="111078"/>
                </a:lnTo>
                <a:close/>
              </a:path>
            </a:pathLst>
          </a:custGeom>
          <a:solidFill>
            <a:srgbClr val="4ECCFF"/>
          </a:solidFill>
          <a:ln>
            <a:noFill/>
          </a:ln>
        </p:spPr>
        <p:txBody>
          <a:bodyPr anchorCtr="0" anchor="ctr" bIns="174750" lIns="174750" spcFirstLastPara="1" rIns="174750" wrap="square" tIns="174750">
            <a:noAutofit/>
          </a:bodyPr>
          <a:lstStyle/>
          <a:p>
            <a:pPr indent="0" lvl="0" marL="0" marR="0" rtl="0" algn="ctr">
              <a:lnSpc>
                <a:spcPct val="90000"/>
              </a:lnSpc>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CMP comparison</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 name="Shape 884"/>
        <p:cNvGrpSpPr/>
        <p:nvPr/>
      </p:nvGrpSpPr>
      <p:grpSpPr>
        <a:xfrm>
          <a:off x="0" y="0"/>
          <a:ext cx="0" cy="0"/>
          <a:chOff x="0" y="0"/>
          <a:chExt cx="0" cy="0"/>
        </a:xfrm>
      </p:grpSpPr>
      <p:sp>
        <p:nvSpPr>
          <p:cNvPr id="885" name="Google Shape;885;p43"/>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3.3.1 TStack CMP</a:t>
            </a:r>
            <a:endParaRPr/>
          </a:p>
        </p:txBody>
      </p:sp>
      <p:sp>
        <p:nvSpPr>
          <p:cNvPr id="886" name="Google Shape;886;p43"/>
          <p:cNvSpPr txBox="1"/>
          <p:nvPr>
            <p:ph idx="1" type="body"/>
          </p:nvPr>
        </p:nvSpPr>
        <p:spPr>
          <a:xfrm>
            <a:off x="663663" y="1146249"/>
            <a:ext cx="10976953"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TStack can be used to manage public cloud VPCs and private clouds in a unified manner</a:t>
            </a:r>
            <a:endParaRPr/>
          </a:p>
          <a:p>
            <a:pPr indent="-328071" lvl="0" marL="480471" rtl="0" algn="l">
              <a:lnSpc>
                <a:spcPct val="100000"/>
              </a:lnSpc>
              <a:spcBef>
                <a:spcPts val="0"/>
              </a:spcBef>
              <a:spcAft>
                <a:spcPts val="0"/>
              </a:spcAft>
              <a:buSzPts val="2400"/>
              <a:buNone/>
            </a:pPr>
            <a:r>
              <a:t/>
            </a:r>
            <a:endParaRPr/>
          </a:p>
          <a:p>
            <a:pPr indent="-328071" lvl="0" marL="480471" rtl="0" algn="l">
              <a:lnSpc>
                <a:spcPct val="100000"/>
              </a:lnSpc>
              <a:spcBef>
                <a:spcPts val="0"/>
              </a:spcBef>
              <a:spcAft>
                <a:spcPts val="0"/>
              </a:spcAft>
              <a:buSzPts val="2400"/>
              <a:buNone/>
            </a:pPr>
            <a:r>
              <a:t/>
            </a:r>
            <a:endParaRPr/>
          </a:p>
        </p:txBody>
      </p:sp>
      <p:sp>
        <p:nvSpPr>
          <p:cNvPr id="887" name="Google Shape;887;p43"/>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grpSp>
        <p:nvGrpSpPr>
          <p:cNvPr id="888" name="Google Shape;888;p43"/>
          <p:cNvGrpSpPr/>
          <p:nvPr/>
        </p:nvGrpSpPr>
        <p:grpSpPr>
          <a:xfrm>
            <a:off x="4118390" y="2316025"/>
            <a:ext cx="7324725" cy="2701008"/>
            <a:chOff x="1330464" y="1096073"/>
            <a:chExt cx="8942119" cy="2891933"/>
          </a:xfrm>
        </p:grpSpPr>
        <p:grpSp>
          <p:nvGrpSpPr>
            <p:cNvPr id="889" name="Google Shape;889;p43"/>
            <p:cNvGrpSpPr/>
            <p:nvPr/>
          </p:nvGrpSpPr>
          <p:grpSpPr>
            <a:xfrm>
              <a:off x="1330464" y="1096073"/>
              <a:ext cx="8942119" cy="1092399"/>
              <a:chOff x="16885180" y="2350971"/>
              <a:chExt cx="23459287" cy="3551231"/>
            </a:xfrm>
          </p:grpSpPr>
          <p:sp>
            <p:nvSpPr>
              <p:cNvPr id="890" name="Google Shape;890;p43"/>
              <p:cNvSpPr/>
              <p:nvPr/>
            </p:nvSpPr>
            <p:spPr>
              <a:xfrm>
                <a:off x="16885180" y="2350971"/>
                <a:ext cx="23459287" cy="3551231"/>
              </a:xfrm>
              <a:prstGeom prst="roundRect">
                <a:avLst>
                  <a:gd fmla="val 16667" name="adj"/>
                </a:avLst>
              </a:prstGeom>
              <a:noFill/>
              <a:ln cap="flat" cmpd="sng" w="28575">
                <a:solidFill>
                  <a:srgbClr val="C6CDD0"/>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Arial"/>
                  <a:ea typeface="Arial"/>
                  <a:cs typeface="Arial"/>
                  <a:sym typeface="Arial"/>
                </a:endParaRPr>
              </a:p>
            </p:txBody>
          </p:sp>
          <p:grpSp>
            <p:nvGrpSpPr>
              <p:cNvPr id="891" name="Google Shape;891;p43"/>
              <p:cNvGrpSpPr/>
              <p:nvPr/>
            </p:nvGrpSpPr>
            <p:grpSpPr>
              <a:xfrm>
                <a:off x="17205495" y="2628415"/>
                <a:ext cx="945694" cy="1173172"/>
                <a:chOff x="22791084" y="4436316"/>
                <a:chExt cx="945694" cy="1173172"/>
              </a:xfrm>
            </p:grpSpPr>
            <p:sp>
              <p:nvSpPr>
                <p:cNvPr id="892" name="Google Shape;892;p43"/>
                <p:cNvSpPr/>
                <p:nvPr/>
              </p:nvSpPr>
              <p:spPr>
                <a:xfrm>
                  <a:off x="22791084" y="4436316"/>
                  <a:ext cx="945694" cy="1173172"/>
                </a:xfrm>
                <a:prstGeom prst="ellipse">
                  <a:avLst/>
                </a:prstGeom>
                <a:solidFill>
                  <a:srgbClr val="FFFFFF">
                    <a:alpha val="69803"/>
                  </a:srgbClr>
                </a:solidFill>
                <a:ln cap="flat" cmpd="sng" w="19050">
                  <a:solidFill>
                    <a:srgbClr val="C6CDD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Arial"/>
                    <a:ea typeface="Arial"/>
                    <a:cs typeface="Arial"/>
                    <a:sym typeface="Arial"/>
                  </a:endParaRPr>
                </a:p>
              </p:txBody>
            </p:sp>
            <p:pic>
              <p:nvPicPr>
                <p:cNvPr id="893" name="Google Shape;893;p43"/>
                <p:cNvPicPr preferRelativeResize="0"/>
                <p:nvPr/>
              </p:nvPicPr>
              <p:blipFill rotWithShape="1">
                <a:blip r:embed="rId3">
                  <a:alphaModFix/>
                </a:blip>
                <a:srcRect b="0" l="0" r="0" t="0"/>
                <a:stretch/>
              </p:blipFill>
              <p:spPr>
                <a:xfrm>
                  <a:off x="22857183" y="4578999"/>
                  <a:ext cx="859258" cy="879877"/>
                </a:xfrm>
                <a:prstGeom prst="rect">
                  <a:avLst/>
                </a:prstGeom>
                <a:noFill/>
                <a:ln cap="flat" cmpd="sng" w="9525">
                  <a:solidFill>
                    <a:srgbClr val="C6CDD0"/>
                  </a:solidFill>
                  <a:prstDash val="solid"/>
                  <a:round/>
                  <a:headEnd len="sm" w="sm" type="none"/>
                  <a:tailEnd len="sm" w="sm" type="none"/>
                </a:ln>
              </p:spPr>
            </p:pic>
          </p:grpSp>
          <p:sp>
            <p:nvSpPr>
              <p:cNvPr id="894" name="Google Shape;894;p43"/>
              <p:cNvSpPr txBox="1"/>
              <p:nvPr/>
            </p:nvSpPr>
            <p:spPr>
              <a:xfrm>
                <a:off x="18237625" y="2620484"/>
                <a:ext cx="1803401" cy="955766"/>
              </a:xfrm>
              <a:prstGeom prst="rect">
                <a:avLst/>
              </a:prstGeom>
              <a:noFill/>
              <a:ln cap="flat" cmpd="sng" w="9525">
                <a:solidFill>
                  <a:srgbClr val="C6CDD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cap="none" strike="noStrike">
                    <a:solidFill>
                      <a:srgbClr val="000000"/>
                    </a:solidFill>
                    <a:latin typeface="Times New Roman"/>
                    <a:ea typeface="Times New Roman"/>
                    <a:cs typeface="Times New Roman"/>
                    <a:sym typeface="Times New Roman"/>
                  </a:rPr>
                  <a:t>CMP</a:t>
                </a:r>
                <a:endParaRPr/>
              </a:p>
            </p:txBody>
          </p:sp>
          <p:sp>
            <p:nvSpPr>
              <p:cNvPr id="895" name="Google Shape;895;p43"/>
              <p:cNvSpPr/>
              <p:nvPr/>
            </p:nvSpPr>
            <p:spPr>
              <a:xfrm>
                <a:off x="17322436" y="4079025"/>
                <a:ext cx="2160856" cy="1363419"/>
              </a:xfrm>
              <a:prstGeom prst="roundRect">
                <a:avLst>
                  <a:gd fmla="val 9953" name="adj"/>
                </a:avLst>
              </a:prstGeom>
              <a:noFill/>
              <a:ln cap="flat" cmpd="sng" w="25400">
                <a:solidFill>
                  <a:srgbClr val="C6CDD0"/>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cap="none" strike="noStrike">
                    <a:solidFill>
                      <a:srgbClr val="000000"/>
                    </a:solidFill>
                    <a:latin typeface="Times New Roman"/>
                    <a:ea typeface="Times New Roman"/>
                    <a:cs typeface="Times New Roman"/>
                    <a:sym typeface="Times New Roman"/>
                  </a:rPr>
                  <a:t>Resource management</a:t>
                </a:r>
                <a:endParaRPr/>
              </a:p>
            </p:txBody>
          </p:sp>
          <p:sp>
            <p:nvSpPr>
              <p:cNvPr id="896" name="Google Shape;896;p43"/>
              <p:cNvSpPr/>
              <p:nvPr/>
            </p:nvSpPr>
            <p:spPr>
              <a:xfrm>
                <a:off x="20205273" y="4094879"/>
                <a:ext cx="2160859" cy="1363419"/>
              </a:xfrm>
              <a:prstGeom prst="roundRect">
                <a:avLst>
                  <a:gd fmla="val 9953" name="adj"/>
                </a:avLst>
              </a:prstGeom>
              <a:noFill/>
              <a:ln cap="flat" cmpd="sng" w="25400">
                <a:solidFill>
                  <a:srgbClr val="C6CDD0"/>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cap="none" strike="noStrike">
                    <a:solidFill>
                      <a:srgbClr val="000000"/>
                    </a:solidFill>
                    <a:latin typeface="Times New Roman"/>
                    <a:ea typeface="Times New Roman"/>
                    <a:cs typeface="Times New Roman"/>
                    <a:sym typeface="Times New Roman"/>
                  </a:rPr>
                  <a:t>Metering and billing</a:t>
                </a:r>
                <a:endParaRPr/>
              </a:p>
            </p:txBody>
          </p:sp>
          <p:sp>
            <p:nvSpPr>
              <p:cNvPr id="897" name="Google Shape;897;p43"/>
              <p:cNvSpPr/>
              <p:nvPr/>
            </p:nvSpPr>
            <p:spPr>
              <a:xfrm>
                <a:off x="23088113" y="4094879"/>
                <a:ext cx="2160856" cy="1371348"/>
              </a:xfrm>
              <a:prstGeom prst="roundRect">
                <a:avLst>
                  <a:gd fmla="val 9953" name="adj"/>
                </a:avLst>
              </a:prstGeom>
              <a:noFill/>
              <a:ln cap="flat" cmpd="sng" w="25400">
                <a:solidFill>
                  <a:srgbClr val="C6CDD0"/>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900" cap="none" strike="noStrike">
                    <a:solidFill>
                      <a:srgbClr val="000000"/>
                    </a:solidFill>
                    <a:latin typeface="Times New Roman"/>
                    <a:ea typeface="Times New Roman"/>
                    <a:cs typeface="Times New Roman"/>
                    <a:sym typeface="Times New Roman"/>
                  </a:rPr>
                  <a:t>Lifecycle management</a:t>
                </a:r>
                <a:endParaRPr b="1" sz="900">
                  <a:solidFill>
                    <a:schemeClr val="dk1"/>
                  </a:solidFill>
                  <a:latin typeface="Arial"/>
                  <a:ea typeface="Arial"/>
                  <a:cs typeface="Arial"/>
                  <a:sym typeface="Arial"/>
                </a:endParaRPr>
              </a:p>
              <a:p>
                <a:pPr indent="0" lvl="0" marL="0" marR="0" rtl="0" algn="ctr">
                  <a:spcBef>
                    <a:spcPts val="0"/>
                  </a:spcBef>
                  <a:spcAft>
                    <a:spcPts val="0"/>
                  </a:spcAft>
                  <a:buNone/>
                </a:pPr>
                <a:r>
                  <a:t/>
                </a:r>
                <a:endParaRPr b="1" sz="900">
                  <a:solidFill>
                    <a:schemeClr val="dk1"/>
                  </a:solidFill>
                  <a:latin typeface="Arial"/>
                  <a:ea typeface="Arial"/>
                  <a:cs typeface="Arial"/>
                  <a:sym typeface="Arial"/>
                </a:endParaRPr>
              </a:p>
            </p:txBody>
          </p:sp>
          <p:sp>
            <p:nvSpPr>
              <p:cNvPr id="898" name="Google Shape;898;p43"/>
              <p:cNvSpPr/>
              <p:nvPr/>
            </p:nvSpPr>
            <p:spPr>
              <a:xfrm>
                <a:off x="25970950" y="4079025"/>
                <a:ext cx="2160859" cy="1363419"/>
              </a:xfrm>
              <a:prstGeom prst="roundRect">
                <a:avLst>
                  <a:gd fmla="val 9953" name="adj"/>
                </a:avLst>
              </a:prstGeom>
              <a:noFill/>
              <a:ln cap="flat" cmpd="sng" w="25400">
                <a:solidFill>
                  <a:srgbClr val="C6CDD0"/>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cap="none" strike="noStrike">
                    <a:solidFill>
                      <a:srgbClr val="000000"/>
                    </a:solidFill>
                    <a:latin typeface="Times New Roman"/>
                    <a:ea typeface="Times New Roman"/>
                    <a:cs typeface="Times New Roman"/>
                    <a:sym typeface="Times New Roman"/>
                  </a:rPr>
                  <a:t>Monitoring</a:t>
                </a:r>
                <a:endParaRPr/>
              </a:p>
            </p:txBody>
          </p:sp>
          <p:sp>
            <p:nvSpPr>
              <p:cNvPr id="899" name="Google Shape;899;p43"/>
              <p:cNvSpPr/>
              <p:nvPr/>
            </p:nvSpPr>
            <p:spPr>
              <a:xfrm>
                <a:off x="28853788" y="4079025"/>
                <a:ext cx="2160856" cy="1363419"/>
              </a:xfrm>
              <a:prstGeom prst="roundRect">
                <a:avLst>
                  <a:gd fmla="val 9953" name="adj"/>
                </a:avLst>
              </a:prstGeom>
              <a:noFill/>
              <a:ln cap="flat" cmpd="sng" w="25400">
                <a:solidFill>
                  <a:srgbClr val="C6CDD0"/>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cap="none" strike="noStrike">
                    <a:solidFill>
                      <a:srgbClr val="000000"/>
                    </a:solidFill>
                    <a:latin typeface="Times New Roman"/>
                    <a:ea typeface="Times New Roman"/>
                    <a:cs typeface="Times New Roman"/>
                    <a:sym typeface="Times New Roman"/>
                  </a:rPr>
                  <a:t>Organization structure</a:t>
                </a:r>
                <a:endParaRPr/>
              </a:p>
            </p:txBody>
          </p:sp>
          <p:sp>
            <p:nvSpPr>
              <p:cNvPr id="900" name="Google Shape;900;p43"/>
              <p:cNvSpPr/>
              <p:nvPr/>
            </p:nvSpPr>
            <p:spPr>
              <a:xfrm>
                <a:off x="31375638" y="4079025"/>
                <a:ext cx="2882837" cy="1363418"/>
              </a:xfrm>
              <a:prstGeom prst="roundRect">
                <a:avLst>
                  <a:gd fmla="val 9953" name="adj"/>
                </a:avLst>
              </a:prstGeom>
              <a:noFill/>
              <a:ln cap="flat" cmpd="sng" w="25400">
                <a:solidFill>
                  <a:srgbClr val="C6CDD0"/>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US" sz="800" cap="none" strike="noStrike">
                    <a:solidFill>
                      <a:srgbClr val="000000"/>
                    </a:solidFill>
                    <a:latin typeface="Times New Roman"/>
                    <a:ea typeface="Times New Roman"/>
                    <a:cs typeface="Times New Roman"/>
                    <a:sym typeface="Times New Roman"/>
                  </a:rPr>
                  <a:t>Permission management</a:t>
                </a:r>
                <a:endParaRPr/>
              </a:p>
            </p:txBody>
          </p:sp>
          <p:sp>
            <p:nvSpPr>
              <p:cNvPr id="901" name="Google Shape;901;p43"/>
              <p:cNvSpPr/>
              <p:nvPr/>
            </p:nvSpPr>
            <p:spPr>
              <a:xfrm>
                <a:off x="34619466" y="4079025"/>
                <a:ext cx="2160856" cy="1363419"/>
              </a:xfrm>
              <a:prstGeom prst="roundRect">
                <a:avLst>
                  <a:gd fmla="val 9953" name="adj"/>
                </a:avLst>
              </a:prstGeom>
              <a:noFill/>
              <a:ln cap="flat" cmpd="sng" w="25400">
                <a:solidFill>
                  <a:srgbClr val="C6CDD0"/>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cap="none" strike="noStrike">
                    <a:solidFill>
                      <a:srgbClr val="000000"/>
                    </a:solidFill>
                    <a:latin typeface="Times New Roman"/>
                    <a:ea typeface="Times New Roman"/>
                    <a:cs typeface="Times New Roman"/>
                    <a:sym typeface="Times New Roman"/>
                  </a:rPr>
                  <a:t>User management</a:t>
                </a:r>
                <a:endParaRPr/>
              </a:p>
            </p:txBody>
          </p:sp>
          <p:sp>
            <p:nvSpPr>
              <p:cNvPr id="902" name="Google Shape;902;p43"/>
              <p:cNvSpPr/>
              <p:nvPr/>
            </p:nvSpPr>
            <p:spPr>
              <a:xfrm>
                <a:off x="37502303" y="4094879"/>
                <a:ext cx="2155773" cy="1363419"/>
              </a:xfrm>
              <a:prstGeom prst="roundRect">
                <a:avLst>
                  <a:gd fmla="val 9953" name="adj"/>
                </a:avLst>
              </a:prstGeom>
              <a:noFill/>
              <a:ln cap="flat" cmpd="sng" w="25400">
                <a:solidFill>
                  <a:srgbClr val="C6CDD0"/>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cap="none" strike="noStrike">
                    <a:solidFill>
                      <a:srgbClr val="000000"/>
                    </a:solidFill>
                    <a:latin typeface="Times New Roman"/>
                    <a:ea typeface="Times New Roman"/>
                    <a:cs typeface="Times New Roman"/>
                    <a:sym typeface="Times New Roman"/>
                  </a:rPr>
                  <a:t>OPS management</a:t>
                </a:r>
                <a:endParaRPr/>
              </a:p>
            </p:txBody>
          </p:sp>
        </p:grpSp>
        <p:grpSp>
          <p:nvGrpSpPr>
            <p:cNvPr id="903" name="Google Shape;903;p43"/>
            <p:cNvGrpSpPr/>
            <p:nvPr/>
          </p:nvGrpSpPr>
          <p:grpSpPr>
            <a:xfrm>
              <a:off x="1359535" y="2961444"/>
              <a:ext cx="3308236" cy="1026562"/>
              <a:chOff x="8758326" y="7811874"/>
              <a:chExt cx="9886371" cy="4273171"/>
            </a:xfrm>
          </p:grpSpPr>
          <p:sp>
            <p:nvSpPr>
              <p:cNvPr id="904" name="Google Shape;904;p43"/>
              <p:cNvSpPr/>
              <p:nvPr/>
            </p:nvSpPr>
            <p:spPr>
              <a:xfrm>
                <a:off x="8758326" y="7811874"/>
                <a:ext cx="9886371" cy="4273171"/>
              </a:xfrm>
              <a:prstGeom prst="roundRect">
                <a:avLst>
                  <a:gd fmla="val 16667" name="adj"/>
                </a:avLst>
              </a:prstGeom>
              <a:noFill/>
              <a:ln cap="flat" cmpd="sng" w="28575">
                <a:solidFill>
                  <a:srgbClr val="C6CDD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Arial"/>
                  <a:ea typeface="Arial"/>
                  <a:cs typeface="Arial"/>
                  <a:sym typeface="Arial"/>
                </a:endParaRPr>
              </a:p>
            </p:txBody>
          </p:sp>
          <p:sp>
            <p:nvSpPr>
              <p:cNvPr id="905" name="Google Shape;905;p43"/>
              <p:cNvSpPr txBox="1"/>
              <p:nvPr/>
            </p:nvSpPr>
            <p:spPr>
              <a:xfrm>
                <a:off x="10235202" y="8014876"/>
                <a:ext cx="4602436" cy="1223824"/>
              </a:xfrm>
              <a:prstGeom prst="rect">
                <a:avLst/>
              </a:prstGeom>
              <a:noFill/>
              <a:ln cap="flat" cmpd="sng" w="9525">
                <a:solidFill>
                  <a:srgbClr val="C6CDD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cap="none" strike="noStrike">
                    <a:solidFill>
                      <a:srgbClr val="000000"/>
                    </a:solidFill>
                    <a:latin typeface="Times New Roman"/>
                    <a:ea typeface="Times New Roman"/>
                    <a:cs typeface="Times New Roman"/>
                    <a:sym typeface="Times New Roman"/>
                  </a:rPr>
                  <a:t>Public Cloud</a:t>
                </a:r>
                <a:endParaRPr/>
              </a:p>
            </p:txBody>
          </p:sp>
          <p:grpSp>
            <p:nvGrpSpPr>
              <p:cNvPr id="906" name="Google Shape;906;p43"/>
              <p:cNvGrpSpPr/>
              <p:nvPr/>
            </p:nvGrpSpPr>
            <p:grpSpPr>
              <a:xfrm>
                <a:off x="9105826" y="8045322"/>
                <a:ext cx="1106208" cy="1492060"/>
                <a:chOff x="7809199" y="7487530"/>
                <a:chExt cx="1430996" cy="1930134"/>
              </a:xfrm>
            </p:grpSpPr>
            <p:sp>
              <p:nvSpPr>
                <p:cNvPr id="907" name="Google Shape;907;p43"/>
                <p:cNvSpPr/>
                <p:nvPr/>
              </p:nvSpPr>
              <p:spPr>
                <a:xfrm>
                  <a:off x="7809199" y="7487530"/>
                  <a:ext cx="1430996" cy="1930134"/>
                </a:xfrm>
                <a:prstGeom prst="ellipse">
                  <a:avLst/>
                </a:prstGeom>
                <a:solidFill>
                  <a:srgbClr val="FFFFFF">
                    <a:alpha val="69803"/>
                  </a:srgbClr>
                </a:solidFill>
                <a:ln cap="flat" cmpd="sng" w="19050">
                  <a:solidFill>
                    <a:srgbClr val="C6CDD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Arial"/>
                    <a:ea typeface="Arial"/>
                    <a:cs typeface="Arial"/>
                    <a:sym typeface="Arial"/>
                  </a:endParaRPr>
                </a:p>
              </p:txBody>
            </p:sp>
            <p:pic>
              <p:nvPicPr>
                <p:cNvPr id="908" name="Google Shape;908;p43"/>
                <p:cNvPicPr preferRelativeResize="0"/>
                <p:nvPr/>
              </p:nvPicPr>
              <p:blipFill rotWithShape="1">
                <a:blip r:embed="rId4">
                  <a:alphaModFix/>
                </a:blip>
                <a:srcRect b="0" l="0" r="0" t="0"/>
                <a:stretch/>
              </p:blipFill>
              <p:spPr>
                <a:xfrm>
                  <a:off x="7891614" y="7776393"/>
                  <a:ext cx="1333596" cy="1286753"/>
                </a:xfrm>
                <a:prstGeom prst="rect">
                  <a:avLst/>
                </a:prstGeom>
                <a:noFill/>
                <a:ln cap="flat" cmpd="sng" w="19050">
                  <a:solidFill>
                    <a:srgbClr val="C6CDD0"/>
                  </a:solidFill>
                  <a:prstDash val="solid"/>
                  <a:round/>
                  <a:headEnd len="sm" w="sm" type="none"/>
                  <a:tailEnd len="sm" w="sm" type="none"/>
                </a:ln>
              </p:spPr>
            </p:pic>
          </p:grpSp>
          <p:sp>
            <p:nvSpPr>
              <p:cNvPr id="909" name="Google Shape;909;p43"/>
              <p:cNvSpPr/>
              <p:nvPr/>
            </p:nvSpPr>
            <p:spPr>
              <a:xfrm>
                <a:off x="9453326" y="10014433"/>
                <a:ext cx="2473042" cy="1360108"/>
              </a:xfrm>
              <a:prstGeom prst="roundRect">
                <a:avLst>
                  <a:gd fmla="val 9953" name="adj"/>
                </a:avLst>
              </a:prstGeom>
              <a:noFill/>
              <a:ln cap="flat" cmpd="sng" w="25400">
                <a:solidFill>
                  <a:srgbClr val="C6CDD0"/>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900" cap="none" strike="noStrike">
                    <a:solidFill>
                      <a:srgbClr val="000000"/>
                    </a:solidFill>
                    <a:latin typeface="Times New Roman"/>
                    <a:ea typeface="Times New Roman"/>
                    <a:cs typeface="Times New Roman"/>
                    <a:sym typeface="Times New Roman"/>
                  </a:rPr>
                  <a:t>VPC 1</a:t>
                </a:r>
                <a:endParaRPr b="1" sz="900">
                  <a:solidFill>
                    <a:schemeClr val="dk1"/>
                  </a:solidFill>
                  <a:latin typeface="Arial"/>
                  <a:ea typeface="Arial"/>
                  <a:cs typeface="Arial"/>
                  <a:sym typeface="Arial"/>
                </a:endParaRPr>
              </a:p>
            </p:txBody>
          </p:sp>
          <p:sp>
            <p:nvSpPr>
              <p:cNvPr id="910" name="Google Shape;910;p43"/>
              <p:cNvSpPr/>
              <p:nvPr/>
            </p:nvSpPr>
            <p:spPr>
              <a:xfrm>
                <a:off x="12505534" y="10014433"/>
                <a:ext cx="2473038" cy="1360108"/>
              </a:xfrm>
              <a:prstGeom prst="roundRect">
                <a:avLst>
                  <a:gd fmla="val 9953" name="adj"/>
                </a:avLst>
              </a:prstGeom>
              <a:noFill/>
              <a:ln cap="flat" cmpd="sng" w="25400">
                <a:solidFill>
                  <a:srgbClr val="C6CDD0"/>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900" cap="none" strike="noStrike">
                    <a:solidFill>
                      <a:srgbClr val="000000"/>
                    </a:solidFill>
                    <a:latin typeface="Times New Roman"/>
                    <a:ea typeface="Times New Roman"/>
                    <a:cs typeface="Times New Roman"/>
                    <a:sym typeface="Times New Roman"/>
                  </a:rPr>
                  <a:t>VPC 2</a:t>
                </a:r>
                <a:endParaRPr b="1" sz="900">
                  <a:solidFill>
                    <a:schemeClr val="dk1"/>
                  </a:solidFill>
                  <a:latin typeface="Arial"/>
                  <a:ea typeface="Arial"/>
                  <a:cs typeface="Arial"/>
                  <a:sym typeface="Arial"/>
                </a:endParaRPr>
              </a:p>
            </p:txBody>
          </p:sp>
          <p:sp>
            <p:nvSpPr>
              <p:cNvPr id="911" name="Google Shape;911;p43"/>
              <p:cNvSpPr/>
              <p:nvPr/>
            </p:nvSpPr>
            <p:spPr>
              <a:xfrm>
                <a:off x="15499820" y="9994133"/>
                <a:ext cx="2467248" cy="1370261"/>
              </a:xfrm>
              <a:prstGeom prst="roundRect">
                <a:avLst>
                  <a:gd fmla="val 9953" name="adj"/>
                </a:avLst>
              </a:prstGeom>
              <a:noFill/>
              <a:ln cap="flat" cmpd="sng" w="25400">
                <a:solidFill>
                  <a:srgbClr val="C6CDD0"/>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900" cap="none" strike="noStrike">
                    <a:solidFill>
                      <a:srgbClr val="000000"/>
                    </a:solidFill>
                    <a:latin typeface="Times New Roman"/>
                    <a:ea typeface="Times New Roman"/>
                    <a:cs typeface="Times New Roman"/>
                    <a:sym typeface="Times New Roman"/>
                  </a:rPr>
                  <a:t>VPC 3</a:t>
                </a:r>
                <a:endParaRPr b="1" sz="900">
                  <a:solidFill>
                    <a:schemeClr val="dk1"/>
                  </a:solidFill>
                  <a:latin typeface="Arial"/>
                  <a:ea typeface="Arial"/>
                  <a:cs typeface="Arial"/>
                  <a:sym typeface="Arial"/>
                </a:endParaRPr>
              </a:p>
            </p:txBody>
          </p:sp>
        </p:grpSp>
        <p:grpSp>
          <p:nvGrpSpPr>
            <p:cNvPr id="912" name="Google Shape;912;p43"/>
            <p:cNvGrpSpPr/>
            <p:nvPr/>
          </p:nvGrpSpPr>
          <p:grpSpPr>
            <a:xfrm>
              <a:off x="4539860" y="3310134"/>
              <a:ext cx="257758" cy="287730"/>
              <a:chOff x="19858766" y="8230874"/>
              <a:chExt cx="770287" cy="1197707"/>
            </a:xfrm>
          </p:grpSpPr>
          <p:sp>
            <p:nvSpPr>
              <p:cNvPr id="913" name="Google Shape;913;p43"/>
              <p:cNvSpPr/>
              <p:nvPr/>
            </p:nvSpPr>
            <p:spPr>
              <a:xfrm>
                <a:off x="19858766" y="8241027"/>
                <a:ext cx="770287" cy="1177407"/>
              </a:xfrm>
              <a:prstGeom prst="roundRect">
                <a:avLst>
                  <a:gd fmla="val 16667" name="adj"/>
                </a:avLst>
              </a:prstGeom>
              <a:solidFill>
                <a:srgbClr val="CEDFEA"/>
              </a:solidFill>
              <a:ln cap="flat" cmpd="sng" w="19050">
                <a:solidFill>
                  <a:srgbClr val="C6CDD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Arial"/>
                  <a:ea typeface="Arial"/>
                  <a:cs typeface="Arial"/>
                  <a:sym typeface="Arial"/>
                </a:endParaRPr>
              </a:p>
            </p:txBody>
          </p:sp>
          <p:pic>
            <p:nvPicPr>
              <p:cNvPr id="914" name="Google Shape;914;p43"/>
              <p:cNvPicPr preferRelativeResize="0"/>
              <p:nvPr/>
            </p:nvPicPr>
            <p:blipFill rotWithShape="1">
              <a:blip r:embed="rId5">
                <a:alphaModFix/>
              </a:blip>
              <a:srcRect b="0" l="0" r="0" t="0"/>
              <a:stretch/>
            </p:blipFill>
            <p:spPr>
              <a:xfrm>
                <a:off x="19957222" y="8230874"/>
                <a:ext cx="573374" cy="1197707"/>
              </a:xfrm>
              <a:prstGeom prst="rect">
                <a:avLst/>
              </a:prstGeom>
              <a:noFill/>
              <a:ln cap="flat" cmpd="sng" w="9525">
                <a:solidFill>
                  <a:srgbClr val="C6CDD0"/>
                </a:solidFill>
                <a:prstDash val="solid"/>
                <a:round/>
                <a:headEnd len="sm" w="sm" type="none"/>
                <a:tailEnd len="sm" w="sm" type="none"/>
              </a:ln>
            </p:spPr>
          </p:pic>
        </p:grpSp>
        <p:sp>
          <p:nvSpPr>
            <p:cNvPr id="915" name="Google Shape;915;p43"/>
            <p:cNvSpPr/>
            <p:nvPr/>
          </p:nvSpPr>
          <p:spPr>
            <a:xfrm>
              <a:off x="6177503" y="2961444"/>
              <a:ext cx="4095080" cy="1026562"/>
            </a:xfrm>
            <a:prstGeom prst="roundRect">
              <a:avLst>
                <a:gd fmla="val 16667" name="adj"/>
              </a:avLst>
            </a:prstGeom>
            <a:noFill/>
            <a:ln cap="flat" cmpd="sng" w="28575">
              <a:solidFill>
                <a:srgbClr val="C6CDD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Arial"/>
                <a:ea typeface="Arial"/>
                <a:cs typeface="Arial"/>
                <a:sym typeface="Arial"/>
              </a:endParaRPr>
            </a:p>
          </p:txBody>
        </p:sp>
        <p:sp>
          <p:nvSpPr>
            <p:cNvPr id="916" name="Google Shape;916;p43"/>
            <p:cNvSpPr/>
            <p:nvPr/>
          </p:nvSpPr>
          <p:spPr>
            <a:xfrm>
              <a:off x="6303476" y="3041910"/>
              <a:ext cx="358537" cy="358444"/>
            </a:xfrm>
            <a:prstGeom prst="ellipse">
              <a:avLst/>
            </a:prstGeom>
            <a:solidFill>
              <a:srgbClr val="FFFFFF">
                <a:alpha val="69803"/>
              </a:srgbClr>
            </a:solidFill>
            <a:ln cap="flat" cmpd="sng" w="19050">
              <a:solidFill>
                <a:srgbClr val="C6CDD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Arial"/>
                <a:ea typeface="Arial"/>
                <a:cs typeface="Arial"/>
                <a:sym typeface="Arial"/>
              </a:endParaRPr>
            </a:p>
          </p:txBody>
        </p:sp>
        <p:pic>
          <p:nvPicPr>
            <p:cNvPr id="917" name="Google Shape;917;p43"/>
            <p:cNvPicPr preferRelativeResize="0"/>
            <p:nvPr/>
          </p:nvPicPr>
          <p:blipFill rotWithShape="1">
            <a:blip r:embed="rId6">
              <a:alphaModFix/>
            </a:blip>
            <a:srcRect b="0" l="0" r="0" t="0"/>
            <a:stretch/>
          </p:blipFill>
          <p:spPr>
            <a:xfrm>
              <a:off x="6334485" y="3058979"/>
              <a:ext cx="296520" cy="297484"/>
            </a:xfrm>
            <a:prstGeom prst="rect">
              <a:avLst/>
            </a:prstGeom>
            <a:noFill/>
            <a:ln cap="flat" cmpd="sng" w="19050">
              <a:solidFill>
                <a:srgbClr val="C6CDD0"/>
              </a:solidFill>
              <a:prstDash val="solid"/>
              <a:round/>
              <a:headEnd len="sm" w="sm" type="none"/>
              <a:tailEnd len="sm" w="sm" type="none"/>
            </a:ln>
          </p:spPr>
        </p:pic>
        <p:sp>
          <p:nvSpPr>
            <p:cNvPr id="918" name="Google Shape;918;p43"/>
            <p:cNvSpPr txBox="1"/>
            <p:nvPr/>
          </p:nvSpPr>
          <p:spPr>
            <a:xfrm>
              <a:off x="6708525" y="3027279"/>
              <a:ext cx="1600870" cy="294004"/>
            </a:xfrm>
            <a:prstGeom prst="rect">
              <a:avLst/>
            </a:prstGeom>
            <a:noFill/>
            <a:ln cap="flat" cmpd="sng" w="9525">
              <a:solidFill>
                <a:srgbClr val="C6CDD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200" cap="none" strike="noStrike">
                  <a:solidFill>
                    <a:srgbClr val="000000"/>
                  </a:solidFill>
                  <a:latin typeface="Times New Roman"/>
                  <a:ea typeface="Times New Roman"/>
                  <a:cs typeface="Times New Roman"/>
                  <a:sym typeface="Times New Roman"/>
                </a:rPr>
                <a:t>Private cloud</a:t>
              </a:r>
              <a:endParaRPr/>
            </a:p>
          </p:txBody>
        </p:sp>
        <p:sp>
          <p:nvSpPr>
            <p:cNvPr id="919" name="Google Shape;919;p43"/>
            <p:cNvSpPr/>
            <p:nvPr/>
          </p:nvSpPr>
          <p:spPr>
            <a:xfrm>
              <a:off x="6506970" y="3490574"/>
              <a:ext cx="775216" cy="331621"/>
            </a:xfrm>
            <a:prstGeom prst="roundRect">
              <a:avLst>
                <a:gd fmla="val 9953" name="adj"/>
              </a:avLst>
            </a:prstGeom>
            <a:noFill/>
            <a:ln cap="flat" cmpd="sng" w="25400">
              <a:solidFill>
                <a:srgbClr val="C6CDD0"/>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900" cap="none" strike="noStrike">
                  <a:solidFill>
                    <a:srgbClr val="000000"/>
                  </a:solidFill>
                  <a:latin typeface="Times New Roman"/>
                  <a:ea typeface="Times New Roman"/>
                  <a:cs typeface="Times New Roman"/>
                  <a:sym typeface="Times New Roman"/>
                </a:rPr>
                <a:t>ODC 1</a:t>
              </a:r>
              <a:endParaRPr b="1" sz="900">
                <a:solidFill>
                  <a:schemeClr val="dk1"/>
                </a:solidFill>
                <a:latin typeface="Arial"/>
                <a:ea typeface="Arial"/>
                <a:cs typeface="Arial"/>
                <a:sym typeface="Arial"/>
              </a:endParaRPr>
            </a:p>
          </p:txBody>
        </p:sp>
        <p:sp>
          <p:nvSpPr>
            <p:cNvPr id="920" name="Google Shape;920;p43"/>
            <p:cNvSpPr/>
            <p:nvPr/>
          </p:nvSpPr>
          <p:spPr>
            <a:xfrm>
              <a:off x="7408159" y="3493013"/>
              <a:ext cx="775216" cy="331621"/>
            </a:xfrm>
            <a:prstGeom prst="roundRect">
              <a:avLst>
                <a:gd fmla="val 9953" name="adj"/>
              </a:avLst>
            </a:prstGeom>
            <a:noFill/>
            <a:ln cap="flat" cmpd="sng" w="25400">
              <a:solidFill>
                <a:srgbClr val="C6CDD0"/>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900" cap="none" strike="noStrike">
                  <a:solidFill>
                    <a:srgbClr val="000000"/>
                  </a:solidFill>
                  <a:latin typeface="Times New Roman"/>
                  <a:ea typeface="Times New Roman"/>
                  <a:cs typeface="Times New Roman"/>
                  <a:sym typeface="Times New Roman"/>
                </a:rPr>
                <a:t>ODC 2</a:t>
              </a:r>
              <a:endParaRPr b="1" sz="900">
                <a:solidFill>
                  <a:schemeClr val="dk1"/>
                </a:solidFill>
                <a:latin typeface="Arial"/>
                <a:ea typeface="Arial"/>
                <a:cs typeface="Arial"/>
                <a:sym typeface="Arial"/>
              </a:endParaRPr>
            </a:p>
          </p:txBody>
        </p:sp>
        <p:sp>
          <p:nvSpPr>
            <p:cNvPr id="921" name="Google Shape;921;p43"/>
            <p:cNvSpPr/>
            <p:nvPr/>
          </p:nvSpPr>
          <p:spPr>
            <a:xfrm>
              <a:off x="8309347" y="3502767"/>
              <a:ext cx="775216" cy="331621"/>
            </a:xfrm>
            <a:prstGeom prst="roundRect">
              <a:avLst>
                <a:gd fmla="val 9953" name="adj"/>
              </a:avLst>
            </a:prstGeom>
            <a:noFill/>
            <a:ln cap="flat" cmpd="sng" w="25400">
              <a:solidFill>
                <a:srgbClr val="C6CDD0"/>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900" cap="none" strike="noStrike">
                  <a:solidFill>
                    <a:srgbClr val="000000"/>
                  </a:solidFill>
                  <a:latin typeface="Times New Roman"/>
                  <a:ea typeface="Times New Roman"/>
                  <a:cs typeface="Times New Roman"/>
                  <a:sym typeface="Times New Roman"/>
                </a:rPr>
                <a:t>ODC 3</a:t>
              </a:r>
              <a:endParaRPr b="1" sz="900">
                <a:solidFill>
                  <a:schemeClr val="dk1"/>
                </a:solidFill>
                <a:latin typeface="Arial"/>
                <a:ea typeface="Arial"/>
                <a:cs typeface="Arial"/>
                <a:sym typeface="Arial"/>
              </a:endParaRPr>
            </a:p>
          </p:txBody>
        </p:sp>
        <p:sp>
          <p:nvSpPr>
            <p:cNvPr id="922" name="Google Shape;922;p43"/>
            <p:cNvSpPr/>
            <p:nvPr/>
          </p:nvSpPr>
          <p:spPr>
            <a:xfrm>
              <a:off x="9237669" y="3495451"/>
              <a:ext cx="773278" cy="331621"/>
            </a:xfrm>
            <a:prstGeom prst="roundRect">
              <a:avLst>
                <a:gd fmla="val 9953" name="adj"/>
              </a:avLst>
            </a:prstGeom>
            <a:noFill/>
            <a:ln cap="flat" cmpd="sng" w="25400">
              <a:solidFill>
                <a:srgbClr val="C6CDD0"/>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900" cap="none" strike="noStrike">
                  <a:solidFill>
                    <a:srgbClr val="000000"/>
                  </a:solidFill>
                  <a:latin typeface="Times New Roman"/>
                  <a:ea typeface="Times New Roman"/>
                  <a:cs typeface="Times New Roman"/>
                  <a:sym typeface="Times New Roman"/>
                </a:rPr>
                <a:t>ODC 4</a:t>
              </a:r>
              <a:endParaRPr b="1" sz="900">
                <a:solidFill>
                  <a:schemeClr val="dk1"/>
                </a:solidFill>
                <a:latin typeface="Arial"/>
                <a:ea typeface="Arial"/>
                <a:cs typeface="Arial"/>
                <a:sym typeface="Arial"/>
              </a:endParaRPr>
            </a:p>
          </p:txBody>
        </p:sp>
        <p:grpSp>
          <p:nvGrpSpPr>
            <p:cNvPr id="923" name="Google Shape;923;p43"/>
            <p:cNvGrpSpPr/>
            <p:nvPr/>
          </p:nvGrpSpPr>
          <p:grpSpPr>
            <a:xfrm>
              <a:off x="6034088" y="3312572"/>
              <a:ext cx="257759" cy="287730"/>
              <a:chOff x="19859348" y="8232933"/>
              <a:chExt cx="770290" cy="1197707"/>
            </a:xfrm>
          </p:grpSpPr>
          <p:sp>
            <p:nvSpPr>
              <p:cNvPr id="924" name="Google Shape;924;p43"/>
              <p:cNvSpPr/>
              <p:nvPr/>
            </p:nvSpPr>
            <p:spPr>
              <a:xfrm>
                <a:off x="19859348" y="8243080"/>
                <a:ext cx="770290" cy="1177407"/>
              </a:xfrm>
              <a:prstGeom prst="roundRect">
                <a:avLst>
                  <a:gd fmla="val 16667" name="adj"/>
                </a:avLst>
              </a:prstGeom>
              <a:solidFill>
                <a:srgbClr val="CEDFEA"/>
              </a:solidFill>
              <a:ln cap="flat" cmpd="sng" w="19050">
                <a:solidFill>
                  <a:srgbClr val="C6CDD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Arial"/>
                  <a:ea typeface="Arial"/>
                  <a:cs typeface="Arial"/>
                  <a:sym typeface="Arial"/>
                </a:endParaRPr>
              </a:p>
            </p:txBody>
          </p:sp>
          <p:pic>
            <p:nvPicPr>
              <p:cNvPr id="925" name="Google Shape;925;p43"/>
              <p:cNvPicPr preferRelativeResize="0"/>
              <p:nvPr/>
            </p:nvPicPr>
            <p:blipFill rotWithShape="1">
              <a:blip r:embed="rId5">
                <a:alphaModFix/>
              </a:blip>
              <a:srcRect b="0" l="0" r="0" t="0"/>
              <a:stretch/>
            </p:blipFill>
            <p:spPr>
              <a:xfrm>
                <a:off x="19957809" y="8232933"/>
                <a:ext cx="573371" cy="1197707"/>
              </a:xfrm>
              <a:prstGeom prst="rect">
                <a:avLst/>
              </a:prstGeom>
              <a:noFill/>
              <a:ln cap="flat" cmpd="sng" w="9525">
                <a:solidFill>
                  <a:srgbClr val="C6CDD0"/>
                </a:solidFill>
                <a:prstDash val="solid"/>
                <a:round/>
                <a:headEnd len="sm" w="sm" type="none"/>
                <a:tailEnd len="sm" w="sm" type="none"/>
              </a:ln>
            </p:spPr>
          </p:pic>
        </p:grpSp>
        <p:cxnSp>
          <p:nvCxnSpPr>
            <p:cNvPr id="926" name="Google Shape;926;p43"/>
            <p:cNvCxnSpPr>
              <a:endCxn id="924" idx="1"/>
            </p:cNvCxnSpPr>
            <p:nvPr/>
          </p:nvCxnSpPr>
          <p:spPr>
            <a:xfrm>
              <a:off x="4834388" y="3444136"/>
              <a:ext cx="1199700" cy="12300"/>
            </a:xfrm>
            <a:prstGeom prst="straightConnector1">
              <a:avLst/>
            </a:prstGeom>
            <a:noFill/>
            <a:ln cap="flat" cmpd="sng" w="28575">
              <a:solidFill>
                <a:srgbClr val="C6CDD0"/>
              </a:solidFill>
              <a:prstDash val="dash"/>
              <a:round/>
              <a:headEnd len="sm" w="sm" type="none"/>
              <a:tailEnd len="sm" w="sm" type="none"/>
            </a:ln>
          </p:spPr>
        </p:cxnSp>
        <p:sp>
          <p:nvSpPr>
            <p:cNvPr id="927" name="Google Shape;927;p43"/>
            <p:cNvSpPr/>
            <p:nvPr/>
          </p:nvSpPr>
          <p:spPr>
            <a:xfrm>
              <a:off x="4721161" y="3168706"/>
              <a:ext cx="1360313" cy="261337"/>
            </a:xfrm>
            <a:prstGeom prst="rect">
              <a:avLst/>
            </a:prstGeom>
            <a:noFill/>
            <a:ln cap="flat" cmpd="sng" w="9525">
              <a:solidFill>
                <a:srgbClr val="C6CDD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cap="none" strike="noStrike">
                  <a:solidFill>
                    <a:srgbClr val="000000"/>
                  </a:solidFill>
                  <a:latin typeface="Times New Roman"/>
                  <a:ea typeface="Times New Roman"/>
                  <a:cs typeface="Times New Roman"/>
                  <a:sym typeface="Times New Roman"/>
                </a:rPr>
                <a:t>VPN gateway</a:t>
              </a:r>
              <a:endParaRPr/>
            </a:p>
          </p:txBody>
        </p:sp>
        <p:sp>
          <p:nvSpPr>
            <p:cNvPr id="928" name="Google Shape;928;p43"/>
            <p:cNvSpPr/>
            <p:nvPr/>
          </p:nvSpPr>
          <p:spPr>
            <a:xfrm>
              <a:off x="4257504" y="3502766"/>
              <a:ext cx="2293443" cy="261337"/>
            </a:xfrm>
            <a:prstGeom prst="rect">
              <a:avLst/>
            </a:prstGeom>
            <a:noFill/>
            <a:ln cap="flat" cmpd="sng" w="9525">
              <a:solidFill>
                <a:srgbClr val="C6CDD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cap="none" strike="noStrike">
                  <a:solidFill>
                    <a:srgbClr val="000000"/>
                  </a:solidFill>
                  <a:latin typeface="Times New Roman"/>
                  <a:ea typeface="Times New Roman"/>
                  <a:cs typeface="Times New Roman"/>
                  <a:sym typeface="Times New Roman"/>
                </a:rPr>
                <a:t>Direct Connect gateway</a:t>
              </a:r>
              <a:endParaRPr/>
            </a:p>
          </p:txBody>
        </p:sp>
        <p:cxnSp>
          <p:nvCxnSpPr>
            <p:cNvPr id="929" name="Google Shape;929;p43"/>
            <p:cNvCxnSpPr>
              <a:endCxn id="904" idx="0"/>
            </p:cNvCxnSpPr>
            <p:nvPr/>
          </p:nvCxnSpPr>
          <p:spPr>
            <a:xfrm>
              <a:off x="3005853" y="2188344"/>
              <a:ext cx="7800" cy="773100"/>
            </a:xfrm>
            <a:prstGeom prst="straightConnector1">
              <a:avLst/>
            </a:prstGeom>
            <a:noFill/>
            <a:ln cap="flat" cmpd="sng" w="38100">
              <a:solidFill>
                <a:srgbClr val="C6CDD0"/>
              </a:solidFill>
              <a:prstDash val="solid"/>
              <a:round/>
              <a:headEnd len="med" w="med" type="triangle"/>
              <a:tailEnd len="med" w="med" type="triangle"/>
            </a:ln>
          </p:spPr>
        </p:cxnSp>
        <p:cxnSp>
          <p:nvCxnSpPr>
            <p:cNvPr id="930" name="Google Shape;930;p43"/>
            <p:cNvCxnSpPr/>
            <p:nvPr/>
          </p:nvCxnSpPr>
          <p:spPr>
            <a:xfrm>
              <a:off x="8226012" y="2198226"/>
              <a:ext cx="5814" cy="772971"/>
            </a:xfrm>
            <a:prstGeom prst="straightConnector1">
              <a:avLst/>
            </a:prstGeom>
            <a:noFill/>
            <a:ln cap="flat" cmpd="sng" w="38100">
              <a:solidFill>
                <a:srgbClr val="C6CDD0"/>
              </a:solidFill>
              <a:prstDash val="solid"/>
              <a:round/>
              <a:headEnd len="med" w="med" type="triangle"/>
              <a:tailEnd len="med" w="med" type="triangle"/>
            </a:ln>
          </p:spPr>
        </p:cxnSp>
      </p:grpSp>
      <p:sp>
        <p:nvSpPr>
          <p:cNvPr id="931" name="Google Shape;931;p43"/>
          <p:cNvSpPr txBox="1"/>
          <p:nvPr/>
        </p:nvSpPr>
        <p:spPr>
          <a:xfrm>
            <a:off x="266322" y="1863633"/>
            <a:ext cx="3841095" cy="5040560"/>
          </a:xfrm>
          <a:prstGeom prst="rect">
            <a:avLst/>
          </a:prstGeom>
          <a:noFill/>
          <a:ln>
            <a:noFill/>
          </a:ln>
        </p:spPr>
        <p:txBody>
          <a:bodyPr anchorCtr="0" anchor="t" bIns="45700" lIns="91425" spcFirstLastPara="1" rIns="91425" wrap="square" tIns="45700">
            <a:noAutofit/>
          </a:bodyPr>
          <a:lstStyle/>
          <a:p>
            <a:pPr indent="-355591" lvl="1" marL="836063" marR="0" rtl="0" algn="l">
              <a:lnSpc>
                <a:spcPct val="100000"/>
              </a:lnSpc>
              <a:spcBef>
                <a:spcPts val="0"/>
              </a:spcBef>
              <a:spcAft>
                <a:spcPts val="0"/>
              </a:spcAft>
              <a:buClr>
                <a:schemeClr val="accent1"/>
              </a:buClr>
              <a:buSzPts val="2000"/>
              <a:buFont typeface="Noto Sans Symbols"/>
              <a:buChar char="■"/>
            </a:pPr>
            <a:r>
              <a:rPr b="1" i="0" lang="en-US" sz="2000" u="none" cap="none" strike="noStrike">
                <a:solidFill>
                  <a:srgbClr val="000000"/>
                </a:solidFill>
                <a:latin typeface="Times New Roman"/>
                <a:ea typeface="Times New Roman"/>
                <a:cs typeface="Times New Roman"/>
                <a:sym typeface="Times New Roman"/>
              </a:rPr>
              <a:t>Unified resource management</a:t>
            </a:r>
            <a:endParaRPr b="1" i="0" sz="2000" u="none" cap="none" strike="noStrike">
              <a:solidFill>
                <a:schemeClr val="dk1"/>
              </a:solidFill>
              <a:latin typeface="Arial"/>
              <a:ea typeface="Arial"/>
              <a:cs typeface="Arial"/>
              <a:sym typeface="Arial"/>
            </a:endParaRPr>
          </a:p>
          <a:p>
            <a:pPr indent="-228594" lvl="2" marL="1142971" marR="0" rtl="0" algn="l">
              <a:lnSpc>
                <a:spcPct val="100000"/>
              </a:lnSpc>
              <a:spcBef>
                <a:spcPts val="0"/>
              </a:spcBef>
              <a:spcAft>
                <a:spcPts val="0"/>
              </a:spcAft>
              <a:buClr>
                <a:schemeClr val="accent1"/>
              </a:buClr>
              <a:buSzPts val="1800"/>
              <a:buFont typeface="Noto Sans Symbols"/>
              <a:buChar char="✔"/>
            </a:pPr>
            <a:r>
              <a:rPr b="0" i="0" lang="en-US" sz="1800" u="none" cap="none" strike="noStrike">
                <a:solidFill>
                  <a:srgbClr val="000000"/>
                </a:solidFill>
                <a:latin typeface="Times New Roman"/>
                <a:ea typeface="Times New Roman"/>
                <a:cs typeface="Times New Roman"/>
                <a:sym typeface="Times New Roman"/>
              </a:rPr>
              <a:t>TStack manages Tencent Cloud public clouds in a unified manner</a:t>
            </a:r>
            <a:endParaRPr/>
          </a:p>
          <a:p>
            <a:pPr indent="-355591" lvl="1" marL="836063" marR="0" rtl="0" algn="l">
              <a:lnSpc>
                <a:spcPct val="100000"/>
              </a:lnSpc>
              <a:spcBef>
                <a:spcPts val="0"/>
              </a:spcBef>
              <a:spcAft>
                <a:spcPts val="0"/>
              </a:spcAft>
              <a:buClr>
                <a:schemeClr val="accent1"/>
              </a:buClr>
              <a:buSzPts val="2000"/>
              <a:buFont typeface="Noto Sans Symbols"/>
              <a:buChar char="■"/>
            </a:pPr>
            <a:r>
              <a:rPr b="1" i="0" lang="en-US" sz="2000" u="none" cap="none" strike="noStrike">
                <a:solidFill>
                  <a:srgbClr val="000000"/>
                </a:solidFill>
                <a:latin typeface="Times New Roman"/>
                <a:ea typeface="Times New Roman"/>
                <a:cs typeface="Times New Roman"/>
                <a:sym typeface="Times New Roman"/>
              </a:rPr>
              <a:t>Data migration in the overlay</a:t>
            </a:r>
            <a:endParaRPr b="1" i="0" sz="2000" u="none" cap="none" strike="noStrike">
              <a:solidFill>
                <a:schemeClr val="dk1"/>
              </a:solidFill>
              <a:latin typeface="Arial"/>
              <a:ea typeface="Arial"/>
              <a:cs typeface="Arial"/>
              <a:sym typeface="Arial"/>
            </a:endParaRPr>
          </a:p>
          <a:p>
            <a:pPr indent="-228594" lvl="2" marL="1142971" marR="0" rtl="0" algn="l">
              <a:lnSpc>
                <a:spcPct val="100000"/>
              </a:lnSpc>
              <a:spcBef>
                <a:spcPts val="0"/>
              </a:spcBef>
              <a:spcAft>
                <a:spcPts val="0"/>
              </a:spcAft>
              <a:buClr>
                <a:schemeClr val="accent1"/>
              </a:buClr>
              <a:buSzPts val="1800"/>
              <a:buFont typeface="Noto Sans Symbols"/>
              <a:buChar char="✔"/>
            </a:pPr>
            <a:r>
              <a:rPr b="0" i="0" lang="en-US" sz="1800" u="none" cap="none" strike="noStrike">
                <a:solidFill>
                  <a:srgbClr val="000000"/>
                </a:solidFill>
                <a:latin typeface="Times New Roman"/>
                <a:ea typeface="Times New Roman"/>
                <a:cs typeface="Times New Roman"/>
                <a:sym typeface="Times New Roman"/>
              </a:rPr>
              <a:t>Data and virtual machines can be migrated in the overlay through custom VPN gateways or Direct Connect gateways</a:t>
            </a:r>
            <a:endParaRPr b="0" i="0" sz="1800" u="none" cap="none" strike="noStrike">
              <a:solidFill>
                <a:schemeClr val="dk1"/>
              </a:solidFill>
              <a:latin typeface="Arial"/>
              <a:ea typeface="Arial"/>
              <a:cs typeface="Arial"/>
              <a:sym typeface="Arial"/>
            </a:endParaRPr>
          </a:p>
          <a:p>
            <a:pPr indent="-328071" lvl="0" marL="480471" marR="0" rtl="0" algn="l">
              <a:lnSpc>
                <a:spcPct val="100000"/>
              </a:lnSpc>
              <a:spcBef>
                <a:spcPts val="0"/>
              </a:spcBef>
              <a:spcAft>
                <a:spcPts val="0"/>
              </a:spcAft>
              <a:buClr>
                <a:schemeClr val="accent1"/>
              </a:buClr>
              <a:buSzPts val="2400"/>
              <a:buFont typeface="Noto Sans Symbols"/>
              <a:buNone/>
            </a:pPr>
            <a:r>
              <a:t/>
            </a:r>
            <a:endParaRPr sz="2400">
              <a:solidFill>
                <a:schemeClr val="dk1"/>
              </a:solidFill>
              <a:latin typeface="Arial"/>
              <a:ea typeface="Arial"/>
              <a:cs typeface="Arial"/>
              <a:sym typeface="Arial"/>
            </a:endParaRPr>
          </a:p>
          <a:p>
            <a:pPr indent="-328071" lvl="0" marL="480471" marR="0" rtl="0" algn="l">
              <a:lnSpc>
                <a:spcPct val="100000"/>
              </a:lnSpc>
              <a:spcBef>
                <a:spcPts val="0"/>
              </a:spcBef>
              <a:spcAft>
                <a:spcPts val="0"/>
              </a:spcAft>
              <a:buClr>
                <a:schemeClr val="accent1"/>
              </a:buClr>
              <a:buSzPts val="2400"/>
              <a:buFont typeface="Noto Sans Symbols"/>
              <a:buNone/>
            </a:pPr>
            <a:r>
              <a:t/>
            </a:r>
            <a:endParaRPr sz="2400">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sp>
        <p:nvSpPr>
          <p:cNvPr id="936" name="Google Shape;936;p44"/>
          <p:cNvSpPr txBox="1"/>
          <p:nvPr>
            <p:ph type="title"/>
          </p:nvPr>
        </p:nvSpPr>
        <p:spPr>
          <a:xfrm>
            <a:off x="879717" y="29673"/>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0A4FF"/>
                </a:solidFill>
                <a:latin typeface="Times New Roman"/>
                <a:ea typeface="Times New Roman"/>
                <a:cs typeface="Times New Roman"/>
                <a:sym typeface="Times New Roman"/>
              </a:rPr>
              <a:t>3.3.1 TStack CMP (continued)</a:t>
            </a:r>
            <a:endParaRPr/>
          </a:p>
        </p:txBody>
      </p:sp>
      <p:sp>
        <p:nvSpPr>
          <p:cNvPr id="937" name="Google Shape;937;p44"/>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grpSp>
        <p:nvGrpSpPr>
          <p:cNvPr id="938" name="Google Shape;938;p44"/>
          <p:cNvGrpSpPr/>
          <p:nvPr/>
        </p:nvGrpSpPr>
        <p:grpSpPr>
          <a:xfrm>
            <a:off x="838709" y="1052736"/>
            <a:ext cx="10508861" cy="5112509"/>
            <a:chOff x="920108" y="1196752"/>
            <a:chExt cx="10580904" cy="4968492"/>
          </a:xfrm>
        </p:grpSpPr>
        <p:sp>
          <p:nvSpPr>
            <p:cNvPr id="939" name="Google Shape;939;p44"/>
            <p:cNvSpPr/>
            <p:nvPr/>
          </p:nvSpPr>
          <p:spPr>
            <a:xfrm>
              <a:off x="2672327" y="1223310"/>
              <a:ext cx="8812088" cy="979373"/>
            </a:xfrm>
            <a:prstGeom prst="roundRect">
              <a:avLst>
                <a:gd fmla="val 6265" name="adj"/>
              </a:avLst>
            </a:prstGeom>
            <a:solidFill>
              <a:srgbClr val="D9D9D9">
                <a:alpha val="80000"/>
              </a:srgbClr>
            </a:soli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sp>
          <p:nvSpPr>
            <p:cNvPr id="940" name="Google Shape;940;p44"/>
            <p:cNvSpPr/>
            <p:nvPr/>
          </p:nvSpPr>
          <p:spPr>
            <a:xfrm>
              <a:off x="920820" y="1223310"/>
              <a:ext cx="1424537" cy="4941934"/>
            </a:xfrm>
            <a:prstGeom prst="roundRect">
              <a:avLst>
                <a:gd fmla="val 6265" name="adj"/>
              </a:avLst>
            </a:prstGeom>
            <a:solidFill>
              <a:srgbClr val="D9D9D9">
                <a:alpha val="80000"/>
              </a:srgbClr>
            </a:soli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lt1"/>
                </a:solidFill>
                <a:latin typeface="Arial"/>
                <a:ea typeface="Arial"/>
                <a:cs typeface="Arial"/>
                <a:sym typeface="Arial"/>
              </a:endParaRPr>
            </a:p>
          </p:txBody>
        </p:sp>
        <p:sp>
          <p:nvSpPr>
            <p:cNvPr id="941" name="Google Shape;941;p44"/>
            <p:cNvSpPr txBox="1"/>
            <p:nvPr/>
          </p:nvSpPr>
          <p:spPr>
            <a:xfrm>
              <a:off x="920108" y="1600050"/>
              <a:ext cx="1425962" cy="26685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cap="none" strike="noStrike">
                  <a:solidFill>
                    <a:srgbClr val="000000"/>
                  </a:solidFill>
                  <a:latin typeface="Times New Roman"/>
                  <a:ea typeface="Times New Roman"/>
                  <a:cs typeface="Times New Roman"/>
                  <a:sym typeface="Times New Roman"/>
                </a:rPr>
                <a:t>Security</a:t>
              </a:r>
              <a:endParaRPr b="1" sz="1200">
                <a:solidFill>
                  <a:schemeClr val="dk1"/>
                </a:solidFill>
                <a:latin typeface="Arial"/>
                <a:ea typeface="Arial"/>
                <a:cs typeface="Arial"/>
                <a:sym typeface="Arial"/>
              </a:endParaRPr>
            </a:p>
          </p:txBody>
        </p:sp>
        <p:sp>
          <p:nvSpPr>
            <p:cNvPr id="942" name="Google Shape;942;p44"/>
            <p:cNvSpPr/>
            <p:nvPr/>
          </p:nvSpPr>
          <p:spPr>
            <a:xfrm>
              <a:off x="1018703" y="1911500"/>
              <a:ext cx="1178707" cy="260401"/>
            </a:xfrm>
            <a:prstGeom prst="rect">
              <a:avLst/>
            </a:prstGeom>
            <a:noFill/>
            <a:ln cap="flat" cmpd="sng" w="9525">
              <a:solidFill>
                <a:srgbClr val="3E3A3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Physical security</a:t>
              </a:r>
              <a:endParaRPr/>
            </a:p>
            <a:p>
              <a:pPr indent="0" lvl="0" marL="0" marR="0" rtl="0" algn="ctr">
                <a:spcBef>
                  <a:spcPts val="0"/>
                </a:spcBef>
                <a:spcAft>
                  <a:spcPts val="0"/>
                </a:spcAft>
                <a:buNone/>
              </a:pPr>
              <a:r>
                <a:t/>
              </a:r>
              <a:endParaRPr sz="1000">
                <a:solidFill>
                  <a:schemeClr val="dk1"/>
                </a:solidFill>
                <a:latin typeface="Arial"/>
                <a:ea typeface="Arial"/>
                <a:cs typeface="Arial"/>
                <a:sym typeface="Arial"/>
              </a:endParaRPr>
            </a:p>
          </p:txBody>
        </p:sp>
        <p:sp>
          <p:nvSpPr>
            <p:cNvPr id="943" name="Google Shape;943;p44"/>
            <p:cNvSpPr/>
            <p:nvPr/>
          </p:nvSpPr>
          <p:spPr>
            <a:xfrm>
              <a:off x="1018701" y="2292323"/>
              <a:ext cx="1178707" cy="260401"/>
            </a:xfrm>
            <a:prstGeom prst="rect">
              <a:avLst/>
            </a:prstGeom>
            <a:noFill/>
            <a:ln cap="flat" cmpd="sng" w="9525">
              <a:solidFill>
                <a:srgbClr val="3E3A3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Server security</a:t>
              </a:r>
              <a:endParaRPr sz="1000">
                <a:solidFill>
                  <a:schemeClr val="dk1"/>
                </a:solidFill>
                <a:latin typeface="Arial"/>
                <a:ea typeface="Arial"/>
                <a:cs typeface="Arial"/>
                <a:sym typeface="Arial"/>
              </a:endParaRPr>
            </a:p>
          </p:txBody>
        </p:sp>
        <p:sp>
          <p:nvSpPr>
            <p:cNvPr id="944" name="Google Shape;944;p44"/>
            <p:cNvSpPr/>
            <p:nvPr/>
          </p:nvSpPr>
          <p:spPr>
            <a:xfrm>
              <a:off x="1026090" y="3043839"/>
              <a:ext cx="1178707" cy="260401"/>
            </a:xfrm>
            <a:prstGeom prst="rect">
              <a:avLst/>
            </a:prstGeom>
            <a:noFill/>
            <a:ln cap="flat" cmpd="sng" w="9525">
              <a:solidFill>
                <a:srgbClr val="3E3A3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Network security</a:t>
              </a:r>
              <a:endParaRPr sz="1000">
                <a:solidFill>
                  <a:schemeClr val="dk1"/>
                </a:solidFill>
                <a:latin typeface="Arial"/>
                <a:ea typeface="Arial"/>
                <a:cs typeface="Arial"/>
                <a:sym typeface="Arial"/>
              </a:endParaRPr>
            </a:p>
          </p:txBody>
        </p:sp>
        <p:sp>
          <p:nvSpPr>
            <p:cNvPr id="945" name="Google Shape;945;p44"/>
            <p:cNvSpPr/>
            <p:nvPr/>
          </p:nvSpPr>
          <p:spPr>
            <a:xfrm>
              <a:off x="1026086" y="2675439"/>
              <a:ext cx="1178707" cy="260401"/>
            </a:xfrm>
            <a:prstGeom prst="rect">
              <a:avLst/>
            </a:prstGeom>
            <a:noFill/>
            <a:ln cap="flat" cmpd="sng" w="9525">
              <a:solidFill>
                <a:srgbClr val="3E3A3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Data security</a:t>
              </a:r>
              <a:endParaRPr sz="1000">
                <a:solidFill>
                  <a:schemeClr val="dk1"/>
                </a:solidFill>
                <a:latin typeface="Arial"/>
                <a:ea typeface="Arial"/>
                <a:cs typeface="Arial"/>
                <a:sym typeface="Arial"/>
              </a:endParaRPr>
            </a:p>
          </p:txBody>
        </p:sp>
        <p:sp>
          <p:nvSpPr>
            <p:cNvPr id="946" name="Google Shape;946;p44"/>
            <p:cNvSpPr/>
            <p:nvPr/>
          </p:nvSpPr>
          <p:spPr>
            <a:xfrm>
              <a:off x="1018703" y="3426956"/>
              <a:ext cx="1178707" cy="335765"/>
            </a:xfrm>
            <a:prstGeom prst="rect">
              <a:avLst/>
            </a:prstGeom>
            <a:noFill/>
            <a:ln cap="flat" cmpd="sng" w="9525">
              <a:solidFill>
                <a:srgbClr val="3E3A3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Application security</a:t>
              </a:r>
              <a:endParaRPr sz="1000">
                <a:solidFill>
                  <a:schemeClr val="dk1"/>
                </a:solidFill>
                <a:latin typeface="Arial"/>
                <a:ea typeface="Arial"/>
                <a:cs typeface="Arial"/>
                <a:sym typeface="Arial"/>
              </a:endParaRPr>
            </a:p>
          </p:txBody>
        </p:sp>
        <p:sp>
          <p:nvSpPr>
            <p:cNvPr id="947" name="Google Shape;947;p44"/>
            <p:cNvSpPr/>
            <p:nvPr/>
          </p:nvSpPr>
          <p:spPr>
            <a:xfrm>
              <a:off x="1011311" y="3810080"/>
              <a:ext cx="1178707" cy="260401"/>
            </a:xfrm>
            <a:prstGeom prst="rect">
              <a:avLst/>
            </a:prstGeom>
            <a:noFill/>
            <a:ln cap="flat" cmpd="sng" w="9525">
              <a:solidFill>
                <a:srgbClr val="3E3A3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Business security</a:t>
              </a:r>
              <a:endParaRPr sz="1000">
                <a:solidFill>
                  <a:schemeClr val="dk1"/>
                </a:solidFill>
                <a:latin typeface="Arial"/>
                <a:ea typeface="Arial"/>
                <a:cs typeface="Arial"/>
                <a:sym typeface="Arial"/>
              </a:endParaRPr>
            </a:p>
          </p:txBody>
        </p:sp>
        <p:sp>
          <p:nvSpPr>
            <p:cNvPr id="948" name="Google Shape;948;p44"/>
            <p:cNvSpPr/>
            <p:nvPr/>
          </p:nvSpPr>
          <p:spPr>
            <a:xfrm>
              <a:off x="1011310" y="4190903"/>
              <a:ext cx="1178707" cy="260401"/>
            </a:xfrm>
            <a:prstGeom prst="rect">
              <a:avLst/>
            </a:prstGeom>
            <a:noFill/>
            <a:ln cap="flat" cmpd="sng" w="9525">
              <a:solidFill>
                <a:srgbClr val="3E3A3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Edge security</a:t>
              </a:r>
              <a:endParaRPr sz="1000">
                <a:solidFill>
                  <a:schemeClr val="dk1"/>
                </a:solidFill>
                <a:latin typeface="Arial"/>
                <a:ea typeface="Arial"/>
                <a:cs typeface="Arial"/>
                <a:sym typeface="Arial"/>
              </a:endParaRPr>
            </a:p>
          </p:txBody>
        </p:sp>
        <p:sp>
          <p:nvSpPr>
            <p:cNvPr id="949" name="Google Shape;949;p44"/>
            <p:cNvSpPr/>
            <p:nvPr/>
          </p:nvSpPr>
          <p:spPr>
            <a:xfrm>
              <a:off x="1018698" y="4942419"/>
              <a:ext cx="1178707" cy="260401"/>
            </a:xfrm>
            <a:prstGeom prst="rect">
              <a:avLst/>
            </a:prstGeom>
            <a:noFill/>
            <a:ln cap="flat" cmpd="sng" w="9525">
              <a:solidFill>
                <a:srgbClr val="3E3A3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Cloud platform security</a:t>
              </a:r>
              <a:endParaRPr sz="1000">
                <a:solidFill>
                  <a:schemeClr val="dk1"/>
                </a:solidFill>
                <a:latin typeface="Arial"/>
                <a:ea typeface="Arial"/>
                <a:cs typeface="Arial"/>
                <a:sym typeface="Arial"/>
              </a:endParaRPr>
            </a:p>
          </p:txBody>
        </p:sp>
        <p:sp>
          <p:nvSpPr>
            <p:cNvPr id="950" name="Google Shape;950;p44"/>
            <p:cNvSpPr/>
            <p:nvPr/>
          </p:nvSpPr>
          <p:spPr>
            <a:xfrm>
              <a:off x="1018695" y="4574020"/>
              <a:ext cx="1178707" cy="260401"/>
            </a:xfrm>
            <a:prstGeom prst="rect">
              <a:avLst/>
            </a:prstGeom>
            <a:noFill/>
            <a:ln cap="flat" cmpd="sng" w="9525">
              <a:solidFill>
                <a:srgbClr val="3E3A3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Expert service</a:t>
              </a:r>
              <a:endParaRPr sz="1000">
                <a:solidFill>
                  <a:schemeClr val="dk1"/>
                </a:solidFill>
                <a:latin typeface="Arial"/>
                <a:ea typeface="Arial"/>
                <a:cs typeface="Arial"/>
                <a:sym typeface="Arial"/>
              </a:endParaRPr>
            </a:p>
          </p:txBody>
        </p:sp>
        <p:sp>
          <p:nvSpPr>
            <p:cNvPr id="951" name="Google Shape;951;p44"/>
            <p:cNvSpPr/>
            <p:nvPr/>
          </p:nvSpPr>
          <p:spPr>
            <a:xfrm>
              <a:off x="1011311" y="5325537"/>
              <a:ext cx="1178707" cy="380829"/>
            </a:xfrm>
            <a:prstGeom prst="rect">
              <a:avLst/>
            </a:prstGeom>
            <a:noFill/>
            <a:ln cap="flat" cmpd="sng" w="9525">
              <a:solidFill>
                <a:srgbClr val="3E3A3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Certification and audit</a:t>
              </a:r>
              <a:endParaRPr sz="1000">
                <a:solidFill>
                  <a:schemeClr val="dk1"/>
                </a:solidFill>
                <a:latin typeface="Arial"/>
                <a:ea typeface="Arial"/>
                <a:cs typeface="Arial"/>
                <a:sym typeface="Arial"/>
              </a:endParaRPr>
            </a:p>
          </p:txBody>
        </p:sp>
        <p:sp>
          <p:nvSpPr>
            <p:cNvPr id="952" name="Google Shape;952;p44"/>
            <p:cNvSpPr/>
            <p:nvPr/>
          </p:nvSpPr>
          <p:spPr>
            <a:xfrm>
              <a:off x="2666207" y="3957271"/>
              <a:ext cx="8824332" cy="1011106"/>
            </a:xfrm>
            <a:prstGeom prst="roundRect">
              <a:avLst>
                <a:gd fmla="val 6265" name="adj"/>
              </a:avLst>
            </a:prstGeom>
            <a:solidFill>
              <a:srgbClr val="D9D9D9">
                <a:alpha val="80000"/>
              </a:srgbClr>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sp>
          <p:nvSpPr>
            <p:cNvPr id="953" name="Google Shape;953;p44"/>
            <p:cNvSpPr/>
            <p:nvPr/>
          </p:nvSpPr>
          <p:spPr>
            <a:xfrm>
              <a:off x="2666207" y="5082349"/>
              <a:ext cx="8824332" cy="1082895"/>
            </a:xfrm>
            <a:prstGeom prst="roundRect">
              <a:avLst>
                <a:gd fmla="val 6265" name="adj"/>
              </a:avLst>
            </a:prstGeom>
            <a:solidFill>
              <a:srgbClr val="D9D9D9">
                <a:alpha val="80000"/>
              </a:srgbClr>
            </a:solid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000">
                <a:solidFill>
                  <a:srgbClr val="3E3A39"/>
                </a:solidFill>
                <a:latin typeface="Arial"/>
                <a:ea typeface="Arial"/>
                <a:cs typeface="Arial"/>
                <a:sym typeface="Arial"/>
              </a:endParaRPr>
            </a:p>
          </p:txBody>
        </p:sp>
        <p:sp>
          <p:nvSpPr>
            <p:cNvPr id="954" name="Google Shape;954;p44"/>
            <p:cNvSpPr txBox="1"/>
            <p:nvPr/>
          </p:nvSpPr>
          <p:spPr>
            <a:xfrm>
              <a:off x="2649550" y="5066987"/>
              <a:ext cx="8833156" cy="26685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cap="none" strike="noStrike">
                  <a:solidFill>
                    <a:srgbClr val="000000"/>
                  </a:solidFill>
                  <a:latin typeface="Times New Roman"/>
                  <a:ea typeface="Times New Roman"/>
                  <a:cs typeface="Times New Roman"/>
                  <a:sym typeface="Times New Roman"/>
                </a:rPr>
                <a:t>Fundamental resources</a:t>
              </a:r>
              <a:endParaRPr/>
            </a:p>
          </p:txBody>
        </p:sp>
        <p:sp>
          <p:nvSpPr>
            <p:cNvPr id="955" name="Google Shape;955;p44"/>
            <p:cNvSpPr/>
            <p:nvPr/>
          </p:nvSpPr>
          <p:spPr>
            <a:xfrm>
              <a:off x="5680744" y="5312748"/>
              <a:ext cx="2840457" cy="166291"/>
            </a:xfrm>
            <a:prstGeom prst="rect">
              <a:avLst/>
            </a:prstGeom>
            <a:solidFill>
              <a:schemeClr val="dk1"/>
            </a:solidFill>
            <a:ln cap="flat" cmpd="sng" w="9525">
              <a:solidFill>
                <a:srgbClr val="3E3A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Storage virtualization</a:t>
              </a:r>
              <a:endParaRPr sz="1000">
                <a:solidFill>
                  <a:schemeClr val="lt1"/>
                </a:solidFill>
                <a:latin typeface="Arial"/>
                <a:ea typeface="Arial"/>
                <a:cs typeface="Arial"/>
                <a:sym typeface="Arial"/>
              </a:endParaRPr>
            </a:p>
          </p:txBody>
        </p:sp>
        <p:sp>
          <p:nvSpPr>
            <p:cNvPr id="956" name="Google Shape;956;p44"/>
            <p:cNvSpPr/>
            <p:nvPr/>
          </p:nvSpPr>
          <p:spPr>
            <a:xfrm>
              <a:off x="2782504" y="5310719"/>
              <a:ext cx="2840457" cy="166291"/>
            </a:xfrm>
            <a:prstGeom prst="rect">
              <a:avLst/>
            </a:prstGeom>
            <a:solidFill>
              <a:schemeClr val="dk1"/>
            </a:solidFill>
            <a:ln cap="flat" cmpd="sng" w="9525">
              <a:solidFill>
                <a:srgbClr val="3E3A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Compute virtualization</a:t>
              </a:r>
              <a:endParaRPr sz="1000">
                <a:solidFill>
                  <a:schemeClr val="lt1"/>
                </a:solidFill>
                <a:latin typeface="Arial"/>
                <a:ea typeface="Arial"/>
                <a:cs typeface="Arial"/>
                <a:sym typeface="Arial"/>
              </a:endParaRPr>
            </a:p>
          </p:txBody>
        </p:sp>
        <p:sp>
          <p:nvSpPr>
            <p:cNvPr id="957" name="Google Shape;957;p44"/>
            <p:cNvSpPr/>
            <p:nvPr/>
          </p:nvSpPr>
          <p:spPr>
            <a:xfrm>
              <a:off x="8579715" y="5308347"/>
              <a:ext cx="2840457" cy="166291"/>
            </a:xfrm>
            <a:prstGeom prst="rect">
              <a:avLst/>
            </a:prstGeom>
            <a:solidFill>
              <a:schemeClr val="dk1"/>
            </a:solidFill>
            <a:ln cap="flat" cmpd="sng" w="9525">
              <a:solidFill>
                <a:srgbClr val="3E3A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Network virtualization</a:t>
              </a:r>
              <a:endParaRPr sz="1000">
                <a:solidFill>
                  <a:schemeClr val="lt1"/>
                </a:solidFill>
                <a:latin typeface="Arial"/>
                <a:ea typeface="Arial"/>
                <a:cs typeface="Arial"/>
                <a:sym typeface="Arial"/>
              </a:endParaRPr>
            </a:p>
          </p:txBody>
        </p:sp>
        <p:sp>
          <p:nvSpPr>
            <p:cNvPr id="958" name="Google Shape;958;p44"/>
            <p:cNvSpPr txBox="1"/>
            <p:nvPr/>
          </p:nvSpPr>
          <p:spPr>
            <a:xfrm>
              <a:off x="2667856" y="3925013"/>
              <a:ext cx="8833156" cy="26685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cap="none" strike="noStrike">
                  <a:solidFill>
                    <a:srgbClr val="000000"/>
                  </a:solidFill>
                  <a:latin typeface="Times New Roman"/>
                  <a:ea typeface="Times New Roman"/>
                  <a:cs typeface="Times New Roman"/>
                  <a:sym typeface="Times New Roman"/>
                </a:rPr>
                <a:t>IaaS service layer</a:t>
              </a:r>
              <a:endParaRPr/>
            </a:p>
          </p:txBody>
        </p:sp>
        <p:sp>
          <p:nvSpPr>
            <p:cNvPr id="959" name="Google Shape;959;p44"/>
            <p:cNvSpPr txBox="1"/>
            <p:nvPr/>
          </p:nvSpPr>
          <p:spPr>
            <a:xfrm>
              <a:off x="2631162" y="1196752"/>
              <a:ext cx="8833156" cy="26685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cap="none" strike="noStrike">
                  <a:solidFill>
                    <a:srgbClr val="000000"/>
                  </a:solidFill>
                  <a:latin typeface="Times New Roman"/>
                  <a:ea typeface="Times New Roman"/>
                  <a:cs typeface="Times New Roman"/>
                  <a:sym typeface="Times New Roman"/>
                </a:rPr>
                <a:t>Platform management layer</a:t>
              </a:r>
              <a:endParaRPr/>
            </a:p>
          </p:txBody>
        </p:sp>
        <p:sp>
          <p:nvSpPr>
            <p:cNvPr id="960" name="Google Shape;960;p44"/>
            <p:cNvSpPr/>
            <p:nvPr/>
          </p:nvSpPr>
          <p:spPr>
            <a:xfrm>
              <a:off x="2793872" y="4149614"/>
              <a:ext cx="4216792" cy="739418"/>
            </a:xfrm>
            <a:prstGeom prst="rect">
              <a:avLst/>
            </a:prstGeom>
            <a:noFill/>
            <a:ln cap="flat" cmpd="sng" w="9525">
              <a:solidFill>
                <a:srgbClr val="3E3A3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Computing</a:t>
              </a:r>
              <a:endParaRPr sz="1000">
                <a:solidFill>
                  <a:schemeClr val="dk1"/>
                </a:solidFill>
                <a:latin typeface="Arial"/>
                <a:ea typeface="Arial"/>
                <a:cs typeface="Arial"/>
                <a:sym typeface="Arial"/>
              </a:endParaRPr>
            </a:p>
          </p:txBody>
        </p:sp>
        <p:sp>
          <p:nvSpPr>
            <p:cNvPr id="961" name="Google Shape;961;p44"/>
            <p:cNvSpPr/>
            <p:nvPr/>
          </p:nvSpPr>
          <p:spPr>
            <a:xfrm>
              <a:off x="2867533" y="4398543"/>
              <a:ext cx="859788" cy="163425"/>
            </a:xfrm>
            <a:prstGeom prst="rect">
              <a:avLst/>
            </a:prstGeom>
            <a:noFill/>
            <a:ln cap="flat" cmpd="sng" w="9525">
              <a:solidFill>
                <a:srgbClr val="3E3A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800" cap="none" strike="noStrike">
                  <a:solidFill>
                    <a:srgbClr val="000000"/>
                  </a:solidFill>
                  <a:latin typeface="Times New Roman"/>
                  <a:ea typeface="Times New Roman"/>
                  <a:cs typeface="Times New Roman"/>
                  <a:sym typeface="Times New Roman"/>
                </a:rPr>
                <a:t>Resource pool management</a:t>
              </a:r>
              <a:endParaRPr sz="800">
                <a:solidFill>
                  <a:schemeClr val="dk1"/>
                </a:solidFill>
                <a:latin typeface="Arial"/>
                <a:ea typeface="Arial"/>
                <a:cs typeface="Arial"/>
                <a:sym typeface="Arial"/>
              </a:endParaRPr>
            </a:p>
          </p:txBody>
        </p:sp>
        <p:sp>
          <p:nvSpPr>
            <p:cNvPr id="962" name="Google Shape;962;p44"/>
            <p:cNvSpPr/>
            <p:nvPr/>
          </p:nvSpPr>
          <p:spPr>
            <a:xfrm>
              <a:off x="2863444" y="4668064"/>
              <a:ext cx="863877" cy="151192"/>
            </a:xfrm>
            <a:prstGeom prst="rect">
              <a:avLst/>
            </a:prstGeom>
            <a:noFill/>
            <a:ln cap="flat" cmpd="sng" w="9525">
              <a:solidFill>
                <a:srgbClr val="3E3A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800" cap="none" strike="noStrike">
                  <a:solidFill>
                    <a:srgbClr val="000000"/>
                  </a:solidFill>
                  <a:latin typeface="Times New Roman"/>
                  <a:ea typeface="Times New Roman"/>
                  <a:cs typeface="Times New Roman"/>
                  <a:sym typeface="Times New Roman"/>
                </a:rPr>
                <a:t>GPU Cloud Computing</a:t>
              </a:r>
              <a:endParaRPr sz="800">
                <a:solidFill>
                  <a:schemeClr val="dk1"/>
                </a:solidFill>
                <a:latin typeface="Arial"/>
                <a:ea typeface="Arial"/>
                <a:cs typeface="Arial"/>
                <a:sym typeface="Arial"/>
              </a:endParaRPr>
            </a:p>
          </p:txBody>
        </p:sp>
        <p:sp>
          <p:nvSpPr>
            <p:cNvPr id="963" name="Google Shape;963;p44"/>
            <p:cNvSpPr/>
            <p:nvPr/>
          </p:nvSpPr>
          <p:spPr>
            <a:xfrm>
              <a:off x="3891512" y="4400365"/>
              <a:ext cx="795942" cy="163425"/>
            </a:xfrm>
            <a:prstGeom prst="rect">
              <a:avLst/>
            </a:prstGeom>
            <a:noFill/>
            <a:ln cap="flat" cmpd="sng" w="9525">
              <a:solidFill>
                <a:srgbClr val="3E3A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800" cap="none" strike="noStrike">
                  <a:solidFill>
                    <a:srgbClr val="000000"/>
                  </a:solidFill>
                  <a:latin typeface="Times New Roman"/>
                  <a:ea typeface="Times New Roman"/>
                  <a:cs typeface="Times New Roman"/>
                  <a:sym typeface="Times New Roman"/>
                </a:rPr>
                <a:t>Virtual machine service</a:t>
              </a:r>
              <a:endParaRPr sz="800">
                <a:solidFill>
                  <a:schemeClr val="dk1"/>
                </a:solidFill>
                <a:latin typeface="Arial"/>
                <a:ea typeface="Arial"/>
                <a:cs typeface="Arial"/>
                <a:sym typeface="Arial"/>
              </a:endParaRPr>
            </a:p>
          </p:txBody>
        </p:sp>
        <p:sp>
          <p:nvSpPr>
            <p:cNvPr id="964" name="Google Shape;964;p44"/>
            <p:cNvSpPr/>
            <p:nvPr/>
          </p:nvSpPr>
          <p:spPr>
            <a:xfrm>
              <a:off x="3890159" y="4672811"/>
              <a:ext cx="797295" cy="151192"/>
            </a:xfrm>
            <a:prstGeom prst="rect">
              <a:avLst/>
            </a:prstGeom>
            <a:noFill/>
            <a:ln cap="flat" cmpd="sng" w="9525">
              <a:solidFill>
                <a:srgbClr val="3E3A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800" cap="none" strike="noStrike">
                  <a:solidFill>
                    <a:srgbClr val="000000"/>
                  </a:solidFill>
                  <a:latin typeface="Times New Roman"/>
                  <a:ea typeface="Times New Roman"/>
                  <a:cs typeface="Times New Roman"/>
                  <a:sym typeface="Times New Roman"/>
                </a:rPr>
                <a:t>Cloud orchestration</a:t>
              </a:r>
              <a:endParaRPr sz="800">
                <a:solidFill>
                  <a:schemeClr val="dk1"/>
                </a:solidFill>
                <a:latin typeface="Arial"/>
                <a:ea typeface="Arial"/>
                <a:cs typeface="Arial"/>
                <a:sym typeface="Arial"/>
              </a:endParaRPr>
            </a:p>
          </p:txBody>
        </p:sp>
        <p:grpSp>
          <p:nvGrpSpPr>
            <p:cNvPr id="965" name="Google Shape;965;p44"/>
            <p:cNvGrpSpPr/>
            <p:nvPr/>
          </p:nvGrpSpPr>
          <p:grpSpPr>
            <a:xfrm>
              <a:off x="7078370" y="4149612"/>
              <a:ext cx="2074458" cy="739418"/>
              <a:chOff x="2791622" y="4325904"/>
              <a:chExt cx="2694778" cy="922062"/>
            </a:xfrm>
          </p:grpSpPr>
          <p:sp>
            <p:nvSpPr>
              <p:cNvPr id="966" name="Google Shape;966;p44"/>
              <p:cNvSpPr/>
              <p:nvPr/>
            </p:nvSpPr>
            <p:spPr>
              <a:xfrm>
                <a:off x="2791622" y="4325904"/>
                <a:ext cx="2694778" cy="922062"/>
              </a:xfrm>
              <a:prstGeom prst="rect">
                <a:avLst/>
              </a:prstGeom>
              <a:noFill/>
              <a:ln cap="flat" cmpd="sng" w="9525">
                <a:solidFill>
                  <a:srgbClr val="3E3A3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Storage</a:t>
                </a:r>
                <a:endParaRPr sz="1000">
                  <a:solidFill>
                    <a:schemeClr val="dk1"/>
                  </a:solidFill>
                  <a:latin typeface="Arial"/>
                  <a:ea typeface="Arial"/>
                  <a:cs typeface="Arial"/>
                  <a:sym typeface="Arial"/>
                </a:endParaRPr>
              </a:p>
            </p:txBody>
          </p:sp>
          <p:sp>
            <p:nvSpPr>
              <p:cNvPr id="967" name="Google Shape;967;p44"/>
              <p:cNvSpPr/>
              <p:nvPr/>
            </p:nvSpPr>
            <p:spPr>
              <a:xfrm>
                <a:off x="2875148" y="4658918"/>
                <a:ext cx="1239652" cy="203793"/>
              </a:xfrm>
              <a:prstGeom prst="rect">
                <a:avLst/>
              </a:prstGeom>
              <a:noFill/>
              <a:ln cap="flat" cmpd="sng" w="9525">
                <a:solidFill>
                  <a:srgbClr val="3E3A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CBS</a:t>
                </a:r>
                <a:endParaRPr sz="1000">
                  <a:solidFill>
                    <a:schemeClr val="dk1"/>
                  </a:solidFill>
                  <a:latin typeface="Arial"/>
                  <a:ea typeface="Arial"/>
                  <a:cs typeface="Arial"/>
                  <a:sym typeface="Arial"/>
                </a:endParaRPr>
              </a:p>
            </p:txBody>
          </p:sp>
          <p:sp>
            <p:nvSpPr>
              <p:cNvPr id="968" name="Google Shape;968;p44"/>
              <p:cNvSpPr/>
              <p:nvPr/>
            </p:nvSpPr>
            <p:spPr>
              <a:xfrm>
                <a:off x="2871132" y="4995014"/>
                <a:ext cx="1243668" cy="188538"/>
              </a:xfrm>
              <a:prstGeom prst="rect">
                <a:avLst/>
              </a:prstGeom>
              <a:noFill/>
              <a:ln cap="flat" cmpd="sng" w="9525">
                <a:solidFill>
                  <a:srgbClr val="3E3A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CFS</a:t>
                </a:r>
                <a:endParaRPr sz="1000">
                  <a:solidFill>
                    <a:schemeClr val="dk1"/>
                  </a:solidFill>
                  <a:latin typeface="Arial"/>
                  <a:ea typeface="Arial"/>
                  <a:cs typeface="Arial"/>
                  <a:sym typeface="Arial"/>
                </a:endParaRPr>
              </a:p>
            </p:txBody>
          </p:sp>
          <p:sp>
            <p:nvSpPr>
              <p:cNvPr id="969" name="Google Shape;969;p44"/>
              <p:cNvSpPr/>
              <p:nvPr/>
            </p:nvSpPr>
            <p:spPr>
              <a:xfrm>
                <a:off x="4186754" y="4658918"/>
                <a:ext cx="1239652" cy="203793"/>
              </a:xfrm>
              <a:prstGeom prst="rect">
                <a:avLst/>
              </a:prstGeom>
              <a:noFill/>
              <a:ln cap="flat" cmpd="sng" w="9525">
                <a:solidFill>
                  <a:srgbClr val="3E3A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COS</a:t>
                </a:r>
                <a:endParaRPr sz="1000">
                  <a:solidFill>
                    <a:schemeClr val="dk1"/>
                  </a:solidFill>
                  <a:latin typeface="Arial"/>
                  <a:ea typeface="Arial"/>
                  <a:cs typeface="Arial"/>
                  <a:sym typeface="Arial"/>
                </a:endParaRPr>
              </a:p>
            </p:txBody>
          </p:sp>
          <p:sp>
            <p:nvSpPr>
              <p:cNvPr id="970" name="Google Shape;970;p44"/>
              <p:cNvSpPr/>
              <p:nvPr/>
            </p:nvSpPr>
            <p:spPr>
              <a:xfrm>
                <a:off x="4184746" y="4990976"/>
                <a:ext cx="1243668" cy="188538"/>
              </a:xfrm>
              <a:prstGeom prst="rect">
                <a:avLst/>
              </a:prstGeom>
              <a:noFill/>
              <a:ln cap="flat" cmpd="sng" w="9525">
                <a:solidFill>
                  <a:srgbClr val="3E3A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FC_SAN storage</a:t>
                </a:r>
                <a:endParaRPr sz="1000">
                  <a:solidFill>
                    <a:schemeClr val="dk1"/>
                  </a:solidFill>
                  <a:latin typeface="Arial"/>
                  <a:ea typeface="Arial"/>
                  <a:cs typeface="Arial"/>
                  <a:sym typeface="Arial"/>
                </a:endParaRPr>
              </a:p>
            </p:txBody>
          </p:sp>
        </p:grpSp>
        <p:grpSp>
          <p:nvGrpSpPr>
            <p:cNvPr id="971" name="Google Shape;971;p44"/>
            <p:cNvGrpSpPr/>
            <p:nvPr/>
          </p:nvGrpSpPr>
          <p:grpSpPr>
            <a:xfrm>
              <a:off x="9231904" y="4142909"/>
              <a:ext cx="2102240" cy="739417"/>
              <a:chOff x="2791622" y="4325906"/>
              <a:chExt cx="2694778" cy="922061"/>
            </a:xfrm>
          </p:grpSpPr>
          <p:sp>
            <p:nvSpPr>
              <p:cNvPr id="972" name="Google Shape;972;p44"/>
              <p:cNvSpPr/>
              <p:nvPr/>
            </p:nvSpPr>
            <p:spPr>
              <a:xfrm>
                <a:off x="2791622" y="4325906"/>
                <a:ext cx="2694778" cy="922061"/>
              </a:xfrm>
              <a:prstGeom prst="rect">
                <a:avLst/>
              </a:prstGeom>
              <a:noFill/>
              <a:ln cap="flat" cmpd="sng" w="9525">
                <a:solidFill>
                  <a:srgbClr val="3E3A3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Network</a:t>
                </a:r>
                <a:endParaRPr sz="1000">
                  <a:solidFill>
                    <a:schemeClr val="dk1"/>
                  </a:solidFill>
                  <a:latin typeface="Arial"/>
                  <a:ea typeface="Arial"/>
                  <a:cs typeface="Arial"/>
                  <a:sym typeface="Arial"/>
                </a:endParaRPr>
              </a:p>
            </p:txBody>
          </p:sp>
          <p:sp>
            <p:nvSpPr>
              <p:cNvPr id="973" name="Google Shape;973;p44"/>
              <p:cNvSpPr/>
              <p:nvPr/>
            </p:nvSpPr>
            <p:spPr>
              <a:xfrm>
                <a:off x="2875148" y="4658918"/>
                <a:ext cx="1239652" cy="203793"/>
              </a:xfrm>
              <a:prstGeom prst="rect">
                <a:avLst/>
              </a:prstGeom>
              <a:noFill/>
              <a:ln cap="flat" cmpd="sng" w="9525">
                <a:solidFill>
                  <a:srgbClr val="3E3A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VPC</a:t>
                </a:r>
                <a:endParaRPr sz="1000">
                  <a:solidFill>
                    <a:schemeClr val="dk1"/>
                  </a:solidFill>
                  <a:latin typeface="Arial"/>
                  <a:ea typeface="Arial"/>
                  <a:cs typeface="Arial"/>
                  <a:sym typeface="Arial"/>
                </a:endParaRPr>
              </a:p>
            </p:txBody>
          </p:sp>
          <p:sp>
            <p:nvSpPr>
              <p:cNvPr id="974" name="Google Shape;974;p44"/>
              <p:cNvSpPr/>
              <p:nvPr/>
            </p:nvSpPr>
            <p:spPr>
              <a:xfrm>
                <a:off x="2871132" y="4995014"/>
                <a:ext cx="1243668" cy="188538"/>
              </a:xfrm>
              <a:prstGeom prst="rect">
                <a:avLst/>
              </a:prstGeom>
              <a:noFill/>
              <a:ln cap="flat" cmpd="sng" w="9525">
                <a:solidFill>
                  <a:srgbClr val="3E3A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900" cap="none" strike="noStrike">
                    <a:solidFill>
                      <a:srgbClr val="000000"/>
                    </a:solidFill>
                    <a:latin typeface="Times New Roman"/>
                    <a:ea typeface="Times New Roman"/>
                    <a:cs typeface="Times New Roman"/>
                    <a:sym typeface="Times New Roman"/>
                  </a:rPr>
                  <a:t>Direct Connect/VPN</a:t>
                </a:r>
                <a:endParaRPr sz="900">
                  <a:solidFill>
                    <a:schemeClr val="dk1"/>
                  </a:solidFill>
                  <a:latin typeface="Arial"/>
                  <a:ea typeface="Arial"/>
                  <a:cs typeface="Arial"/>
                  <a:sym typeface="Arial"/>
                </a:endParaRPr>
              </a:p>
            </p:txBody>
          </p:sp>
          <p:sp>
            <p:nvSpPr>
              <p:cNvPr id="975" name="Google Shape;975;p44"/>
              <p:cNvSpPr/>
              <p:nvPr/>
            </p:nvSpPr>
            <p:spPr>
              <a:xfrm>
                <a:off x="4186754" y="4658918"/>
                <a:ext cx="1239652" cy="203793"/>
              </a:xfrm>
              <a:prstGeom prst="rect">
                <a:avLst/>
              </a:prstGeom>
              <a:noFill/>
              <a:ln cap="flat" cmpd="sng" w="9525">
                <a:solidFill>
                  <a:srgbClr val="3E3A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CLB</a:t>
                </a:r>
                <a:endParaRPr sz="1000">
                  <a:solidFill>
                    <a:schemeClr val="dk1"/>
                  </a:solidFill>
                  <a:latin typeface="Arial"/>
                  <a:ea typeface="Arial"/>
                  <a:cs typeface="Arial"/>
                  <a:sym typeface="Arial"/>
                </a:endParaRPr>
              </a:p>
            </p:txBody>
          </p:sp>
          <p:sp>
            <p:nvSpPr>
              <p:cNvPr id="976" name="Google Shape;976;p44"/>
              <p:cNvSpPr/>
              <p:nvPr/>
            </p:nvSpPr>
            <p:spPr>
              <a:xfrm>
                <a:off x="4184746" y="4990976"/>
                <a:ext cx="1243668" cy="188538"/>
              </a:xfrm>
              <a:prstGeom prst="rect">
                <a:avLst/>
              </a:prstGeom>
              <a:noFill/>
              <a:ln cap="flat" cmpd="sng" w="9525">
                <a:solidFill>
                  <a:srgbClr val="3E3A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ENI</a:t>
                </a:r>
                <a:endParaRPr sz="1000">
                  <a:solidFill>
                    <a:schemeClr val="dk1"/>
                  </a:solidFill>
                  <a:latin typeface="Arial"/>
                  <a:ea typeface="Arial"/>
                  <a:cs typeface="Arial"/>
                  <a:sym typeface="Arial"/>
                </a:endParaRPr>
              </a:p>
            </p:txBody>
          </p:sp>
        </p:grpSp>
        <p:grpSp>
          <p:nvGrpSpPr>
            <p:cNvPr id="977" name="Google Shape;977;p44"/>
            <p:cNvGrpSpPr/>
            <p:nvPr/>
          </p:nvGrpSpPr>
          <p:grpSpPr>
            <a:xfrm>
              <a:off x="2773031" y="1456948"/>
              <a:ext cx="2363126" cy="702170"/>
              <a:chOff x="2791622" y="4372353"/>
              <a:chExt cx="2694778" cy="875613"/>
            </a:xfrm>
          </p:grpSpPr>
          <p:sp>
            <p:nvSpPr>
              <p:cNvPr id="978" name="Google Shape;978;p44"/>
              <p:cNvSpPr/>
              <p:nvPr/>
            </p:nvSpPr>
            <p:spPr>
              <a:xfrm>
                <a:off x="2791622" y="4372353"/>
                <a:ext cx="2694778" cy="875613"/>
              </a:xfrm>
              <a:prstGeom prst="rect">
                <a:avLst/>
              </a:prstGeom>
              <a:noFill/>
              <a:ln cap="flat" cmpd="sng" w="9525">
                <a:solidFill>
                  <a:srgbClr val="3E3A3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Cloud service platforms</a:t>
                </a:r>
                <a:endParaRPr sz="1000">
                  <a:solidFill>
                    <a:schemeClr val="dk1"/>
                  </a:solidFill>
                  <a:latin typeface="Arial"/>
                  <a:ea typeface="Arial"/>
                  <a:cs typeface="Arial"/>
                  <a:sym typeface="Arial"/>
                </a:endParaRPr>
              </a:p>
            </p:txBody>
          </p:sp>
          <p:sp>
            <p:nvSpPr>
              <p:cNvPr id="979" name="Google Shape;979;p44"/>
              <p:cNvSpPr/>
              <p:nvPr/>
            </p:nvSpPr>
            <p:spPr>
              <a:xfrm>
                <a:off x="2875148" y="4658918"/>
                <a:ext cx="1239652" cy="203793"/>
              </a:xfrm>
              <a:prstGeom prst="rect">
                <a:avLst/>
              </a:prstGeom>
              <a:noFill/>
              <a:ln cap="flat" cmpd="sng" w="9525">
                <a:solidFill>
                  <a:srgbClr val="3E3A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Resource management</a:t>
                </a:r>
                <a:endParaRPr sz="1000">
                  <a:solidFill>
                    <a:schemeClr val="dk1"/>
                  </a:solidFill>
                  <a:latin typeface="Arial"/>
                  <a:ea typeface="Arial"/>
                  <a:cs typeface="Arial"/>
                  <a:sym typeface="Arial"/>
                </a:endParaRPr>
              </a:p>
            </p:txBody>
          </p:sp>
          <p:sp>
            <p:nvSpPr>
              <p:cNvPr id="980" name="Google Shape;980;p44"/>
              <p:cNvSpPr/>
              <p:nvPr/>
            </p:nvSpPr>
            <p:spPr>
              <a:xfrm>
                <a:off x="2871132" y="4995014"/>
                <a:ext cx="1243668" cy="188538"/>
              </a:xfrm>
              <a:prstGeom prst="rect">
                <a:avLst/>
              </a:prstGeom>
              <a:noFill/>
              <a:ln cap="flat" cmpd="sng" w="9525">
                <a:solidFill>
                  <a:srgbClr val="3E3A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Application market</a:t>
                </a:r>
                <a:endParaRPr sz="1000">
                  <a:solidFill>
                    <a:schemeClr val="dk1"/>
                  </a:solidFill>
                  <a:latin typeface="Arial"/>
                  <a:ea typeface="Arial"/>
                  <a:cs typeface="Arial"/>
                  <a:sym typeface="Arial"/>
                </a:endParaRPr>
              </a:p>
            </p:txBody>
          </p:sp>
          <p:sp>
            <p:nvSpPr>
              <p:cNvPr id="981" name="Google Shape;981;p44"/>
              <p:cNvSpPr/>
              <p:nvPr/>
            </p:nvSpPr>
            <p:spPr>
              <a:xfrm>
                <a:off x="4186754" y="4658918"/>
                <a:ext cx="1239652" cy="203793"/>
              </a:xfrm>
              <a:prstGeom prst="rect">
                <a:avLst/>
              </a:prstGeom>
              <a:noFill/>
              <a:ln cap="flat" cmpd="sng" w="9525">
                <a:solidFill>
                  <a:srgbClr val="3E3A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Process management</a:t>
                </a:r>
                <a:endParaRPr sz="1000">
                  <a:solidFill>
                    <a:schemeClr val="dk1"/>
                  </a:solidFill>
                  <a:latin typeface="Arial"/>
                  <a:ea typeface="Arial"/>
                  <a:cs typeface="Arial"/>
                  <a:sym typeface="Arial"/>
                </a:endParaRPr>
              </a:p>
            </p:txBody>
          </p:sp>
          <p:sp>
            <p:nvSpPr>
              <p:cNvPr id="982" name="Google Shape;982;p44"/>
              <p:cNvSpPr/>
              <p:nvPr/>
            </p:nvSpPr>
            <p:spPr>
              <a:xfrm>
                <a:off x="4184746" y="4990976"/>
                <a:ext cx="1243668" cy="188538"/>
              </a:xfrm>
              <a:prstGeom prst="rect">
                <a:avLst/>
              </a:prstGeom>
              <a:noFill/>
              <a:ln cap="flat" cmpd="sng" w="9525">
                <a:solidFill>
                  <a:srgbClr val="3E3A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Service and support</a:t>
                </a:r>
                <a:endParaRPr sz="1000">
                  <a:solidFill>
                    <a:schemeClr val="dk1"/>
                  </a:solidFill>
                  <a:latin typeface="Arial"/>
                  <a:ea typeface="Arial"/>
                  <a:cs typeface="Arial"/>
                  <a:sym typeface="Arial"/>
                </a:endParaRPr>
              </a:p>
            </p:txBody>
          </p:sp>
        </p:grpSp>
        <p:grpSp>
          <p:nvGrpSpPr>
            <p:cNvPr id="983" name="Google Shape;983;p44"/>
            <p:cNvGrpSpPr/>
            <p:nvPr/>
          </p:nvGrpSpPr>
          <p:grpSpPr>
            <a:xfrm>
              <a:off x="5236865" y="1448512"/>
              <a:ext cx="2363126" cy="702170"/>
              <a:chOff x="2791622" y="4372353"/>
              <a:chExt cx="2694778" cy="875613"/>
            </a:xfrm>
          </p:grpSpPr>
          <p:sp>
            <p:nvSpPr>
              <p:cNvPr id="984" name="Google Shape;984;p44"/>
              <p:cNvSpPr/>
              <p:nvPr/>
            </p:nvSpPr>
            <p:spPr>
              <a:xfrm>
                <a:off x="2791622" y="4372353"/>
                <a:ext cx="2694778" cy="875613"/>
              </a:xfrm>
              <a:prstGeom prst="rect">
                <a:avLst/>
              </a:prstGeom>
              <a:noFill/>
              <a:ln cap="flat" cmpd="sng" w="9525">
                <a:solidFill>
                  <a:srgbClr val="3E3A3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Cloud monitoring platforms</a:t>
                </a:r>
                <a:endParaRPr sz="1000">
                  <a:solidFill>
                    <a:schemeClr val="dk1"/>
                  </a:solidFill>
                  <a:latin typeface="Arial"/>
                  <a:ea typeface="Arial"/>
                  <a:cs typeface="Arial"/>
                  <a:sym typeface="Arial"/>
                </a:endParaRPr>
              </a:p>
            </p:txBody>
          </p:sp>
          <p:sp>
            <p:nvSpPr>
              <p:cNvPr id="985" name="Google Shape;985;p44"/>
              <p:cNvSpPr/>
              <p:nvPr/>
            </p:nvSpPr>
            <p:spPr>
              <a:xfrm>
                <a:off x="2875148" y="4658918"/>
                <a:ext cx="1239652" cy="203793"/>
              </a:xfrm>
              <a:prstGeom prst="rect">
                <a:avLst/>
              </a:prstGeom>
              <a:noFill/>
              <a:ln cap="flat" cmpd="sng" w="9525">
                <a:solidFill>
                  <a:srgbClr val="3E3A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Dashboard</a:t>
                </a:r>
                <a:endParaRPr sz="1000">
                  <a:solidFill>
                    <a:schemeClr val="dk1"/>
                  </a:solidFill>
                  <a:latin typeface="Arial"/>
                  <a:ea typeface="Arial"/>
                  <a:cs typeface="Arial"/>
                  <a:sym typeface="Arial"/>
                </a:endParaRPr>
              </a:p>
            </p:txBody>
          </p:sp>
          <p:sp>
            <p:nvSpPr>
              <p:cNvPr id="986" name="Google Shape;986;p44"/>
              <p:cNvSpPr/>
              <p:nvPr/>
            </p:nvSpPr>
            <p:spPr>
              <a:xfrm>
                <a:off x="2871132" y="4995014"/>
                <a:ext cx="1243668" cy="188538"/>
              </a:xfrm>
              <a:prstGeom prst="rect">
                <a:avLst/>
              </a:prstGeom>
              <a:noFill/>
              <a:ln cap="flat" cmpd="sng" w="9525">
                <a:solidFill>
                  <a:srgbClr val="3E3A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CAT</a:t>
                </a:r>
                <a:endParaRPr sz="1000">
                  <a:solidFill>
                    <a:schemeClr val="dk1"/>
                  </a:solidFill>
                  <a:latin typeface="Arial"/>
                  <a:ea typeface="Arial"/>
                  <a:cs typeface="Arial"/>
                  <a:sym typeface="Arial"/>
                </a:endParaRPr>
              </a:p>
            </p:txBody>
          </p:sp>
          <p:sp>
            <p:nvSpPr>
              <p:cNvPr id="987" name="Google Shape;987;p44"/>
              <p:cNvSpPr/>
              <p:nvPr/>
            </p:nvSpPr>
            <p:spPr>
              <a:xfrm>
                <a:off x="4186754" y="4658918"/>
                <a:ext cx="1239652" cy="203793"/>
              </a:xfrm>
              <a:prstGeom prst="rect">
                <a:avLst/>
              </a:prstGeom>
              <a:noFill/>
              <a:ln cap="flat" cmpd="sng" w="9525">
                <a:solidFill>
                  <a:srgbClr val="3E3A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Monitoring and alarming</a:t>
                </a:r>
                <a:endParaRPr sz="1000">
                  <a:solidFill>
                    <a:schemeClr val="dk1"/>
                  </a:solidFill>
                  <a:latin typeface="Arial"/>
                  <a:ea typeface="Arial"/>
                  <a:cs typeface="Arial"/>
                  <a:sym typeface="Arial"/>
                </a:endParaRPr>
              </a:p>
            </p:txBody>
          </p:sp>
          <p:sp>
            <p:nvSpPr>
              <p:cNvPr id="988" name="Google Shape;988;p44"/>
              <p:cNvSpPr/>
              <p:nvPr/>
            </p:nvSpPr>
            <p:spPr>
              <a:xfrm>
                <a:off x="4184746" y="4990976"/>
                <a:ext cx="1243668" cy="188538"/>
              </a:xfrm>
              <a:prstGeom prst="rect">
                <a:avLst/>
              </a:prstGeom>
              <a:noFill/>
              <a:ln cap="flat" cmpd="sng" w="9525">
                <a:solidFill>
                  <a:srgbClr val="3E3A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CM</a:t>
                </a:r>
                <a:endParaRPr sz="1000">
                  <a:solidFill>
                    <a:schemeClr val="dk1"/>
                  </a:solidFill>
                  <a:latin typeface="Arial"/>
                  <a:ea typeface="Arial"/>
                  <a:cs typeface="Arial"/>
                  <a:sym typeface="Arial"/>
                </a:endParaRPr>
              </a:p>
            </p:txBody>
          </p:sp>
        </p:grpSp>
        <p:sp>
          <p:nvSpPr>
            <p:cNvPr id="989" name="Google Shape;989;p44"/>
            <p:cNvSpPr/>
            <p:nvPr/>
          </p:nvSpPr>
          <p:spPr>
            <a:xfrm>
              <a:off x="7731909" y="1449749"/>
              <a:ext cx="3595312" cy="702170"/>
            </a:xfrm>
            <a:prstGeom prst="rect">
              <a:avLst/>
            </a:prstGeom>
            <a:noFill/>
            <a:ln cap="flat" cmpd="sng" w="9525">
              <a:solidFill>
                <a:srgbClr val="3E3A3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Cloud OPS platforms</a:t>
              </a:r>
              <a:endParaRPr sz="1000">
                <a:solidFill>
                  <a:schemeClr val="dk1"/>
                </a:solidFill>
                <a:latin typeface="Arial"/>
                <a:ea typeface="Arial"/>
                <a:cs typeface="Arial"/>
                <a:sym typeface="Arial"/>
              </a:endParaRPr>
            </a:p>
          </p:txBody>
        </p:sp>
        <p:sp>
          <p:nvSpPr>
            <p:cNvPr id="990" name="Google Shape;990;p44"/>
            <p:cNvSpPr/>
            <p:nvPr/>
          </p:nvSpPr>
          <p:spPr>
            <a:xfrm>
              <a:off x="7805154" y="1679551"/>
              <a:ext cx="1087086" cy="163425"/>
            </a:xfrm>
            <a:prstGeom prst="rect">
              <a:avLst/>
            </a:prstGeom>
            <a:noFill/>
            <a:ln cap="flat" cmpd="sng" w="9525">
              <a:solidFill>
                <a:srgbClr val="3E3A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3E3A39"/>
                  </a:solidFill>
                  <a:latin typeface="Times New Roman"/>
                  <a:ea typeface="Times New Roman"/>
                  <a:cs typeface="Times New Roman"/>
                  <a:sym typeface="Times New Roman"/>
                </a:rPr>
                <a:t>Ticket processing</a:t>
              </a:r>
              <a:endParaRPr sz="1000">
                <a:solidFill>
                  <a:srgbClr val="3E3A39"/>
                </a:solidFill>
                <a:latin typeface="Arial"/>
                <a:ea typeface="Arial"/>
                <a:cs typeface="Arial"/>
                <a:sym typeface="Arial"/>
              </a:endParaRPr>
            </a:p>
          </p:txBody>
        </p:sp>
        <p:sp>
          <p:nvSpPr>
            <p:cNvPr id="991" name="Google Shape;991;p44"/>
            <p:cNvSpPr/>
            <p:nvPr/>
          </p:nvSpPr>
          <p:spPr>
            <a:xfrm>
              <a:off x="7801632" y="1949072"/>
              <a:ext cx="1090607" cy="151192"/>
            </a:xfrm>
            <a:prstGeom prst="rect">
              <a:avLst/>
            </a:prstGeom>
            <a:noFill/>
            <a:ln cap="flat" cmpd="sng" w="9525">
              <a:solidFill>
                <a:srgbClr val="3E3A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3E3A39"/>
                  </a:solidFill>
                  <a:latin typeface="Times New Roman"/>
                  <a:ea typeface="Times New Roman"/>
                  <a:cs typeface="Times New Roman"/>
                  <a:sym typeface="Times New Roman"/>
                </a:rPr>
                <a:t>Operation logging</a:t>
              </a:r>
              <a:endParaRPr sz="1000">
                <a:solidFill>
                  <a:srgbClr val="3E3A39"/>
                </a:solidFill>
                <a:latin typeface="Arial"/>
                <a:ea typeface="Arial"/>
                <a:cs typeface="Arial"/>
                <a:sym typeface="Arial"/>
              </a:endParaRPr>
            </a:p>
          </p:txBody>
        </p:sp>
        <p:sp>
          <p:nvSpPr>
            <p:cNvPr id="992" name="Google Shape;992;p44"/>
            <p:cNvSpPr/>
            <p:nvPr/>
          </p:nvSpPr>
          <p:spPr>
            <a:xfrm>
              <a:off x="8955337" y="1679551"/>
              <a:ext cx="1087086" cy="163425"/>
            </a:xfrm>
            <a:prstGeom prst="rect">
              <a:avLst/>
            </a:prstGeom>
            <a:noFill/>
            <a:ln cap="flat" cmpd="sng" w="9525">
              <a:solidFill>
                <a:srgbClr val="3E3A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3E3A39"/>
                  </a:solidFill>
                  <a:latin typeface="Times New Roman"/>
                  <a:ea typeface="Times New Roman"/>
                  <a:cs typeface="Times New Roman"/>
                  <a:sym typeface="Times New Roman"/>
                </a:rPr>
                <a:t>Automated deployment</a:t>
              </a:r>
              <a:endParaRPr sz="1000">
                <a:solidFill>
                  <a:srgbClr val="3E3A39"/>
                </a:solidFill>
                <a:latin typeface="Arial"/>
                <a:ea typeface="Arial"/>
                <a:cs typeface="Arial"/>
                <a:sym typeface="Arial"/>
              </a:endParaRPr>
            </a:p>
          </p:txBody>
        </p:sp>
        <p:sp>
          <p:nvSpPr>
            <p:cNvPr id="993" name="Google Shape;993;p44"/>
            <p:cNvSpPr/>
            <p:nvPr/>
          </p:nvSpPr>
          <p:spPr>
            <a:xfrm>
              <a:off x="8953577" y="1945834"/>
              <a:ext cx="1090607" cy="151192"/>
            </a:xfrm>
            <a:prstGeom prst="rect">
              <a:avLst/>
            </a:prstGeom>
            <a:noFill/>
            <a:ln cap="flat" cmpd="sng" w="9525">
              <a:solidFill>
                <a:srgbClr val="3E3A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3E3A39"/>
                  </a:solidFill>
                  <a:latin typeface="Times New Roman"/>
                  <a:ea typeface="Times New Roman"/>
                  <a:cs typeface="Times New Roman"/>
                  <a:sym typeface="Times New Roman"/>
                </a:rPr>
                <a:t>Report system</a:t>
              </a:r>
              <a:endParaRPr sz="1000">
                <a:solidFill>
                  <a:srgbClr val="3E3A39"/>
                </a:solidFill>
                <a:latin typeface="Arial"/>
                <a:ea typeface="Arial"/>
                <a:cs typeface="Arial"/>
                <a:sym typeface="Arial"/>
              </a:endParaRPr>
            </a:p>
          </p:txBody>
        </p:sp>
        <p:sp>
          <p:nvSpPr>
            <p:cNvPr id="994" name="Google Shape;994;p44"/>
            <p:cNvSpPr/>
            <p:nvPr/>
          </p:nvSpPr>
          <p:spPr>
            <a:xfrm>
              <a:off x="10132284" y="1682607"/>
              <a:ext cx="1087086" cy="163425"/>
            </a:xfrm>
            <a:prstGeom prst="rect">
              <a:avLst/>
            </a:prstGeom>
            <a:noFill/>
            <a:ln cap="flat" cmpd="sng" w="9525">
              <a:solidFill>
                <a:srgbClr val="3E3A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3E3A39"/>
                  </a:solidFill>
                  <a:latin typeface="Times New Roman"/>
                  <a:ea typeface="Times New Roman"/>
                  <a:cs typeface="Times New Roman"/>
                  <a:sym typeface="Times New Roman"/>
                </a:rPr>
                <a:t>Troubleshooting</a:t>
              </a:r>
              <a:endParaRPr sz="1000">
                <a:solidFill>
                  <a:srgbClr val="3E3A39"/>
                </a:solidFill>
                <a:latin typeface="Arial"/>
                <a:ea typeface="Arial"/>
                <a:cs typeface="Arial"/>
                <a:sym typeface="Arial"/>
              </a:endParaRPr>
            </a:p>
          </p:txBody>
        </p:sp>
        <p:sp>
          <p:nvSpPr>
            <p:cNvPr id="995" name="Google Shape;995;p44"/>
            <p:cNvSpPr/>
            <p:nvPr/>
          </p:nvSpPr>
          <p:spPr>
            <a:xfrm>
              <a:off x="10136315" y="1933141"/>
              <a:ext cx="1087086" cy="163425"/>
            </a:xfrm>
            <a:prstGeom prst="rect">
              <a:avLst/>
            </a:prstGeom>
            <a:noFill/>
            <a:ln cap="flat" cmpd="sng" w="9525">
              <a:solidFill>
                <a:srgbClr val="3E3A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3E3A39"/>
                  </a:solidFill>
                  <a:latin typeface="Times New Roman"/>
                  <a:ea typeface="Times New Roman"/>
                  <a:cs typeface="Times New Roman"/>
                  <a:sym typeface="Times New Roman"/>
                </a:rPr>
                <a:t>Knowledge base</a:t>
              </a:r>
              <a:endParaRPr sz="1000">
                <a:solidFill>
                  <a:srgbClr val="3E3A39"/>
                </a:solidFill>
                <a:latin typeface="Arial"/>
                <a:ea typeface="Arial"/>
                <a:cs typeface="Arial"/>
                <a:sym typeface="Arial"/>
              </a:endParaRPr>
            </a:p>
          </p:txBody>
        </p:sp>
        <p:sp>
          <p:nvSpPr>
            <p:cNvPr id="996" name="Google Shape;996;p44"/>
            <p:cNvSpPr/>
            <p:nvPr/>
          </p:nvSpPr>
          <p:spPr>
            <a:xfrm>
              <a:off x="2666204" y="2255766"/>
              <a:ext cx="8824333" cy="1614353"/>
            </a:xfrm>
            <a:prstGeom prst="roundRect">
              <a:avLst>
                <a:gd fmla="val 6265" name="adj"/>
              </a:avLst>
            </a:prstGeom>
            <a:solidFill>
              <a:srgbClr val="0065E6"/>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dk1"/>
                </a:solidFill>
                <a:latin typeface="Arial"/>
                <a:ea typeface="Arial"/>
                <a:cs typeface="Arial"/>
                <a:sym typeface="Arial"/>
              </a:endParaRPr>
            </a:p>
          </p:txBody>
        </p:sp>
        <p:grpSp>
          <p:nvGrpSpPr>
            <p:cNvPr id="997" name="Google Shape;997;p44"/>
            <p:cNvGrpSpPr/>
            <p:nvPr/>
          </p:nvGrpSpPr>
          <p:grpSpPr>
            <a:xfrm>
              <a:off x="2766020" y="2602980"/>
              <a:ext cx="2067692" cy="1210369"/>
              <a:chOff x="2776382" y="2668937"/>
              <a:chExt cx="2050888" cy="1271397"/>
            </a:xfrm>
          </p:grpSpPr>
          <p:sp>
            <p:nvSpPr>
              <p:cNvPr id="998" name="Google Shape;998;p44"/>
              <p:cNvSpPr/>
              <p:nvPr/>
            </p:nvSpPr>
            <p:spPr>
              <a:xfrm>
                <a:off x="2776382" y="2668937"/>
                <a:ext cx="2050888" cy="1271397"/>
              </a:xfrm>
              <a:prstGeom prst="rect">
                <a:avLst/>
              </a:prstGeom>
              <a:solidFill>
                <a:srgbClr val="0065E6"/>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000" cap="none" strike="noStrike">
                    <a:solidFill>
                      <a:srgbClr val="FFFFFF"/>
                    </a:solidFill>
                    <a:latin typeface="Times New Roman"/>
                    <a:ea typeface="Times New Roman"/>
                    <a:cs typeface="Times New Roman"/>
                    <a:sym typeface="Times New Roman"/>
                  </a:rPr>
                  <a:t>TCNPlatform</a:t>
                </a:r>
                <a:endParaRPr b="1" sz="1000">
                  <a:solidFill>
                    <a:schemeClr val="lt1"/>
                  </a:solidFill>
                  <a:latin typeface="Arial"/>
                  <a:ea typeface="Arial"/>
                  <a:cs typeface="Arial"/>
                  <a:sym typeface="Arial"/>
                </a:endParaRPr>
              </a:p>
            </p:txBody>
          </p:sp>
          <p:sp>
            <p:nvSpPr>
              <p:cNvPr id="999" name="Google Shape;999;p44"/>
              <p:cNvSpPr/>
              <p:nvPr/>
            </p:nvSpPr>
            <p:spPr>
              <a:xfrm>
                <a:off x="2839950" y="2921797"/>
                <a:ext cx="943450" cy="203793"/>
              </a:xfrm>
              <a:prstGeom prst="rect">
                <a:avLst/>
              </a:prstGeom>
              <a:solidFill>
                <a:srgbClr val="0065E6"/>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Multi-Cluster management</a:t>
                </a:r>
                <a:endParaRPr sz="1000">
                  <a:solidFill>
                    <a:schemeClr val="lt1"/>
                  </a:solidFill>
                  <a:latin typeface="Arial"/>
                  <a:ea typeface="Arial"/>
                  <a:cs typeface="Arial"/>
                  <a:sym typeface="Arial"/>
                </a:endParaRPr>
              </a:p>
            </p:txBody>
          </p:sp>
          <p:sp>
            <p:nvSpPr>
              <p:cNvPr id="1000" name="Google Shape;1000;p44"/>
              <p:cNvSpPr/>
              <p:nvPr/>
            </p:nvSpPr>
            <p:spPr>
              <a:xfrm>
                <a:off x="2838421" y="3212429"/>
                <a:ext cx="946506" cy="188538"/>
              </a:xfrm>
              <a:prstGeom prst="rect">
                <a:avLst/>
              </a:prstGeom>
              <a:solidFill>
                <a:srgbClr val="0065E6"/>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Resource pool management</a:t>
                </a:r>
                <a:endParaRPr sz="1000">
                  <a:solidFill>
                    <a:schemeClr val="lt1"/>
                  </a:solidFill>
                  <a:latin typeface="Arial"/>
                  <a:ea typeface="Arial"/>
                  <a:cs typeface="Arial"/>
                  <a:sym typeface="Arial"/>
                </a:endParaRPr>
              </a:p>
            </p:txBody>
          </p:sp>
          <p:sp>
            <p:nvSpPr>
              <p:cNvPr id="1001" name="Google Shape;1001;p44"/>
              <p:cNvSpPr/>
              <p:nvPr/>
            </p:nvSpPr>
            <p:spPr>
              <a:xfrm>
                <a:off x="3838161" y="2921797"/>
                <a:ext cx="943450" cy="203793"/>
              </a:xfrm>
              <a:prstGeom prst="rect">
                <a:avLst/>
              </a:prstGeom>
              <a:solidFill>
                <a:srgbClr val="0065E6"/>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700" cap="none" strike="noStrike">
                    <a:solidFill>
                      <a:srgbClr val="FFFFFF"/>
                    </a:solidFill>
                    <a:latin typeface="Times New Roman"/>
                    <a:ea typeface="Times New Roman"/>
                    <a:cs typeface="Times New Roman"/>
                    <a:sym typeface="Times New Roman"/>
                  </a:rPr>
                  <a:t>Multi-Tenant image repository</a:t>
                </a:r>
                <a:endParaRPr sz="700">
                  <a:solidFill>
                    <a:schemeClr val="lt1"/>
                  </a:solidFill>
                  <a:latin typeface="Arial"/>
                  <a:ea typeface="Arial"/>
                  <a:cs typeface="Arial"/>
                  <a:sym typeface="Arial"/>
                </a:endParaRPr>
              </a:p>
            </p:txBody>
          </p:sp>
          <p:sp>
            <p:nvSpPr>
              <p:cNvPr id="1002" name="Google Shape;1002;p44"/>
              <p:cNvSpPr/>
              <p:nvPr/>
            </p:nvSpPr>
            <p:spPr>
              <a:xfrm>
                <a:off x="3836633" y="3219566"/>
                <a:ext cx="946506" cy="188538"/>
              </a:xfrm>
              <a:prstGeom prst="rect">
                <a:avLst/>
              </a:prstGeom>
              <a:solidFill>
                <a:srgbClr val="0065E6"/>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Application marketplace</a:t>
                </a:r>
                <a:endParaRPr sz="1000">
                  <a:solidFill>
                    <a:schemeClr val="lt1"/>
                  </a:solidFill>
                  <a:latin typeface="Arial"/>
                  <a:ea typeface="Arial"/>
                  <a:cs typeface="Arial"/>
                  <a:sym typeface="Arial"/>
                </a:endParaRPr>
              </a:p>
            </p:txBody>
          </p:sp>
          <p:sp>
            <p:nvSpPr>
              <p:cNvPr id="1003" name="Google Shape;1003;p44"/>
              <p:cNvSpPr/>
              <p:nvPr/>
            </p:nvSpPr>
            <p:spPr>
              <a:xfrm>
                <a:off x="2830067" y="3472030"/>
                <a:ext cx="946506" cy="188538"/>
              </a:xfrm>
              <a:prstGeom prst="rect">
                <a:avLst/>
              </a:prstGeom>
              <a:solidFill>
                <a:srgbClr val="0065E6"/>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Microservice framework</a:t>
                </a:r>
                <a:endParaRPr sz="1000">
                  <a:solidFill>
                    <a:schemeClr val="lt1"/>
                  </a:solidFill>
                  <a:latin typeface="Arial"/>
                  <a:ea typeface="Arial"/>
                  <a:cs typeface="Arial"/>
                  <a:sym typeface="Arial"/>
                </a:endParaRPr>
              </a:p>
            </p:txBody>
          </p:sp>
          <p:sp>
            <p:nvSpPr>
              <p:cNvPr id="1004" name="Google Shape;1004;p44"/>
              <p:cNvSpPr/>
              <p:nvPr/>
            </p:nvSpPr>
            <p:spPr>
              <a:xfrm>
                <a:off x="3836292" y="3478809"/>
                <a:ext cx="946506" cy="188538"/>
              </a:xfrm>
              <a:prstGeom prst="rect">
                <a:avLst/>
              </a:prstGeom>
              <a:solidFill>
                <a:srgbClr val="0065E6"/>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ES</a:t>
                </a:r>
                <a:endParaRPr/>
              </a:p>
            </p:txBody>
          </p:sp>
          <p:sp>
            <p:nvSpPr>
              <p:cNvPr id="1005" name="Google Shape;1005;p44"/>
              <p:cNvSpPr/>
              <p:nvPr/>
            </p:nvSpPr>
            <p:spPr>
              <a:xfrm>
                <a:off x="2820023" y="3730755"/>
                <a:ext cx="946506" cy="188538"/>
              </a:xfrm>
              <a:prstGeom prst="rect">
                <a:avLst/>
              </a:prstGeom>
              <a:solidFill>
                <a:srgbClr val="0065E6"/>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CI/CD/CO</a:t>
                </a:r>
                <a:endParaRPr/>
              </a:p>
            </p:txBody>
          </p:sp>
          <p:sp>
            <p:nvSpPr>
              <p:cNvPr id="1006" name="Google Shape;1006;p44"/>
              <p:cNvSpPr/>
              <p:nvPr/>
            </p:nvSpPr>
            <p:spPr>
              <a:xfrm>
                <a:off x="3819762" y="3726719"/>
                <a:ext cx="946506" cy="188538"/>
              </a:xfrm>
              <a:prstGeom prst="rect">
                <a:avLst/>
              </a:prstGeom>
              <a:solidFill>
                <a:srgbClr val="0065E6"/>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Tencent RIO</a:t>
                </a:r>
                <a:endParaRPr sz="1000">
                  <a:solidFill>
                    <a:schemeClr val="lt1"/>
                  </a:solidFill>
                  <a:latin typeface="Arial"/>
                  <a:ea typeface="Arial"/>
                  <a:cs typeface="Arial"/>
                  <a:sym typeface="Arial"/>
                </a:endParaRPr>
              </a:p>
            </p:txBody>
          </p:sp>
        </p:grpSp>
        <p:grpSp>
          <p:nvGrpSpPr>
            <p:cNvPr id="1007" name="Google Shape;1007;p44"/>
            <p:cNvGrpSpPr/>
            <p:nvPr/>
          </p:nvGrpSpPr>
          <p:grpSpPr>
            <a:xfrm>
              <a:off x="4959355" y="2602981"/>
              <a:ext cx="2067692" cy="1199492"/>
              <a:chOff x="2776382" y="2665128"/>
              <a:chExt cx="2050888" cy="1259971"/>
            </a:xfrm>
          </p:grpSpPr>
          <p:sp>
            <p:nvSpPr>
              <p:cNvPr id="1008" name="Google Shape;1008;p44"/>
              <p:cNvSpPr/>
              <p:nvPr/>
            </p:nvSpPr>
            <p:spPr>
              <a:xfrm>
                <a:off x="2776382" y="2665128"/>
                <a:ext cx="2050888" cy="1259971"/>
              </a:xfrm>
              <a:prstGeom prst="rect">
                <a:avLst/>
              </a:prstGeom>
              <a:solidFill>
                <a:srgbClr val="0065E6"/>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sp>
            <p:nvSpPr>
              <p:cNvPr id="1009" name="Google Shape;1009;p44"/>
              <p:cNvSpPr/>
              <p:nvPr/>
            </p:nvSpPr>
            <p:spPr>
              <a:xfrm>
                <a:off x="2838422" y="3190217"/>
                <a:ext cx="943450" cy="203793"/>
              </a:xfrm>
              <a:prstGeom prst="rect">
                <a:avLst/>
              </a:prstGeom>
              <a:solidFill>
                <a:srgbClr val="0065E6"/>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CTSDB</a:t>
                </a:r>
                <a:endParaRPr/>
              </a:p>
            </p:txBody>
          </p:sp>
          <p:sp>
            <p:nvSpPr>
              <p:cNvPr id="1010" name="Google Shape;1010;p44"/>
              <p:cNvSpPr/>
              <p:nvPr/>
            </p:nvSpPr>
            <p:spPr>
              <a:xfrm>
                <a:off x="2829274" y="3460646"/>
                <a:ext cx="946506" cy="188538"/>
              </a:xfrm>
              <a:prstGeom prst="rect">
                <a:avLst/>
              </a:prstGeom>
              <a:solidFill>
                <a:srgbClr val="0065E6"/>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TencentDB for Redis</a:t>
                </a:r>
                <a:endParaRPr sz="1000">
                  <a:solidFill>
                    <a:schemeClr val="lt1"/>
                  </a:solidFill>
                  <a:latin typeface="Arial"/>
                  <a:ea typeface="Arial"/>
                  <a:cs typeface="Arial"/>
                  <a:sym typeface="Arial"/>
                </a:endParaRPr>
              </a:p>
            </p:txBody>
          </p:sp>
          <p:sp>
            <p:nvSpPr>
              <p:cNvPr id="1011" name="Google Shape;1011;p44"/>
              <p:cNvSpPr/>
              <p:nvPr/>
            </p:nvSpPr>
            <p:spPr>
              <a:xfrm>
                <a:off x="3836633" y="3190217"/>
                <a:ext cx="943450" cy="203793"/>
              </a:xfrm>
              <a:prstGeom prst="rect">
                <a:avLst/>
              </a:prstGeom>
              <a:solidFill>
                <a:srgbClr val="0065E6"/>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MySQL</a:t>
                </a:r>
                <a:endParaRPr sz="1000">
                  <a:solidFill>
                    <a:schemeClr val="lt1"/>
                  </a:solidFill>
                  <a:latin typeface="Arial"/>
                  <a:ea typeface="Arial"/>
                  <a:cs typeface="Arial"/>
                  <a:sym typeface="Arial"/>
                </a:endParaRPr>
              </a:p>
            </p:txBody>
          </p:sp>
          <p:sp>
            <p:nvSpPr>
              <p:cNvPr id="1012" name="Google Shape;1012;p44"/>
              <p:cNvSpPr/>
              <p:nvPr/>
            </p:nvSpPr>
            <p:spPr>
              <a:xfrm>
                <a:off x="3829013" y="3456608"/>
                <a:ext cx="946506" cy="188538"/>
              </a:xfrm>
              <a:prstGeom prst="rect">
                <a:avLst/>
              </a:prstGeom>
              <a:solidFill>
                <a:srgbClr val="0065E6"/>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CMQ</a:t>
                </a:r>
                <a:endParaRPr/>
              </a:p>
            </p:txBody>
          </p:sp>
          <p:sp>
            <p:nvSpPr>
              <p:cNvPr id="1013" name="Google Shape;1013;p44"/>
              <p:cNvSpPr/>
              <p:nvPr/>
            </p:nvSpPr>
            <p:spPr>
              <a:xfrm>
                <a:off x="2829274" y="3703424"/>
                <a:ext cx="946506" cy="188538"/>
              </a:xfrm>
              <a:prstGeom prst="rect">
                <a:avLst/>
              </a:prstGeom>
              <a:solidFill>
                <a:srgbClr val="0065E6"/>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TencentDB for MongoDB</a:t>
                </a:r>
                <a:endParaRPr sz="1000">
                  <a:solidFill>
                    <a:schemeClr val="lt1"/>
                  </a:solidFill>
                  <a:latin typeface="Arial"/>
                  <a:ea typeface="Arial"/>
                  <a:cs typeface="Arial"/>
                  <a:sym typeface="Arial"/>
                </a:endParaRPr>
              </a:p>
            </p:txBody>
          </p:sp>
          <p:sp>
            <p:nvSpPr>
              <p:cNvPr id="1014" name="Google Shape;1014;p44"/>
              <p:cNvSpPr/>
              <p:nvPr/>
            </p:nvSpPr>
            <p:spPr>
              <a:xfrm>
                <a:off x="3829013" y="3699386"/>
                <a:ext cx="946506" cy="188538"/>
              </a:xfrm>
              <a:prstGeom prst="rect">
                <a:avLst/>
              </a:prstGeom>
              <a:solidFill>
                <a:srgbClr val="0065E6"/>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Cloudified Oracle</a:t>
                </a:r>
                <a:endParaRPr/>
              </a:p>
            </p:txBody>
          </p:sp>
          <p:sp>
            <p:nvSpPr>
              <p:cNvPr id="1015" name="Google Shape;1015;p44"/>
              <p:cNvSpPr/>
              <p:nvPr/>
            </p:nvSpPr>
            <p:spPr>
              <a:xfrm>
                <a:off x="2850667" y="2918725"/>
                <a:ext cx="943450" cy="203793"/>
              </a:xfrm>
              <a:prstGeom prst="rect">
                <a:avLst/>
              </a:prstGeom>
              <a:solidFill>
                <a:srgbClr val="0065E6"/>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TDSQL</a:t>
                </a:r>
                <a:endParaRPr/>
              </a:p>
            </p:txBody>
          </p:sp>
          <p:sp>
            <p:nvSpPr>
              <p:cNvPr id="1016" name="Google Shape;1016;p44"/>
              <p:cNvSpPr/>
              <p:nvPr/>
            </p:nvSpPr>
            <p:spPr>
              <a:xfrm>
                <a:off x="3848878" y="2918725"/>
                <a:ext cx="943450" cy="203793"/>
              </a:xfrm>
              <a:prstGeom prst="rect">
                <a:avLst/>
              </a:prstGeom>
              <a:solidFill>
                <a:srgbClr val="0065E6"/>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TBase</a:t>
                </a:r>
                <a:endParaRPr sz="1000">
                  <a:solidFill>
                    <a:schemeClr val="lt1"/>
                  </a:solidFill>
                  <a:latin typeface="Arial"/>
                  <a:ea typeface="Arial"/>
                  <a:cs typeface="Arial"/>
                  <a:sym typeface="Arial"/>
                </a:endParaRPr>
              </a:p>
            </p:txBody>
          </p:sp>
        </p:grpSp>
        <p:sp>
          <p:nvSpPr>
            <p:cNvPr id="1017" name="Google Shape;1017;p44"/>
            <p:cNvSpPr/>
            <p:nvPr/>
          </p:nvSpPr>
          <p:spPr>
            <a:xfrm>
              <a:off x="7164212" y="2595783"/>
              <a:ext cx="2067692" cy="1199436"/>
            </a:xfrm>
            <a:prstGeom prst="rect">
              <a:avLst/>
            </a:prstGeom>
            <a:solidFill>
              <a:srgbClr val="0065E6"/>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000" cap="none" strike="noStrike">
                  <a:solidFill>
                    <a:srgbClr val="FFFFFF"/>
                  </a:solidFill>
                  <a:latin typeface="Times New Roman"/>
                  <a:ea typeface="Times New Roman"/>
                  <a:cs typeface="Times New Roman"/>
                  <a:sym typeface="Times New Roman"/>
                </a:rPr>
                <a:t>Big data and AI</a:t>
              </a:r>
              <a:endParaRPr/>
            </a:p>
          </p:txBody>
        </p:sp>
        <p:sp>
          <p:nvSpPr>
            <p:cNvPr id="1018" name="Google Shape;1018;p44"/>
            <p:cNvSpPr/>
            <p:nvPr/>
          </p:nvSpPr>
          <p:spPr>
            <a:xfrm>
              <a:off x="7228301" y="2908801"/>
              <a:ext cx="951180" cy="194011"/>
            </a:xfrm>
            <a:prstGeom prst="rect">
              <a:avLst/>
            </a:prstGeom>
            <a:solidFill>
              <a:srgbClr val="0065E6"/>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TBDS</a:t>
              </a:r>
              <a:endParaRPr sz="1000">
                <a:solidFill>
                  <a:schemeClr val="lt1"/>
                </a:solidFill>
                <a:latin typeface="Arial"/>
                <a:ea typeface="Arial"/>
                <a:cs typeface="Arial"/>
                <a:sym typeface="Arial"/>
              </a:endParaRPr>
            </a:p>
          </p:txBody>
        </p:sp>
        <p:sp>
          <p:nvSpPr>
            <p:cNvPr id="1019" name="Google Shape;1019;p44"/>
            <p:cNvSpPr/>
            <p:nvPr/>
          </p:nvSpPr>
          <p:spPr>
            <a:xfrm>
              <a:off x="7225220" y="3173165"/>
              <a:ext cx="954261" cy="179488"/>
            </a:xfrm>
            <a:prstGeom prst="rect">
              <a:avLst/>
            </a:prstGeom>
            <a:solidFill>
              <a:srgbClr val="0065E6"/>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900" cap="none" strike="noStrike">
                  <a:solidFill>
                    <a:srgbClr val="FFFFFF"/>
                  </a:solidFill>
                  <a:latin typeface="Times New Roman"/>
                  <a:ea typeface="Times New Roman"/>
                  <a:cs typeface="Times New Roman"/>
                  <a:sym typeface="Times New Roman"/>
                </a:rPr>
                <a:t>RayData</a:t>
              </a:r>
              <a:endParaRPr sz="900">
                <a:solidFill>
                  <a:schemeClr val="lt1"/>
                </a:solidFill>
                <a:latin typeface="Arial"/>
                <a:ea typeface="Arial"/>
                <a:cs typeface="Arial"/>
                <a:sym typeface="Arial"/>
              </a:endParaRPr>
            </a:p>
          </p:txBody>
        </p:sp>
        <p:sp>
          <p:nvSpPr>
            <p:cNvPr id="1020" name="Google Shape;1020;p44"/>
            <p:cNvSpPr/>
            <p:nvPr/>
          </p:nvSpPr>
          <p:spPr>
            <a:xfrm>
              <a:off x="8234691" y="2908801"/>
              <a:ext cx="951180" cy="194011"/>
            </a:xfrm>
            <a:prstGeom prst="rect">
              <a:avLst/>
            </a:prstGeom>
            <a:solidFill>
              <a:srgbClr val="0065E6"/>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TDF</a:t>
              </a:r>
              <a:endParaRPr sz="1000">
                <a:solidFill>
                  <a:schemeClr val="lt1"/>
                </a:solidFill>
                <a:latin typeface="Arial"/>
                <a:ea typeface="Arial"/>
                <a:cs typeface="Arial"/>
                <a:sym typeface="Arial"/>
              </a:endParaRPr>
            </a:p>
          </p:txBody>
        </p:sp>
        <p:sp>
          <p:nvSpPr>
            <p:cNvPr id="1021" name="Google Shape;1021;p44"/>
            <p:cNvSpPr/>
            <p:nvPr/>
          </p:nvSpPr>
          <p:spPr>
            <a:xfrm>
              <a:off x="8233151" y="3169321"/>
              <a:ext cx="954261" cy="179488"/>
            </a:xfrm>
            <a:prstGeom prst="rect">
              <a:avLst/>
            </a:prstGeom>
            <a:solidFill>
              <a:srgbClr val="0065E6"/>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Face Recognition</a:t>
              </a:r>
              <a:endParaRPr sz="1000">
                <a:solidFill>
                  <a:schemeClr val="lt1"/>
                </a:solidFill>
                <a:latin typeface="Arial"/>
                <a:ea typeface="Arial"/>
                <a:cs typeface="Arial"/>
                <a:sym typeface="Arial"/>
              </a:endParaRPr>
            </a:p>
          </p:txBody>
        </p:sp>
        <p:sp>
          <p:nvSpPr>
            <p:cNvPr id="1022" name="Google Shape;1022;p44"/>
            <p:cNvSpPr/>
            <p:nvPr/>
          </p:nvSpPr>
          <p:spPr>
            <a:xfrm>
              <a:off x="7217538" y="3433685"/>
              <a:ext cx="954261" cy="179488"/>
            </a:xfrm>
            <a:prstGeom prst="rect">
              <a:avLst/>
            </a:prstGeom>
            <a:solidFill>
              <a:srgbClr val="0065E6"/>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ASR</a:t>
              </a:r>
              <a:endParaRPr sz="1000">
                <a:solidFill>
                  <a:schemeClr val="lt1"/>
                </a:solidFill>
                <a:latin typeface="Arial"/>
                <a:ea typeface="Arial"/>
                <a:cs typeface="Arial"/>
                <a:sym typeface="Arial"/>
              </a:endParaRPr>
            </a:p>
          </p:txBody>
        </p:sp>
        <p:sp>
          <p:nvSpPr>
            <p:cNvPr id="1023" name="Google Shape;1023;p44"/>
            <p:cNvSpPr/>
            <p:nvPr/>
          </p:nvSpPr>
          <p:spPr>
            <a:xfrm>
              <a:off x="8225468" y="3429841"/>
              <a:ext cx="954261" cy="179488"/>
            </a:xfrm>
            <a:prstGeom prst="rect">
              <a:avLst/>
            </a:prstGeom>
            <a:solidFill>
              <a:srgbClr val="0065E6"/>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Smart customer service</a:t>
              </a:r>
              <a:endParaRPr sz="1000">
                <a:solidFill>
                  <a:schemeClr val="lt1"/>
                </a:solidFill>
                <a:latin typeface="Arial"/>
                <a:ea typeface="Arial"/>
                <a:cs typeface="Arial"/>
                <a:sym typeface="Arial"/>
              </a:endParaRPr>
            </a:p>
          </p:txBody>
        </p:sp>
        <p:grpSp>
          <p:nvGrpSpPr>
            <p:cNvPr id="1024" name="Google Shape;1024;p44"/>
            <p:cNvGrpSpPr/>
            <p:nvPr/>
          </p:nvGrpSpPr>
          <p:grpSpPr>
            <a:xfrm>
              <a:off x="9311452" y="2592232"/>
              <a:ext cx="2067692" cy="1206613"/>
              <a:chOff x="2776382" y="2657647"/>
              <a:chExt cx="2050888" cy="1267451"/>
            </a:xfrm>
          </p:grpSpPr>
          <p:sp>
            <p:nvSpPr>
              <p:cNvPr id="1025" name="Google Shape;1025;p44"/>
              <p:cNvSpPr/>
              <p:nvPr/>
            </p:nvSpPr>
            <p:spPr>
              <a:xfrm>
                <a:off x="2776382" y="2657647"/>
                <a:ext cx="2050888" cy="1267451"/>
              </a:xfrm>
              <a:prstGeom prst="rect">
                <a:avLst/>
              </a:prstGeom>
              <a:solidFill>
                <a:srgbClr val="0065E6"/>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1000" cap="none" strike="noStrike">
                    <a:solidFill>
                      <a:srgbClr val="FFFFFF"/>
                    </a:solidFill>
                    <a:latin typeface="Times New Roman"/>
                    <a:ea typeface="Times New Roman"/>
                    <a:cs typeface="Times New Roman"/>
                    <a:sym typeface="Times New Roman"/>
                  </a:rPr>
                  <a:t>Application service</a:t>
                </a:r>
                <a:endParaRPr b="1" sz="1000">
                  <a:solidFill>
                    <a:schemeClr val="lt1"/>
                  </a:solidFill>
                  <a:latin typeface="Arial"/>
                  <a:ea typeface="Arial"/>
                  <a:cs typeface="Arial"/>
                  <a:sym typeface="Arial"/>
                </a:endParaRPr>
              </a:p>
            </p:txBody>
          </p:sp>
          <p:sp>
            <p:nvSpPr>
              <p:cNvPr id="1026" name="Google Shape;1026;p44"/>
              <p:cNvSpPr/>
              <p:nvPr/>
            </p:nvSpPr>
            <p:spPr>
              <a:xfrm>
                <a:off x="2831997" y="3170111"/>
                <a:ext cx="943450" cy="203793"/>
              </a:xfrm>
              <a:prstGeom prst="rect">
                <a:avLst/>
              </a:prstGeom>
              <a:solidFill>
                <a:srgbClr val="0065E6"/>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Live streaming application</a:t>
                </a:r>
                <a:endParaRPr sz="1000">
                  <a:solidFill>
                    <a:schemeClr val="lt1"/>
                  </a:solidFill>
                  <a:latin typeface="Arial"/>
                  <a:ea typeface="Arial"/>
                  <a:cs typeface="Arial"/>
                  <a:sym typeface="Arial"/>
                </a:endParaRPr>
              </a:p>
            </p:txBody>
          </p:sp>
          <p:sp>
            <p:nvSpPr>
              <p:cNvPr id="1027" name="Google Shape;1027;p44"/>
              <p:cNvSpPr/>
              <p:nvPr/>
            </p:nvSpPr>
            <p:spPr>
              <a:xfrm>
                <a:off x="2836894" y="3425294"/>
                <a:ext cx="946506" cy="188538"/>
              </a:xfrm>
              <a:prstGeom prst="rect">
                <a:avLst/>
              </a:prstGeom>
              <a:solidFill>
                <a:srgbClr val="0065E6"/>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Heat map</a:t>
                </a:r>
                <a:endParaRPr sz="1000">
                  <a:solidFill>
                    <a:schemeClr val="lt1"/>
                  </a:solidFill>
                  <a:latin typeface="Arial"/>
                  <a:ea typeface="Arial"/>
                  <a:cs typeface="Arial"/>
                  <a:sym typeface="Arial"/>
                </a:endParaRPr>
              </a:p>
            </p:txBody>
          </p:sp>
          <p:sp>
            <p:nvSpPr>
              <p:cNvPr id="1028" name="Google Shape;1028;p44"/>
              <p:cNvSpPr/>
              <p:nvPr/>
            </p:nvSpPr>
            <p:spPr>
              <a:xfrm>
                <a:off x="3838161" y="3181643"/>
                <a:ext cx="943450" cy="203793"/>
              </a:xfrm>
              <a:prstGeom prst="rect">
                <a:avLst/>
              </a:prstGeom>
              <a:solidFill>
                <a:srgbClr val="0065E6"/>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Map service</a:t>
                </a:r>
                <a:endParaRPr sz="1000">
                  <a:solidFill>
                    <a:schemeClr val="lt1"/>
                  </a:solidFill>
                  <a:latin typeface="Arial"/>
                  <a:ea typeface="Arial"/>
                  <a:cs typeface="Arial"/>
                  <a:sym typeface="Arial"/>
                </a:endParaRPr>
              </a:p>
            </p:txBody>
          </p:sp>
          <p:sp>
            <p:nvSpPr>
              <p:cNvPr id="1029" name="Google Shape;1029;p44"/>
              <p:cNvSpPr/>
              <p:nvPr/>
            </p:nvSpPr>
            <p:spPr>
              <a:xfrm>
                <a:off x="3836633" y="3421256"/>
                <a:ext cx="946506" cy="188538"/>
              </a:xfrm>
              <a:prstGeom prst="rect">
                <a:avLst/>
              </a:prstGeom>
              <a:solidFill>
                <a:srgbClr val="0065E6"/>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WeCom</a:t>
                </a:r>
                <a:endParaRPr sz="1000">
                  <a:solidFill>
                    <a:schemeClr val="lt1"/>
                  </a:solidFill>
                  <a:latin typeface="Arial"/>
                  <a:ea typeface="Arial"/>
                  <a:cs typeface="Arial"/>
                  <a:sym typeface="Arial"/>
                </a:endParaRPr>
              </a:p>
            </p:txBody>
          </p:sp>
          <p:sp>
            <p:nvSpPr>
              <p:cNvPr id="1030" name="Google Shape;1030;p44"/>
              <p:cNvSpPr/>
              <p:nvPr/>
            </p:nvSpPr>
            <p:spPr>
              <a:xfrm>
                <a:off x="2829274" y="3703424"/>
                <a:ext cx="946506" cy="188538"/>
              </a:xfrm>
              <a:prstGeom prst="rect">
                <a:avLst/>
              </a:prstGeom>
              <a:solidFill>
                <a:srgbClr val="0065E6"/>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WeChat Campus</a:t>
                </a:r>
                <a:endParaRPr sz="1000">
                  <a:solidFill>
                    <a:schemeClr val="lt1"/>
                  </a:solidFill>
                  <a:latin typeface="Arial"/>
                  <a:ea typeface="Arial"/>
                  <a:cs typeface="Arial"/>
                  <a:sym typeface="Arial"/>
                </a:endParaRPr>
              </a:p>
            </p:txBody>
          </p:sp>
          <p:sp>
            <p:nvSpPr>
              <p:cNvPr id="1031" name="Google Shape;1031;p44"/>
              <p:cNvSpPr/>
              <p:nvPr/>
            </p:nvSpPr>
            <p:spPr>
              <a:xfrm>
                <a:off x="3829013" y="3699386"/>
                <a:ext cx="946506" cy="188538"/>
              </a:xfrm>
              <a:prstGeom prst="rect">
                <a:avLst/>
              </a:prstGeom>
              <a:solidFill>
                <a:srgbClr val="0065E6"/>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WeChat Pay</a:t>
                </a:r>
                <a:endParaRPr sz="1000">
                  <a:solidFill>
                    <a:schemeClr val="lt1"/>
                  </a:solidFill>
                  <a:latin typeface="Arial"/>
                  <a:ea typeface="Arial"/>
                  <a:cs typeface="Arial"/>
                  <a:sym typeface="Arial"/>
                </a:endParaRPr>
              </a:p>
            </p:txBody>
          </p:sp>
          <p:sp>
            <p:nvSpPr>
              <p:cNvPr id="1032" name="Google Shape;1032;p44"/>
              <p:cNvSpPr/>
              <p:nvPr/>
            </p:nvSpPr>
            <p:spPr>
              <a:xfrm>
                <a:off x="3838917" y="2925576"/>
                <a:ext cx="943450" cy="203793"/>
              </a:xfrm>
              <a:prstGeom prst="rect">
                <a:avLst/>
              </a:prstGeom>
              <a:solidFill>
                <a:srgbClr val="0065E6"/>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900" cap="none" strike="noStrike">
                    <a:solidFill>
                      <a:srgbClr val="FFFFFF"/>
                    </a:solidFill>
                    <a:latin typeface="Times New Roman"/>
                    <a:ea typeface="Times New Roman"/>
                    <a:cs typeface="Times New Roman"/>
                    <a:sym typeface="Times New Roman"/>
                  </a:rPr>
                  <a:t>TGit</a:t>
                </a:r>
                <a:endParaRPr sz="900">
                  <a:solidFill>
                    <a:schemeClr val="lt1"/>
                  </a:solidFill>
                  <a:latin typeface="Arial"/>
                  <a:ea typeface="Arial"/>
                  <a:cs typeface="Arial"/>
                  <a:sym typeface="Arial"/>
                </a:endParaRPr>
              </a:p>
            </p:txBody>
          </p:sp>
          <p:sp>
            <p:nvSpPr>
              <p:cNvPr id="1033" name="Google Shape;1033;p44"/>
              <p:cNvSpPr/>
              <p:nvPr/>
            </p:nvSpPr>
            <p:spPr>
              <a:xfrm>
                <a:off x="2827796" y="2925442"/>
                <a:ext cx="943450" cy="203793"/>
              </a:xfrm>
              <a:prstGeom prst="rect">
                <a:avLst/>
              </a:prstGeom>
              <a:solidFill>
                <a:srgbClr val="0065E6"/>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FFFFFF"/>
                    </a:solidFill>
                    <a:latin typeface="Times New Roman"/>
                    <a:ea typeface="Times New Roman"/>
                    <a:cs typeface="Times New Roman"/>
                    <a:sym typeface="Times New Roman"/>
                  </a:rPr>
                  <a:t>Enterprise cloud disk</a:t>
                </a:r>
                <a:endParaRPr sz="1000">
                  <a:solidFill>
                    <a:schemeClr val="lt1"/>
                  </a:solidFill>
                  <a:latin typeface="Arial"/>
                  <a:ea typeface="Arial"/>
                  <a:cs typeface="Arial"/>
                  <a:sym typeface="Arial"/>
                </a:endParaRPr>
              </a:p>
            </p:txBody>
          </p:sp>
        </p:grpSp>
        <p:cxnSp>
          <p:nvCxnSpPr>
            <p:cNvPr id="1034" name="Google Shape;1034;p44"/>
            <p:cNvCxnSpPr/>
            <p:nvPr/>
          </p:nvCxnSpPr>
          <p:spPr>
            <a:xfrm>
              <a:off x="2484621" y="1223310"/>
              <a:ext cx="0" cy="4941934"/>
            </a:xfrm>
            <a:prstGeom prst="straightConnector1">
              <a:avLst/>
            </a:prstGeom>
            <a:noFill/>
            <a:ln cap="flat" cmpd="sng" w="50800">
              <a:solidFill>
                <a:srgbClr val="0065E6"/>
              </a:solidFill>
              <a:prstDash val="solid"/>
              <a:round/>
              <a:headEnd len="sm" w="sm" type="none"/>
              <a:tailEnd len="sm" w="sm" type="none"/>
            </a:ln>
          </p:spPr>
        </p:cxnSp>
        <p:sp>
          <p:nvSpPr>
            <p:cNvPr id="1035" name="Google Shape;1035;p44"/>
            <p:cNvSpPr txBox="1"/>
            <p:nvPr/>
          </p:nvSpPr>
          <p:spPr>
            <a:xfrm>
              <a:off x="2690023" y="2310524"/>
              <a:ext cx="8752210" cy="266859"/>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i="0" lang="en-US" sz="1200" cap="none" strike="noStrike">
                  <a:solidFill>
                    <a:srgbClr val="FFFFFF"/>
                  </a:solidFill>
                  <a:latin typeface="Times New Roman"/>
                  <a:ea typeface="Times New Roman"/>
                  <a:cs typeface="Times New Roman"/>
                  <a:sym typeface="Times New Roman"/>
                </a:rPr>
                <a:t>PaaS and SaaS service layers</a:t>
              </a:r>
              <a:endParaRPr/>
            </a:p>
          </p:txBody>
        </p:sp>
        <p:sp>
          <p:nvSpPr>
            <p:cNvPr id="1036" name="Google Shape;1036;p44"/>
            <p:cNvSpPr txBox="1"/>
            <p:nvPr/>
          </p:nvSpPr>
          <p:spPr>
            <a:xfrm>
              <a:off x="7355530" y="5842508"/>
              <a:ext cx="1778573" cy="244621"/>
            </a:xfrm>
            <a:prstGeom prst="rect">
              <a:avLst/>
            </a:prstGeom>
            <a:noFill/>
            <a:ln cap="flat" cmpd="sng" w="9525">
              <a:solidFill>
                <a:schemeClr val="accent1"/>
              </a:solidFill>
              <a:prstDash val="solid"/>
              <a:round/>
              <a:headEnd len="sm" w="sm" type="none"/>
              <a:tailEnd len="sm" w="sm" type="none"/>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050" cap="none" strike="noStrike">
                  <a:solidFill>
                    <a:srgbClr val="000000"/>
                  </a:solidFill>
                  <a:latin typeface="Times New Roman"/>
                  <a:ea typeface="Times New Roman"/>
                  <a:cs typeface="Times New Roman"/>
                  <a:sym typeface="Times New Roman"/>
                </a:rPr>
                <a:t> Phytium CPU</a:t>
              </a:r>
              <a:endParaRPr sz="1050">
                <a:solidFill>
                  <a:schemeClr val="dk1"/>
                </a:solidFill>
                <a:latin typeface="Arial"/>
                <a:ea typeface="Arial"/>
                <a:cs typeface="Arial"/>
                <a:sym typeface="Arial"/>
              </a:endParaRPr>
            </a:p>
          </p:txBody>
        </p:sp>
        <p:sp>
          <p:nvSpPr>
            <p:cNvPr id="1037" name="Google Shape;1037;p44"/>
            <p:cNvSpPr txBox="1"/>
            <p:nvPr/>
          </p:nvSpPr>
          <p:spPr>
            <a:xfrm>
              <a:off x="7358783" y="5547265"/>
              <a:ext cx="833741" cy="400289"/>
            </a:xfrm>
            <a:prstGeom prst="rect">
              <a:avLst/>
            </a:prstGeom>
            <a:noFill/>
            <a:ln cap="flat" cmpd="sng" w="9525">
              <a:solidFill>
                <a:schemeClr val="accent1"/>
              </a:solidFill>
              <a:prstDash val="solid"/>
              <a:round/>
              <a:headEnd len="sm" w="sm" type="none"/>
              <a:tailEnd len="sm" w="sm" type="none"/>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050" cap="none" strike="noStrike">
                  <a:solidFill>
                    <a:srgbClr val="000000"/>
                  </a:solidFill>
                  <a:latin typeface="Times New Roman"/>
                  <a:ea typeface="Times New Roman"/>
                  <a:cs typeface="Times New Roman"/>
                  <a:sym typeface="Times New Roman"/>
                </a:rPr>
                <a:t> NeoKylin</a:t>
              </a:r>
              <a:endParaRPr/>
            </a:p>
          </p:txBody>
        </p:sp>
        <p:sp>
          <p:nvSpPr>
            <p:cNvPr id="1038" name="Google Shape;1038;p44"/>
            <p:cNvSpPr txBox="1"/>
            <p:nvPr/>
          </p:nvSpPr>
          <p:spPr>
            <a:xfrm>
              <a:off x="8300824" y="5547265"/>
              <a:ext cx="825178" cy="244621"/>
            </a:xfrm>
            <a:prstGeom prst="rect">
              <a:avLst/>
            </a:prstGeom>
            <a:noFill/>
            <a:ln cap="flat" cmpd="sng" w="9525">
              <a:solidFill>
                <a:schemeClr val="accent1"/>
              </a:solidFill>
              <a:prstDash val="solid"/>
              <a:round/>
              <a:headEnd len="sm" w="sm" type="none"/>
              <a:tailEnd len="sm" w="sm" type="none"/>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050" cap="none" strike="noStrike">
                  <a:solidFill>
                    <a:srgbClr val="000000"/>
                  </a:solidFill>
                  <a:latin typeface="Times New Roman"/>
                  <a:ea typeface="Times New Roman"/>
                  <a:cs typeface="Times New Roman"/>
                  <a:sym typeface="Times New Roman"/>
                </a:rPr>
                <a:t> Kylin</a:t>
              </a:r>
              <a:endParaRPr/>
            </a:p>
          </p:txBody>
        </p:sp>
        <p:sp>
          <p:nvSpPr>
            <p:cNvPr id="1039" name="Google Shape;1039;p44"/>
            <p:cNvSpPr txBox="1"/>
            <p:nvPr/>
          </p:nvSpPr>
          <p:spPr>
            <a:xfrm>
              <a:off x="2781614" y="5842508"/>
              <a:ext cx="1778573" cy="244621"/>
            </a:xfrm>
            <a:prstGeom prst="rect">
              <a:avLst/>
            </a:prstGeom>
            <a:noFill/>
            <a:ln cap="flat" cmpd="sng" w="9525">
              <a:solidFill>
                <a:schemeClr val="accent1"/>
              </a:solidFill>
              <a:prstDash val="solid"/>
              <a:round/>
              <a:headEnd len="sm" w="sm" type="none"/>
              <a:tailEnd len="sm" w="sm" type="none"/>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050" cap="none" strike="noStrike">
                  <a:solidFill>
                    <a:srgbClr val="000000"/>
                  </a:solidFill>
                  <a:latin typeface="Times New Roman"/>
                  <a:ea typeface="Times New Roman"/>
                  <a:cs typeface="Times New Roman"/>
                  <a:sym typeface="Times New Roman"/>
                </a:rPr>
                <a:t>x86 server</a:t>
              </a:r>
              <a:endParaRPr sz="1050">
                <a:solidFill>
                  <a:schemeClr val="dk1"/>
                </a:solidFill>
                <a:latin typeface="Arial"/>
                <a:ea typeface="Arial"/>
                <a:cs typeface="Arial"/>
                <a:sym typeface="Arial"/>
              </a:endParaRPr>
            </a:p>
          </p:txBody>
        </p:sp>
        <p:sp>
          <p:nvSpPr>
            <p:cNvPr id="1040" name="Google Shape;1040;p44"/>
            <p:cNvSpPr txBox="1"/>
            <p:nvPr/>
          </p:nvSpPr>
          <p:spPr>
            <a:xfrm>
              <a:off x="2784868" y="5547265"/>
              <a:ext cx="833741" cy="244621"/>
            </a:xfrm>
            <a:prstGeom prst="rect">
              <a:avLst/>
            </a:prstGeom>
            <a:noFill/>
            <a:ln cap="flat" cmpd="sng" w="9525">
              <a:solidFill>
                <a:schemeClr val="accent1"/>
              </a:solidFill>
              <a:prstDash val="solid"/>
              <a:round/>
              <a:headEnd len="sm" w="sm" type="none"/>
              <a:tailEnd len="sm" w="sm" type="none"/>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050" cap="none" strike="noStrike">
                  <a:solidFill>
                    <a:srgbClr val="000000"/>
                  </a:solidFill>
                  <a:latin typeface="Times New Roman"/>
                  <a:ea typeface="Times New Roman"/>
                  <a:cs typeface="Times New Roman"/>
                  <a:sym typeface="Times New Roman"/>
                </a:rPr>
                <a:t>CentOS</a:t>
              </a:r>
              <a:endParaRPr sz="1050">
                <a:solidFill>
                  <a:schemeClr val="dk1"/>
                </a:solidFill>
                <a:latin typeface="Arial"/>
                <a:ea typeface="Arial"/>
                <a:cs typeface="Arial"/>
                <a:sym typeface="Arial"/>
              </a:endParaRPr>
            </a:p>
          </p:txBody>
        </p:sp>
        <p:sp>
          <p:nvSpPr>
            <p:cNvPr id="1041" name="Google Shape;1041;p44"/>
            <p:cNvSpPr txBox="1"/>
            <p:nvPr/>
          </p:nvSpPr>
          <p:spPr>
            <a:xfrm>
              <a:off x="3726909" y="5547265"/>
              <a:ext cx="825178" cy="244621"/>
            </a:xfrm>
            <a:prstGeom prst="rect">
              <a:avLst/>
            </a:prstGeom>
            <a:noFill/>
            <a:ln cap="flat" cmpd="sng" w="9525">
              <a:solidFill>
                <a:schemeClr val="accent1"/>
              </a:solidFill>
              <a:prstDash val="solid"/>
              <a:round/>
              <a:headEnd len="sm" w="sm" type="none"/>
              <a:tailEnd len="sm" w="sm" type="none"/>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050" cap="none" strike="noStrike">
                  <a:solidFill>
                    <a:srgbClr val="000000"/>
                  </a:solidFill>
                  <a:latin typeface="Times New Roman"/>
                  <a:ea typeface="Times New Roman"/>
                  <a:cs typeface="Times New Roman"/>
                  <a:sym typeface="Times New Roman"/>
                </a:rPr>
                <a:t>Ubuntu</a:t>
              </a:r>
              <a:endParaRPr sz="1050">
                <a:solidFill>
                  <a:schemeClr val="dk1"/>
                </a:solidFill>
                <a:latin typeface="Arial"/>
                <a:ea typeface="Arial"/>
                <a:cs typeface="Arial"/>
                <a:sym typeface="Arial"/>
              </a:endParaRPr>
            </a:p>
          </p:txBody>
        </p:sp>
        <p:sp>
          <p:nvSpPr>
            <p:cNvPr id="1042" name="Google Shape;1042;p44"/>
            <p:cNvSpPr txBox="1"/>
            <p:nvPr/>
          </p:nvSpPr>
          <p:spPr>
            <a:xfrm>
              <a:off x="5071825" y="5547265"/>
              <a:ext cx="833741" cy="244621"/>
            </a:xfrm>
            <a:prstGeom prst="rect">
              <a:avLst/>
            </a:prstGeom>
            <a:noFill/>
            <a:ln cap="flat" cmpd="sng" w="9525">
              <a:solidFill>
                <a:schemeClr val="accent1"/>
              </a:solidFill>
              <a:prstDash val="solid"/>
              <a:round/>
              <a:headEnd len="sm" w="sm" type="none"/>
              <a:tailEnd len="sm" w="sm" type="none"/>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050" cap="none" strike="noStrike">
                  <a:solidFill>
                    <a:srgbClr val="000000"/>
                  </a:solidFill>
                  <a:latin typeface="Times New Roman"/>
                  <a:ea typeface="Times New Roman"/>
                  <a:cs typeface="Times New Roman"/>
                  <a:sym typeface="Times New Roman"/>
                </a:rPr>
                <a:t>CentOS</a:t>
              </a:r>
              <a:endParaRPr sz="1050">
                <a:solidFill>
                  <a:schemeClr val="dk1"/>
                </a:solidFill>
                <a:latin typeface="Arial"/>
                <a:ea typeface="Arial"/>
                <a:cs typeface="Arial"/>
                <a:sym typeface="Arial"/>
              </a:endParaRPr>
            </a:p>
          </p:txBody>
        </p:sp>
        <p:sp>
          <p:nvSpPr>
            <p:cNvPr id="1043" name="Google Shape;1043;p44"/>
            <p:cNvSpPr txBox="1"/>
            <p:nvPr/>
          </p:nvSpPr>
          <p:spPr>
            <a:xfrm>
              <a:off x="6013865" y="5547265"/>
              <a:ext cx="825178" cy="244621"/>
            </a:xfrm>
            <a:prstGeom prst="rect">
              <a:avLst/>
            </a:prstGeom>
            <a:noFill/>
            <a:ln cap="flat" cmpd="sng" w="9525">
              <a:solidFill>
                <a:schemeClr val="accent1"/>
              </a:solidFill>
              <a:prstDash val="solid"/>
              <a:round/>
              <a:headEnd len="sm" w="sm" type="none"/>
              <a:tailEnd len="sm" w="sm" type="none"/>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050" cap="none" strike="noStrike">
                  <a:solidFill>
                    <a:srgbClr val="000000"/>
                  </a:solidFill>
                  <a:latin typeface="Times New Roman"/>
                  <a:ea typeface="Times New Roman"/>
                  <a:cs typeface="Times New Roman"/>
                  <a:sym typeface="Times New Roman"/>
                </a:rPr>
                <a:t> SUSE</a:t>
              </a:r>
              <a:endParaRPr sz="1050">
                <a:solidFill>
                  <a:schemeClr val="dk1"/>
                </a:solidFill>
                <a:latin typeface="Arial"/>
                <a:ea typeface="Arial"/>
                <a:cs typeface="Arial"/>
                <a:sym typeface="Arial"/>
              </a:endParaRPr>
            </a:p>
          </p:txBody>
        </p:sp>
        <p:sp>
          <p:nvSpPr>
            <p:cNvPr id="1044" name="Google Shape;1044;p44"/>
            <p:cNvSpPr txBox="1"/>
            <p:nvPr/>
          </p:nvSpPr>
          <p:spPr>
            <a:xfrm>
              <a:off x="9643376" y="5842508"/>
              <a:ext cx="1776796" cy="246221"/>
            </a:xfrm>
            <a:prstGeom prst="rect">
              <a:avLst/>
            </a:prstGeom>
            <a:noFill/>
            <a:ln cap="flat" cmpd="sng" w="9525">
              <a:solidFill>
                <a:schemeClr val="accent1"/>
              </a:solidFill>
              <a:prstDash val="solid"/>
              <a:round/>
              <a:headEnd len="sm" w="sm" type="none"/>
              <a:tailEnd len="sm" w="sm" type="none"/>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Arial"/>
                  <a:ea typeface="Arial"/>
                  <a:cs typeface="Arial"/>
                  <a:sym typeface="Arial"/>
                </a:rPr>
                <a:t>…</a:t>
              </a:r>
              <a:endParaRPr sz="1050">
                <a:solidFill>
                  <a:schemeClr val="dk1"/>
                </a:solidFill>
                <a:latin typeface="Arial"/>
                <a:ea typeface="Arial"/>
                <a:cs typeface="Arial"/>
                <a:sym typeface="Arial"/>
              </a:endParaRPr>
            </a:p>
          </p:txBody>
        </p:sp>
        <p:sp>
          <p:nvSpPr>
            <p:cNvPr id="1045" name="Google Shape;1045;p44"/>
            <p:cNvSpPr txBox="1"/>
            <p:nvPr/>
          </p:nvSpPr>
          <p:spPr>
            <a:xfrm>
              <a:off x="9646157" y="5547265"/>
              <a:ext cx="832908" cy="246221"/>
            </a:xfrm>
            <a:prstGeom prst="rect">
              <a:avLst/>
            </a:prstGeom>
            <a:noFill/>
            <a:ln cap="flat" cmpd="sng" w="9525">
              <a:solidFill>
                <a:schemeClr val="accent1"/>
              </a:solidFill>
              <a:prstDash val="solid"/>
              <a:round/>
              <a:headEnd len="sm" w="sm" type="none"/>
              <a:tailEnd len="sm" w="sm" type="none"/>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Arial"/>
                  <a:ea typeface="Arial"/>
                  <a:cs typeface="Arial"/>
                  <a:sym typeface="Arial"/>
                </a:rPr>
                <a:t> …</a:t>
              </a:r>
              <a:endParaRPr sz="1050">
                <a:solidFill>
                  <a:schemeClr val="dk1"/>
                </a:solidFill>
                <a:latin typeface="Arial"/>
                <a:ea typeface="Arial"/>
                <a:cs typeface="Arial"/>
                <a:sym typeface="Arial"/>
              </a:endParaRPr>
            </a:p>
          </p:txBody>
        </p:sp>
        <p:sp>
          <p:nvSpPr>
            <p:cNvPr id="1046" name="Google Shape;1046;p44"/>
            <p:cNvSpPr txBox="1"/>
            <p:nvPr/>
          </p:nvSpPr>
          <p:spPr>
            <a:xfrm>
              <a:off x="10588193" y="5547265"/>
              <a:ext cx="824354" cy="246221"/>
            </a:xfrm>
            <a:prstGeom prst="rect">
              <a:avLst/>
            </a:prstGeom>
            <a:noFill/>
            <a:ln cap="flat" cmpd="sng" w="9525">
              <a:solidFill>
                <a:schemeClr val="accent1"/>
              </a:solidFill>
              <a:prstDash val="solid"/>
              <a:round/>
              <a:headEnd len="sm" w="sm" type="none"/>
              <a:tailEnd len="sm" w="sm" type="none"/>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chemeClr val="dk1"/>
                  </a:solidFill>
                  <a:latin typeface="Arial"/>
                  <a:ea typeface="Arial"/>
                  <a:cs typeface="Arial"/>
                  <a:sym typeface="Arial"/>
                </a:rPr>
                <a:t>…</a:t>
              </a:r>
              <a:endParaRPr sz="1050">
                <a:solidFill>
                  <a:schemeClr val="dk1"/>
                </a:solidFill>
                <a:latin typeface="Arial"/>
                <a:ea typeface="Arial"/>
                <a:cs typeface="Arial"/>
                <a:sym typeface="Arial"/>
              </a:endParaRPr>
            </a:p>
          </p:txBody>
        </p:sp>
        <p:sp>
          <p:nvSpPr>
            <p:cNvPr id="1047" name="Google Shape;1047;p44"/>
            <p:cNvSpPr/>
            <p:nvPr/>
          </p:nvSpPr>
          <p:spPr>
            <a:xfrm>
              <a:off x="4849119" y="4400235"/>
              <a:ext cx="795942" cy="163425"/>
            </a:xfrm>
            <a:prstGeom prst="rect">
              <a:avLst/>
            </a:prstGeom>
            <a:noFill/>
            <a:ln cap="flat" cmpd="sng" w="9525">
              <a:solidFill>
                <a:srgbClr val="3E3A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800" cap="none" strike="noStrike">
                  <a:solidFill>
                    <a:srgbClr val="000000"/>
                  </a:solidFill>
                  <a:latin typeface="Times New Roman"/>
                  <a:ea typeface="Times New Roman"/>
                  <a:cs typeface="Times New Roman"/>
                  <a:sym typeface="Times New Roman"/>
                </a:rPr>
                <a:t>Physical machine service</a:t>
              </a:r>
              <a:endParaRPr sz="800">
                <a:solidFill>
                  <a:schemeClr val="dk1"/>
                </a:solidFill>
                <a:latin typeface="Arial"/>
                <a:ea typeface="Arial"/>
                <a:cs typeface="Arial"/>
                <a:sym typeface="Arial"/>
              </a:endParaRPr>
            </a:p>
          </p:txBody>
        </p:sp>
        <p:sp>
          <p:nvSpPr>
            <p:cNvPr id="1048" name="Google Shape;1048;p44"/>
            <p:cNvSpPr/>
            <p:nvPr/>
          </p:nvSpPr>
          <p:spPr>
            <a:xfrm>
              <a:off x="4849119" y="4663681"/>
              <a:ext cx="795942" cy="163425"/>
            </a:xfrm>
            <a:prstGeom prst="rect">
              <a:avLst/>
            </a:prstGeom>
            <a:noFill/>
            <a:ln cap="flat" cmpd="sng" w="9525">
              <a:solidFill>
                <a:srgbClr val="3E3A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800" cap="none" strike="noStrike">
                  <a:solidFill>
                    <a:srgbClr val="000000"/>
                  </a:solidFill>
                  <a:latin typeface="Times New Roman"/>
                  <a:ea typeface="Times New Roman"/>
                  <a:cs typeface="Times New Roman"/>
                  <a:sym typeface="Times New Roman"/>
                </a:rPr>
                <a:t>Multi-Cluster management</a:t>
              </a:r>
              <a:endParaRPr sz="800">
                <a:solidFill>
                  <a:schemeClr val="dk1"/>
                </a:solidFill>
                <a:latin typeface="Arial"/>
                <a:ea typeface="Arial"/>
                <a:cs typeface="Arial"/>
                <a:sym typeface="Arial"/>
              </a:endParaRPr>
            </a:p>
          </p:txBody>
        </p:sp>
        <p:sp>
          <p:nvSpPr>
            <p:cNvPr id="1049" name="Google Shape;1049;p44"/>
            <p:cNvSpPr/>
            <p:nvPr/>
          </p:nvSpPr>
          <p:spPr>
            <a:xfrm>
              <a:off x="5889494" y="4400982"/>
              <a:ext cx="795942" cy="163425"/>
            </a:xfrm>
            <a:prstGeom prst="rect">
              <a:avLst/>
            </a:prstGeom>
            <a:noFill/>
            <a:ln cap="flat" cmpd="sng" w="9525">
              <a:solidFill>
                <a:srgbClr val="3E3A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800" cap="none" strike="noStrike">
                  <a:solidFill>
                    <a:srgbClr val="000000"/>
                  </a:solidFill>
                  <a:latin typeface="Times New Roman"/>
                  <a:ea typeface="Times New Roman"/>
                  <a:cs typeface="Times New Roman"/>
                  <a:sym typeface="Times New Roman"/>
                </a:rPr>
                <a:t>AS</a:t>
              </a:r>
              <a:endParaRPr sz="800">
                <a:solidFill>
                  <a:schemeClr val="dk1"/>
                </a:solidFill>
                <a:latin typeface="Arial"/>
                <a:ea typeface="Arial"/>
                <a:cs typeface="Arial"/>
                <a:sym typeface="Arial"/>
              </a:endParaRPr>
            </a:p>
          </p:txBody>
        </p:sp>
        <p:sp>
          <p:nvSpPr>
            <p:cNvPr id="1050" name="Google Shape;1050;p44"/>
            <p:cNvSpPr/>
            <p:nvPr/>
          </p:nvSpPr>
          <p:spPr>
            <a:xfrm>
              <a:off x="5905292" y="4670126"/>
              <a:ext cx="795942" cy="163425"/>
            </a:xfrm>
            <a:prstGeom prst="rect">
              <a:avLst/>
            </a:prstGeom>
            <a:noFill/>
            <a:ln cap="flat" cmpd="sng" w="9525">
              <a:solidFill>
                <a:srgbClr val="3E3A3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800" cap="none" strike="noStrike">
                  <a:solidFill>
                    <a:srgbClr val="000000"/>
                  </a:solidFill>
                  <a:latin typeface="Times New Roman"/>
                  <a:ea typeface="Times New Roman"/>
                  <a:cs typeface="Times New Roman"/>
                  <a:sym typeface="Times New Roman"/>
                </a:rPr>
                <a:t>Multi-Tenancy isolation</a:t>
              </a:r>
              <a:endParaRPr sz="800">
                <a:solidFill>
                  <a:schemeClr val="dk1"/>
                </a:solidFill>
                <a:latin typeface="Arial"/>
                <a:ea typeface="Arial"/>
                <a:cs typeface="Arial"/>
                <a:sym typeface="Arial"/>
              </a:endParaRPr>
            </a:p>
          </p:txBody>
        </p:sp>
        <p:sp>
          <p:nvSpPr>
            <p:cNvPr id="1051" name="Google Shape;1051;p44"/>
            <p:cNvSpPr/>
            <p:nvPr/>
          </p:nvSpPr>
          <p:spPr>
            <a:xfrm>
              <a:off x="5160941" y="2617281"/>
              <a:ext cx="1734700" cy="2372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000" cap="none" strike="noStrike">
                  <a:solidFill>
                    <a:srgbClr val="FFFFFF"/>
                  </a:solidFill>
                  <a:latin typeface="Times New Roman"/>
                  <a:ea typeface="Times New Roman"/>
                  <a:cs typeface="Times New Roman"/>
                  <a:sym typeface="Times New Roman"/>
                </a:rPr>
                <a:t>Database/Middleware</a:t>
              </a:r>
              <a:endParaRPr b="1" sz="1000">
                <a:solidFill>
                  <a:schemeClr val="lt1"/>
                </a:solidFill>
                <a:latin typeface="Arial"/>
                <a:ea typeface="Arial"/>
                <a:cs typeface="Arial"/>
                <a:sym typeface="Arial"/>
              </a:endParaRPr>
            </a:p>
          </p:txBody>
        </p:sp>
      </p:grpSp>
      <p:sp>
        <p:nvSpPr>
          <p:cNvPr id="1052" name="Google Shape;1052;p44"/>
          <p:cNvSpPr/>
          <p:nvPr/>
        </p:nvSpPr>
        <p:spPr>
          <a:xfrm>
            <a:off x="4959808" y="5877272"/>
            <a:ext cx="848160" cy="216024"/>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800" cap="none" strike="noStrike">
                <a:solidFill>
                  <a:srgbClr val="000000"/>
                </a:solidFill>
                <a:latin typeface="Times New Roman"/>
                <a:ea typeface="Times New Roman"/>
                <a:cs typeface="Times New Roman"/>
                <a:sym typeface="Times New Roman"/>
              </a:rPr>
              <a:t>IBM LinuxONE</a:t>
            </a:r>
            <a:endParaRPr sz="800">
              <a:solidFill>
                <a:schemeClr val="dk1"/>
              </a:solidFill>
              <a:latin typeface="Arial"/>
              <a:ea typeface="Arial"/>
              <a:cs typeface="Arial"/>
              <a:sym typeface="Arial"/>
            </a:endParaRPr>
          </a:p>
        </p:txBody>
      </p:sp>
      <p:sp>
        <p:nvSpPr>
          <p:cNvPr id="1053" name="Google Shape;1053;p44"/>
          <p:cNvSpPr/>
          <p:nvPr/>
        </p:nvSpPr>
        <p:spPr>
          <a:xfrm>
            <a:off x="5892867" y="5867577"/>
            <a:ext cx="831642" cy="216024"/>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Sugon</a:t>
            </a:r>
            <a:endParaRPr sz="1000">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sp>
        <p:nvSpPr>
          <p:cNvPr id="1058" name="Google Shape;1058;p45"/>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3.3.1 TStack CMP (continued)</a:t>
            </a:r>
            <a:endParaRPr/>
          </a:p>
        </p:txBody>
      </p:sp>
      <p:sp>
        <p:nvSpPr>
          <p:cNvPr id="1059" name="Google Shape;1059;p45"/>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pic>
        <p:nvPicPr>
          <p:cNvPr id="1060" name="Google Shape;1060;p45"/>
          <p:cNvPicPr preferRelativeResize="0"/>
          <p:nvPr/>
        </p:nvPicPr>
        <p:blipFill rotWithShape="1">
          <a:blip r:embed="rId3">
            <a:alphaModFix/>
          </a:blip>
          <a:srcRect b="0" l="0" r="0" t="0"/>
          <a:stretch/>
        </p:blipFill>
        <p:spPr>
          <a:xfrm>
            <a:off x="4475820" y="1592796"/>
            <a:ext cx="6823075" cy="3924300"/>
          </a:xfrm>
          <a:prstGeom prst="rect">
            <a:avLst/>
          </a:prstGeom>
          <a:noFill/>
          <a:ln>
            <a:noFill/>
          </a:ln>
        </p:spPr>
      </p:pic>
      <p:sp>
        <p:nvSpPr>
          <p:cNvPr id="1061" name="Google Shape;1061;p45"/>
          <p:cNvSpPr txBox="1"/>
          <p:nvPr/>
        </p:nvSpPr>
        <p:spPr>
          <a:xfrm>
            <a:off x="479376" y="1289526"/>
            <a:ext cx="3996444" cy="5040560"/>
          </a:xfrm>
          <a:prstGeom prst="rect">
            <a:avLst/>
          </a:prstGeom>
          <a:noFill/>
          <a:ln>
            <a:noFill/>
          </a:ln>
        </p:spPr>
        <p:txBody>
          <a:bodyPr anchorCtr="0" anchor="t" bIns="45700" lIns="91425" spcFirstLastPara="1" rIns="91425" wrap="square" tIns="45700">
            <a:noAutofit/>
          </a:bodyPr>
          <a:lstStyle/>
          <a:p>
            <a:pPr indent="-355591" lvl="1" marL="836063" marR="0" rtl="0" algn="l">
              <a:lnSpc>
                <a:spcPct val="100000"/>
              </a:lnSpc>
              <a:spcBef>
                <a:spcPts val="0"/>
              </a:spcBef>
              <a:spcAft>
                <a:spcPts val="0"/>
              </a:spcAft>
              <a:buClr>
                <a:schemeClr val="accent1"/>
              </a:buClr>
              <a:buSzPts val="2000"/>
              <a:buFont typeface="Noto Sans Symbols"/>
              <a:buChar char="■"/>
            </a:pPr>
            <a:r>
              <a:rPr b="1" i="0" lang="en-US" sz="2000" u="none" cap="none" strike="noStrike">
                <a:solidFill>
                  <a:srgbClr val="000000"/>
                </a:solidFill>
                <a:latin typeface="Times New Roman"/>
                <a:ea typeface="Times New Roman"/>
                <a:cs typeface="Times New Roman"/>
                <a:sym typeface="Times New Roman"/>
              </a:rPr>
              <a:t>Various virtualization technologies are supported</a:t>
            </a:r>
            <a:endParaRPr/>
          </a:p>
          <a:p>
            <a:pPr indent="-228594" lvl="2" marL="1142971" marR="0" rtl="0" algn="l">
              <a:lnSpc>
                <a:spcPct val="100000"/>
              </a:lnSpc>
              <a:spcBef>
                <a:spcPts val="0"/>
              </a:spcBef>
              <a:spcAft>
                <a:spcPts val="0"/>
              </a:spcAft>
              <a:buClr>
                <a:schemeClr val="accent1"/>
              </a:buClr>
              <a:buSzPts val="1800"/>
              <a:buFont typeface="Noto Sans Symbols"/>
              <a:buChar char="✔"/>
            </a:pPr>
            <a:r>
              <a:rPr b="0" i="0" lang="en-US" sz="1800" u="none" cap="none" strike="noStrike">
                <a:solidFill>
                  <a:srgbClr val="000000"/>
                </a:solidFill>
                <a:latin typeface="Times New Roman"/>
                <a:ea typeface="Times New Roman"/>
                <a:cs typeface="Times New Roman"/>
                <a:sym typeface="Times New Roman"/>
              </a:rPr>
              <a:t>KVM, Xen, and VMware</a:t>
            </a:r>
            <a:endParaRPr/>
          </a:p>
          <a:p>
            <a:pPr indent="-355591" lvl="1" marL="836063" marR="0" rtl="0" algn="l">
              <a:lnSpc>
                <a:spcPct val="100000"/>
              </a:lnSpc>
              <a:spcBef>
                <a:spcPts val="0"/>
              </a:spcBef>
              <a:spcAft>
                <a:spcPts val="0"/>
              </a:spcAft>
              <a:buClr>
                <a:schemeClr val="accent1"/>
              </a:buClr>
              <a:buSzPts val="2000"/>
              <a:buFont typeface="Noto Sans Symbols"/>
              <a:buChar char="■"/>
            </a:pPr>
            <a:r>
              <a:rPr b="1" i="0" lang="en-US" sz="2000" u="none" cap="none" strike="noStrike">
                <a:solidFill>
                  <a:srgbClr val="000000"/>
                </a:solidFill>
                <a:latin typeface="Times New Roman"/>
                <a:ea typeface="Times New Roman"/>
                <a:cs typeface="Times New Roman"/>
                <a:sym typeface="Times New Roman"/>
              </a:rPr>
              <a:t>Multiple heterogeneous cloud platforms can be managed</a:t>
            </a:r>
            <a:endParaRPr/>
          </a:p>
          <a:p>
            <a:pPr indent="-228594" lvl="2" marL="1142971" marR="0" rtl="0" algn="l">
              <a:lnSpc>
                <a:spcPct val="100000"/>
              </a:lnSpc>
              <a:spcBef>
                <a:spcPts val="0"/>
              </a:spcBef>
              <a:spcAft>
                <a:spcPts val="0"/>
              </a:spcAft>
              <a:buClr>
                <a:schemeClr val="accent1"/>
              </a:buClr>
              <a:buSzPts val="1800"/>
              <a:buFont typeface="Noto Sans Symbols"/>
              <a:buChar char="✔"/>
            </a:pPr>
            <a:r>
              <a:rPr b="0" i="0" lang="en-US" sz="1800" u="none" cap="none" strike="noStrike">
                <a:solidFill>
                  <a:srgbClr val="000000"/>
                </a:solidFill>
                <a:latin typeface="Times New Roman"/>
                <a:ea typeface="Times New Roman"/>
                <a:cs typeface="Times New Roman"/>
                <a:sym typeface="Times New Roman"/>
              </a:rPr>
              <a:t>Multiple OpenStack versions  </a:t>
            </a:r>
            <a:endParaRPr/>
          </a:p>
          <a:p>
            <a:pPr indent="-228594" lvl="2" marL="1142971" marR="0" rtl="0" algn="l">
              <a:lnSpc>
                <a:spcPct val="100000"/>
              </a:lnSpc>
              <a:spcBef>
                <a:spcPts val="0"/>
              </a:spcBef>
              <a:spcAft>
                <a:spcPts val="0"/>
              </a:spcAft>
              <a:buClr>
                <a:schemeClr val="accent1"/>
              </a:buClr>
              <a:buSzPts val="1800"/>
              <a:buFont typeface="Noto Sans Symbols"/>
              <a:buChar char="✔"/>
            </a:pPr>
            <a:r>
              <a:rPr b="0" i="0" lang="en-US" sz="1800" u="none" cap="none" strike="noStrike">
                <a:solidFill>
                  <a:srgbClr val="000000"/>
                </a:solidFill>
                <a:latin typeface="Times New Roman"/>
                <a:ea typeface="Times New Roman"/>
                <a:cs typeface="Times New Roman"/>
                <a:sym typeface="Times New Roman"/>
              </a:rPr>
              <a:t>Infrastructures of different vendors, such as AWS and VMware</a:t>
            </a:r>
            <a:endParaRPr/>
          </a:p>
          <a:p>
            <a:pPr indent="-228594" lvl="2" marL="1142971" marR="0" rtl="0" algn="l">
              <a:lnSpc>
                <a:spcPct val="100000"/>
              </a:lnSpc>
              <a:spcBef>
                <a:spcPts val="0"/>
              </a:spcBef>
              <a:spcAft>
                <a:spcPts val="0"/>
              </a:spcAft>
              <a:buClr>
                <a:schemeClr val="accent1"/>
              </a:buClr>
              <a:buSzPts val="1800"/>
              <a:buFont typeface="Noto Sans Symbols"/>
              <a:buChar char="✔"/>
            </a:pPr>
            <a:r>
              <a:rPr b="0" i="0" lang="en-US" sz="1800" u="none" cap="none" strike="noStrike">
                <a:solidFill>
                  <a:srgbClr val="000000"/>
                </a:solidFill>
                <a:latin typeface="Times New Roman"/>
                <a:ea typeface="Times New Roman"/>
                <a:cs typeface="Times New Roman"/>
                <a:sym typeface="Times New Roman"/>
              </a:rPr>
              <a:t>Public cloud services of different vendors, such as Fusion Cloud and AWS</a:t>
            </a:r>
            <a:endParaRPr/>
          </a:p>
          <a:p>
            <a:pPr indent="-328071" lvl="0" marL="480471" marR="0" rtl="0" algn="l">
              <a:lnSpc>
                <a:spcPct val="100000"/>
              </a:lnSpc>
              <a:spcBef>
                <a:spcPts val="0"/>
              </a:spcBef>
              <a:spcAft>
                <a:spcPts val="0"/>
              </a:spcAft>
              <a:buClr>
                <a:schemeClr val="accent1"/>
              </a:buClr>
              <a:buSzPts val="2400"/>
              <a:buFont typeface="Noto Sans Symbols"/>
              <a:buNone/>
            </a:pPr>
            <a:r>
              <a:t/>
            </a:r>
            <a:endParaRPr sz="2400">
              <a:solidFill>
                <a:schemeClr val="dk1"/>
              </a:solidFill>
              <a:latin typeface="Arial"/>
              <a:ea typeface="Arial"/>
              <a:cs typeface="Arial"/>
              <a:sym typeface="Arial"/>
            </a:endParaRPr>
          </a:p>
          <a:p>
            <a:pPr indent="-328071" lvl="0" marL="480471" marR="0" rtl="0" algn="l">
              <a:lnSpc>
                <a:spcPct val="100000"/>
              </a:lnSpc>
              <a:spcBef>
                <a:spcPts val="0"/>
              </a:spcBef>
              <a:spcAft>
                <a:spcPts val="0"/>
              </a:spcAft>
              <a:buClr>
                <a:schemeClr val="accent1"/>
              </a:buClr>
              <a:buSzPts val="2400"/>
              <a:buFont typeface="Noto Sans Symbols"/>
              <a:buNone/>
            </a:pPr>
            <a:r>
              <a:t/>
            </a:r>
            <a:endParaRPr sz="2400">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5" name="Shape 1065"/>
        <p:cNvGrpSpPr/>
        <p:nvPr/>
      </p:nvGrpSpPr>
      <p:grpSpPr>
        <a:xfrm>
          <a:off x="0" y="0"/>
          <a:ext cx="0" cy="0"/>
          <a:chOff x="0" y="0"/>
          <a:chExt cx="0" cy="0"/>
        </a:xfrm>
      </p:grpSpPr>
      <p:sp>
        <p:nvSpPr>
          <p:cNvPr id="1066" name="Google Shape;1066;p46"/>
          <p:cNvSpPr/>
          <p:nvPr/>
        </p:nvSpPr>
        <p:spPr>
          <a:xfrm>
            <a:off x="3467708" y="1448780"/>
            <a:ext cx="3276364" cy="3058495"/>
          </a:xfrm>
          <a:prstGeom prst="rect">
            <a:avLst/>
          </a:prstGeom>
          <a:noFill/>
          <a:ln cap="flat" cmpd="sng" w="57150">
            <a:solidFill>
              <a:srgbClr val="00A4FF"/>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67" name="Google Shape;1067;p46"/>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3.3.2 AWCloud CMP</a:t>
            </a:r>
            <a:endParaRPr/>
          </a:p>
        </p:txBody>
      </p:sp>
      <p:sp>
        <p:nvSpPr>
          <p:cNvPr id="1068" name="Google Shape;1068;p46"/>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sp>
        <p:nvSpPr>
          <p:cNvPr id="1069" name="Google Shape;1069;p46"/>
          <p:cNvSpPr/>
          <p:nvPr/>
        </p:nvSpPr>
        <p:spPr>
          <a:xfrm>
            <a:off x="838201" y="3677833"/>
            <a:ext cx="1800200" cy="576064"/>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Hybrid cloud management platform</a:t>
            </a:r>
            <a:endParaRPr/>
          </a:p>
        </p:txBody>
      </p:sp>
      <p:sp>
        <p:nvSpPr>
          <p:cNvPr id="1070" name="Google Shape;1070;p46"/>
          <p:cNvSpPr/>
          <p:nvPr/>
        </p:nvSpPr>
        <p:spPr>
          <a:xfrm>
            <a:off x="838201" y="2204864"/>
            <a:ext cx="1800200" cy="576064"/>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Enterprise</a:t>
            </a:r>
            <a:endParaRPr/>
          </a:p>
        </p:txBody>
      </p:sp>
      <p:sp>
        <p:nvSpPr>
          <p:cNvPr id="1071" name="Google Shape;1071;p46"/>
          <p:cNvSpPr/>
          <p:nvPr/>
        </p:nvSpPr>
        <p:spPr>
          <a:xfrm>
            <a:off x="3940159" y="3677833"/>
            <a:ext cx="2551884" cy="576064"/>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AWCloud BM private cloud</a:t>
            </a:r>
            <a:endParaRPr/>
          </a:p>
        </p:txBody>
      </p:sp>
      <p:sp>
        <p:nvSpPr>
          <p:cNvPr id="1072" name="Google Shape;1072;p46"/>
          <p:cNvSpPr/>
          <p:nvPr/>
        </p:nvSpPr>
        <p:spPr>
          <a:xfrm>
            <a:off x="3940159" y="2204864"/>
            <a:ext cx="2551885" cy="576064"/>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CVM auto scaling resource pool</a:t>
            </a:r>
            <a:endParaRPr/>
          </a:p>
        </p:txBody>
      </p:sp>
      <p:sp>
        <p:nvSpPr>
          <p:cNvPr id="1073" name="Google Shape;1073;p46"/>
          <p:cNvSpPr/>
          <p:nvPr/>
        </p:nvSpPr>
        <p:spPr>
          <a:xfrm>
            <a:off x="3829948" y="5280344"/>
            <a:ext cx="2551884" cy="576064"/>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Virtualized private cloud</a:t>
            </a:r>
            <a:endParaRPr/>
          </a:p>
        </p:txBody>
      </p:sp>
      <p:sp>
        <p:nvSpPr>
          <p:cNvPr id="1074" name="Google Shape;1074;p46"/>
          <p:cNvSpPr/>
          <p:nvPr/>
        </p:nvSpPr>
        <p:spPr>
          <a:xfrm>
            <a:off x="7662174" y="1756659"/>
            <a:ext cx="1620180" cy="576064"/>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   Anti-DDoS</a:t>
            </a:r>
            <a:endParaRPr sz="1800">
              <a:solidFill>
                <a:schemeClr val="dk1"/>
              </a:solidFill>
              <a:latin typeface="Arial"/>
              <a:ea typeface="Arial"/>
              <a:cs typeface="Arial"/>
              <a:sym typeface="Arial"/>
            </a:endParaRPr>
          </a:p>
        </p:txBody>
      </p:sp>
      <p:sp>
        <p:nvSpPr>
          <p:cNvPr id="1075" name="Google Shape;1075;p46"/>
          <p:cNvSpPr/>
          <p:nvPr/>
        </p:nvSpPr>
        <p:spPr>
          <a:xfrm>
            <a:off x="7657881" y="2612767"/>
            <a:ext cx="1620180" cy="576064"/>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   CDN</a:t>
            </a:r>
            <a:endParaRPr sz="1800">
              <a:solidFill>
                <a:schemeClr val="dk1"/>
              </a:solidFill>
              <a:latin typeface="Arial"/>
              <a:ea typeface="Arial"/>
              <a:cs typeface="Arial"/>
              <a:sym typeface="Arial"/>
            </a:endParaRPr>
          </a:p>
        </p:txBody>
      </p:sp>
      <p:sp>
        <p:nvSpPr>
          <p:cNvPr id="1076" name="Google Shape;1076;p46"/>
          <p:cNvSpPr/>
          <p:nvPr/>
        </p:nvSpPr>
        <p:spPr>
          <a:xfrm>
            <a:off x="7662174" y="3547746"/>
            <a:ext cx="1620180" cy="576064"/>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   Web</a:t>
            </a:r>
            <a:endParaRPr sz="1800">
              <a:solidFill>
                <a:schemeClr val="dk1"/>
              </a:solidFill>
              <a:latin typeface="Arial"/>
              <a:ea typeface="Arial"/>
              <a:cs typeface="Arial"/>
              <a:sym typeface="Arial"/>
            </a:endParaRPr>
          </a:p>
        </p:txBody>
      </p:sp>
      <p:sp>
        <p:nvSpPr>
          <p:cNvPr id="1077" name="Google Shape;1077;p46"/>
          <p:cNvSpPr/>
          <p:nvPr/>
        </p:nvSpPr>
        <p:spPr>
          <a:xfrm>
            <a:off x="7657881" y="4404434"/>
            <a:ext cx="1620180" cy="576064"/>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   Application</a:t>
            </a:r>
            <a:endParaRPr sz="1800">
              <a:solidFill>
                <a:schemeClr val="dk1"/>
              </a:solidFill>
              <a:latin typeface="Arial"/>
              <a:ea typeface="Arial"/>
              <a:cs typeface="Arial"/>
              <a:sym typeface="Arial"/>
            </a:endParaRPr>
          </a:p>
        </p:txBody>
      </p:sp>
      <p:pic>
        <p:nvPicPr>
          <p:cNvPr id="1078" name="Google Shape;1078;p46"/>
          <p:cNvPicPr preferRelativeResize="0"/>
          <p:nvPr/>
        </p:nvPicPr>
        <p:blipFill rotWithShape="1">
          <a:blip r:embed="rId3">
            <a:alphaModFix/>
          </a:blip>
          <a:srcRect b="0" l="0" r="0" t="0"/>
          <a:stretch/>
        </p:blipFill>
        <p:spPr>
          <a:xfrm>
            <a:off x="3940159" y="1662473"/>
            <a:ext cx="1062435" cy="249044"/>
          </a:xfrm>
          <a:prstGeom prst="rect">
            <a:avLst/>
          </a:prstGeom>
          <a:noFill/>
          <a:ln>
            <a:noFill/>
          </a:ln>
        </p:spPr>
      </p:pic>
      <p:cxnSp>
        <p:nvCxnSpPr>
          <p:cNvPr id="1079" name="Google Shape;1079;p46"/>
          <p:cNvCxnSpPr>
            <a:stCxn id="1070" idx="2"/>
            <a:endCxn id="1069" idx="0"/>
          </p:cNvCxnSpPr>
          <p:nvPr/>
        </p:nvCxnSpPr>
        <p:spPr>
          <a:xfrm>
            <a:off x="1738301" y="2780928"/>
            <a:ext cx="0" cy="897000"/>
          </a:xfrm>
          <a:prstGeom prst="straightConnector1">
            <a:avLst/>
          </a:prstGeom>
          <a:noFill/>
          <a:ln cap="flat" cmpd="sng" w="28575">
            <a:solidFill>
              <a:schemeClr val="dk1"/>
            </a:solidFill>
            <a:prstDash val="solid"/>
            <a:round/>
            <a:headEnd len="sm" w="sm" type="none"/>
            <a:tailEnd len="med" w="med" type="triangle"/>
          </a:ln>
        </p:spPr>
      </p:cxnSp>
      <p:sp>
        <p:nvSpPr>
          <p:cNvPr id="1080" name="Google Shape;1080;p46"/>
          <p:cNvSpPr txBox="1"/>
          <p:nvPr/>
        </p:nvSpPr>
        <p:spPr>
          <a:xfrm>
            <a:off x="1738301" y="3018284"/>
            <a:ext cx="807103"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Login</a:t>
            </a:r>
            <a:endParaRPr/>
          </a:p>
        </p:txBody>
      </p:sp>
      <p:cxnSp>
        <p:nvCxnSpPr>
          <p:cNvPr id="1081" name="Google Shape;1081;p46"/>
          <p:cNvCxnSpPr>
            <a:stCxn id="1069" idx="3"/>
            <a:endCxn id="1071" idx="1"/>
          </p:cNvCxnSpPr>
          <p:nvPr/>
        </p:nvCxnSpPr>
        <p:spPr>
          <a:xfrm>
            <a:off x="2638401" y="3965865"/>
            <a:ext cx="1301700" cy="0"/>
          </a:xfrm>
          <a:prstGeom prst="straightConnector1">
            <a:avLst/>
          </a:prstGeom>
          <a:noFill/>
          <a:ln cap="flat" cmpd="sng" w="28575">
            <a:solidFill>
              <a:schemeClr val="dk1"/>
            </a:solidFill>
            <a:prstDash val="solid"/>
            <a:round/>
            <a:headEnd len="sm" w="sm" type="none"/>
            <a:tailEnd len="med" w="med" type="triangle"/>
          </a:ln>
        </p:spPr>
      </p:cxnSp>
      <p:cxnSp>
        <p:nvCxnSpPr>
          <p:cNvPr id="1082" name="Google Shape;1082;p46"/>
          <p:cNvCxnSpPr>
            <a:stCxn id="1069" idx="3"/>
            <a:endCxn id="1072" idx="1"/>
          </p:cNvCxnSpPr>
          <p:nvPr/>
        </p:nvCxnSpPr>
        <p:spPr>
          <a:xfrm flipH="1" rot="10800000">
            <a:off x="2638401" y="2492865"/>
            <a:ext cx="1301700" cy="1473000"/>
          </a:xfrm>
          <a:prstGeom prst="bentConnector3">
            <a:avLst>
              <a:gd fmla="val 50000" name="adj1"/>
            </a:avLst>
          </a:prstGeom>
          <a:noFill/>
          <a:ln cap="flat" cmpd="sng" w="28575">
            <a:solidFill>
              <a:schemeClr val="dk1"/>
            </a:solidFill>
            <a:prstDash val="solid"/>
            <a:round/>
            <a:headEnd len="sm" w="sm" type="none"/>
            <a:tailEnd len="med" w="med" type="triangle"/>
          </a:ln>
        </p:spPr>
      </p:cxnSp>
      <p:cxnSp>
        <p:nvCxnSpPr>
          <p:cNvPr id="1083" name="Google Shape;1083;p46"/>
          <p:cNvCxnSpPr>
            <a:stCxn id="1069" idx="3"/>
            <a:endCxn id="1073" idx="1"/>
          </p:cNvCxnSpPr>
          <p:nvPr/>
        </p:nvCxnSpPr>
        <p:spPr>
          <a:xfrm>
            <a:off x="2638401" y="3965865"/>
            <a:ext cx="1191600" cy="1602600"/>
          </a:xfrm>
          <a:prstGeom prst="bentConnector3">
            <a:avLst>
              <a:gd fmla="val 50000" name="adj1"/>
            </a:avLst>
          </a:prstGeom>
          <a:noFill/>
          <a:ln cap="flat" cmpd="sng" w="28575">
            <a:solidFill>
              <a:schemeClr val="dk1"/>
            </a:solidFill>
            <a:prstDash val="solid"/>
            <a:round/>
            <a:headEnd len="sm" w="sm" type="none"/>
            <a:tailEnd len="med" w="med" type="triangle"/>
          </a:ln>
        </p:spPr>
      </p:cxnSp>
      <p:cxnSp>
        <p:nvCxnSpPr>
          <p:cNvPr id="1084" name="Google Shape;1084;p46"/>
          <p:cNvCxnSpPr>
            <a:stCxn id="1072" idx="3"/>
            <a:endCxn id="1074" idx="1"/>
          </p:cNvCxnSpPr>
          <p:nvPr/>
        </p:nvCxnSpPr>
        <p:spPr>
          <a:xfrm flipH="1" rot="10800000">
            <a:off x="6492044" y="2044696"/>
            <a:ext cx="1170000" cy="448200"/>
          </a:xfrm>
          <a:prstGeom prst="bentConnector3">
            <a:avLst>
              <a:gd fmla="val 50000" name="adj1"/>
            </a:avLst>
          </a:prstGeom>
          <a:noFill/>
          <a:ln cap="flat" cmpd="sng" w="28575">
            <a:solidFill>
              <a:schemeClr val="dk1"/>
            </a:solidFill>
            <a:prstDash val="solid"/>
            <a:round/>
            <a:headEnd len="sm" w="sm" type="none"/>
            <a:tailEnd len="med" w="med" type="triangle"/>
          </a:ln>
        </p:spPr>
      </p:cxnSp>
      <p:cxnSp>
        <p:nvCxnSpPr>
          <p:cNvPr id="1085" name="Google Shape;1085;p46"/>
          <p:cNvCxnSpPr>
            <a:stCxn id="1072" idx="3"/>
            <a:endCxn id="1075" idx="1"/>
          </p:cNvCxnSpPr>
          <p:nvPr/>
        </p:nvCxnSpPr>
        <p:spPr>
          <a:xfrm>
            <a:off x="6492044" y="2492896"/>
            <a:ext cx="1165800" cy="408000"/>
          </a:xfrm>
          <a:prstGeom prst="bentConnector3">
            <a:avLst>
              <a:gd fmla="val 50000" name="adj1"/>
            </a:avLst>
          </a:prstGeom>
          <a:noFill/>
          <a:ln cap="flat" cmpd="sng" w="28575">
            <a:solidFill>
              <a:schemeClr val="dk1"/>
            </a:solidFill>
            <a:prstDash val="solid"/>
            <a:round/>
            <a:headEnd len="sm" w="sm" type="none"/>
            <a:tailEnd len="med" w="med" type="triangle"/>
          </a:ln>
        </p:spPr>
      </p:cxnSp>
      <p:cxnSp>
        <p:nvCxnSpPr>
          <p:cNvPr id="1086" name="Google Shape;1086;p46"/>
          <p:cNvCxnSpPr>
            <a:stCxn id="1071" idx="3"/>
            <a:endCxn id="1076" idx="1"/>
          </p:cNvCxnSpPr>
          <p:nvPr/>
        </p:nvCxnSpPr>
        <p:spPr>
          <a:xfrm flipH="1" rot="10800000">
            <a:off x="6492043" y="3835665"/>
            <a:ext cx="1170000" cy="130200"/>
          </a:xfrm>
          <a:prstGeom prst="bentConnector3">
            <a:avLst>
              <a:gd fmla="val 50000" name="adj1"/>
            </a:avLst>
          </a:prstGeom>
          <a:noFill/>
          <a:ln cap="flat" cmpd="sng" w="28575">
            <a:solidFill>
              <a:schemeClr val="dk1"/>
            </a:solidFill>
            <a:prstDash val="solid"/>
            <a:round/>
            <a:headEnd len="sm" w="sm" type="none"/>
            <a:tailEnd len="med" w="med" type="triangle"/>
          </a:ln>
        </p:spPr>
      </p:cxnSp>
      <p:cxnSp>
        <p:nvCxnSpPr>
          <p:cNvPr id="1087" name="Google Shape;1087;p46"/>
          <p:cNvCxnSpPr>
            <a:stCxn id="1071" idx="3"/>
            <a:endCxn id="1077" idx="1"/>
          </p:cNvCxnSpPr>
          <p:nvPr/>
        </p:nvCxnSpPr>
        <p:spPr>
          <a:xfrm>
            <a:off x="6492043" y="3965865"/>
            <a:ext cx="1165800" cy="726600"/>
          </a:xfrm>
          <a:prstGeom prst="bentConnector3">
            <a:avLst>
              <a:gd fmla="val 50000" name="adj1"/>
            </a:avLst>
          </a:prstGeom>
          <a:noFill/>
          <a:ln cap="flat" cmpd="sng" w="28575">
            <a:solidFill>
              <a:schemeClr val="dk1"/>
            </a:solidFill>
            <a:prstDash val="solid"/>
            <a:round/>
            <a:headEnd len="sm" w="sm" type="none"/>
            <a:tailEnd len="med" w="med" type="triangle"/>
          </a:ln>
        </p:spPr>
      </p:cxnSp>
      <p:sp>
        <p:nvSpPr>
          <p:cNvPr id="1088" name="Google Shape;1088;p46"/>
          <p:cNvSpPr/>
          <p:nvPr/>
        </p:nvSpPr>
        <p:spPr>
          <a:xfrm>
            <a:off x="9849224" y="3099584"/>
            <a:ext cx="1620180" cy="576064"/>
          </a:xfrm>
          <a:prstGeom prst="rect">
            <a:avLst/>
          </a:prstGeom>
          <a:solidFill>
            <a:schemeClr val="l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User</a:t>
            </a:r>
            <a:endParaRPr/>
          </a:p>
        </p:txBody>
      </p:sp>
      <p:cxnSp>
        <p:nvCxnSpPr>
          <p:cNvPr id="1089" name="Google Shape;1089;p46"/>
          <p:cNvCxnSpPr>
            <a:stCxn id="1074" idx="3"/>
            <a:endCxn id="1088" idx="1"/>
          </p:cNvCxnSpPr>
          <p:nvPr/>
        </p:nvCxnSpPr>
        <p:spPr>
          <a:xfrm>
            <a:off x="9282354" y="2044691"/>
            <a:ext cx="567000" cy="1342800"/>
          </a:xfrm>
          <a:prstGeom prst="bentConnector3">
            <a:avLst>
              <a:gd fmla="val 50000" name="adj1"/>
            </a:avLst>
          </a:prstGeom>
          <a:noFill/>
          <a:ln cap="flat" cmpd="sng" w="28575">
            <a:solidFill>
              <a:schemeClr val="dk1"/>
            </a:solidFill>
            <a:prstDash val="solid"/>
            <a:round/>
            <a:headEnd len="sm" w="sm" type="none"/>
            <a:tailEnd len="med" w="med" type="triangle"/>
          </a:ln>
        </p:spPr>
      </p:cxnSp>
      <p:cxnSp>
        <p:nvCxnSpPr>
          <p:cNvPr id="1090" name="Google Shape;1090;p46"/>
          <p:cNvCxnSpPr>
            <a:stCxn id="1075" idx="3"/>
            <a:endCxn id="1088" idx="1"/>
          </p:cNvCxnSpPr>
          <p:nvPr/>
        </p:nvCxnSpPr>
        <p:spPr>
          <a:xfrm>
            <a:off x="9278061" y="2900799"/>
            <a:ext cx="571200" cy="486900"/>
          </a:xfrm>
          <a:prstGeom prst="bentConnector3">
            <a:avLst>
              <a:gd fmla="val 50000" name="adj1"/>
            </a:avLst>
          </a:prstGeom>
          <a:noFill/>
          <a:ln cap="flat" cmpd="sng" w="28575">
            <a:solidFill>
              <a:schemeClr val="dk1"/>
            </a:solidFill>
            <a:prstDash val="solid"/>
            <a:round/>
            <a:headEnd len="sm" w="sm" type="none"/>
            <a:tailEnd len="med" w="med" type="triangle"/>
          </a:ln>
        </p:spPr>
      </p:cxnSp>
      <p:cxnSp>
        <p:nvCxnSpPr>
          <p:cNvPr id="1091" name="Google Shape;1091;p46"/>
          <p:cNvCxnSpPr>
            <a:stCxn id="1076" idx="3"/>
            <a:endCxn id="1088" idx="1"/>
          </p:cNvCxnSpPr>
          <p:nvPr/>
        </p:nvCxnSpPr>
        <p:spPr>
          <a:xfrm flipH="1" rot="10800000">
            <a:off x="9282354" y="3387578"/>
            <a:ext cx="567000" cy="448200"/>
          </a:xfrm>
          <a:prstGeom prst="bentConnector3">
            <a:avLst>
              <a:gd fmla="val 50000" name="adj1"/>
            </a:avLst>
          </a:prstGeom>
          <a:noFill/>
          <a:ln cap="flat" cmpd="sng" w="28575">
            <a:solidFill>
              <a:schemeClr val="dk1"/>
            </a:solidFill>
            <a:prstDash val="solid"/>
            <a:round/>
            <a:headEnd len="sm" w="sm" type="none"/>
            <a:tailEnd len="med" w="med" type="triangle"/>
          </a:ln>
        </p:spPr>
      </p:cxnSp>
      <p:cxnSp>
        <p:nvCxnSpPr>
          <p:cNvPr id="1092" name="Google Shape;1092;p46"/>
          <p:cNvCxnSpPr>
            <a:stCxn id="1077" idx="3"/>
            <a:endCxn id="1088" idx="1"/>
          </p:cNvCxnSpPr>
          <p:nvPr/>
        </p:nvCxnSpPr>
        <p:spPr>
          <a:xfrm flipH="1" rot="10800000">
            <a:off x="9278061" y="3387766"/>
            <a:ext cx="571200" cy="1304700"/>
          </a:xfrm>
          <a:prstGeom prst="bentConnector3">
            <a:avLst>
              <a:gd fmla="val 50000" name="adj1"/>
            </a:avLst>
          </a:prstGeom>
          <a:noFill/>
          <a:ln cap="flat" cmpd="sng" w="28575">
            <a:solidFill>
              <a:schemeClr val="dk1"/>
            </a:solidFill>
            <a:prstDash val="solid"/>
            <a:round/>
            <a:headEnd len="sm" w="sm" type="none"/>
            <a:tailEnd len="med" w="med" type="triangle"/>
          </a:ln>
        </p:spPr>
      </p:cxnSp>
      <p:cxnSp>
        <p:nvCxnSpPr>
          <p:cNvPr id="1093" name="Google Shape;1093;p46"/>
          <p:cNvCxnSpPr>
            <a:stCxn id="1073" idx="3"/>
            <a:endCxn id="1088" idx="1"/>
          </p:cNvCxnSpPr>
          <p:nvPr/>
        </p:nvCxnSpPr>
        <p:spPr>
          <a:xfrm flipH="1" rot="10800000">
            <a:off x="6381832" y="3387676"/>
            <a:ext cx="3467400" cy="2180700"/>
          </a:xfrm>
          <a:prstGeom prst="bentConnector3">
            <a:avLst>
              <a:gd fmla="val 91859" name="adj1"/>
            </a:avLst>
          </a:prstGeom>
          <a:noFill/>
          <a:ln cap="flat" cmpd="sng" w="28575">
            <a:solidFill>
              <a:schemeClr val="dk1"/>
            </a:solidFill>
            <a:prstDash val="solid"/>
            <a:round/>
            <a:headEnd len="sm" w="sm" type="none"/>
            <a:tailEnd len="med" w="med" type="triangle"/>
          </a:ln>
        </p:spPr>
      </p:cxnSp>
      <p:cxnSp>
        <p:nvCxnSpPr>
          <p:cNvPr id="1094" name="Google Shape;1094;p46"/>
          <p:cNvCxnSpPr>
            <a:stCxn id="1071" idx="0"/>
            <a:endCxn id="1072" idx="2"/>
          </p:cNvCxnSpPr>
          <p:nvPr/>
        </p:nvCxnSpPr>
        <p:spPr>
          <a:xfrm rot="10800000">
            <a:off x="5216101" y="2780833"/>
            <a:ext cx="0" cy="897000"/>
          </a:xfrm>
          <a:prstGeom prst="straightConnector1">
            <a:avLst/>
          </a:prstGeom>
          <a:noFill/>
          <a:ln cap="flat" cmpd="sng" w="28575">
            <a:solidFill>
              <a:schemeClr val="dk1"/>
            </a:solidFill>
            <a:prstDash val="solid"/>
            <a:round/>
            <a:headEnd len="med" w="med" type="triangle"/>
            <a:tailEnd len="med" w="med" type="triangle"/>
          </a:ln>
        </p:spPr>
      </p:cxnSp>
      <p:sp>
        <p:nvSpPr>
          <p:cNvPr id="1095" name="Google Shape;1095;p46"/>
          <p:cNvSpPr txBox="1"/>
          <p:nvPr/>
        </p:nvSpPr>
        <p:spPr>
          <a:xfrm>
            <a:off x="5179595" y="2868784"/>
            <a:ext cx="168026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Interconnection </a:t>
            </a:r>
            <a:endParaRPr/>
          </a:p>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over private network</a:t>
            </a:r>
            <a:endParaRPr/>
          </a:p>
        </p:txBody>
      </p:sp>
      <p:cxnSp>
        <p:nvCxnSpPr>
          <p:cNvPr id="1096" name="Google Shape;1096;p46"/>
          <p:cNvCxnSpPr>
            <a:stCxn id="1073" idx="0"/>
            <a:endCxn id="1066" idx="2"/>
          </p:cNvCxnSpPr>
          <p:nvPr/>
        </p:nvCxnSpPr>
        <p:spPr>
          <a:xfrm rot="10800000">
            <a:off x="5105890" y="4507244"/>
            <a:ext cx="0" cy="773100"/>
          </a:xfrm>
          <a:prstGeom prst="straightConnector1">
            <a:avLst/>
          </a:prstGeom>
          <a:noFill/>
          <a:ln cap="flat" cmpd="sng" w="28575">
            <a:solidFill>
              <a:schemeClr val="dk1"/>
            </a:solidFill>
            <a:prstDash val="solid"/>
            <a:round/>
            <a:headEnd len="med" w="med" type="triangle"/>
            <a:tailEnd len="med" w="med" type="triangle"/>
          </a:ln>
        </p:spPr>
      </p:cxnSp>
      <p:sp>
        <p:nvSpPr>
          <p:cNvPr id="1097" name="Google Shape;1097;p46"/>
          <p:cNvSpPr txBox="1"/>
          <p:nvPr/>
        </p:nvSpPr>
        <p:spPr>
          <a:xfrm>
            <a:off x="5093513" y="4605939"/>
            <a:ext cx="164179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Interconnection </a:t>
            </a:r>
            <a:endParaRPr/>
          </a:p>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over Direct Connect</a:t>
            </a:r>
            <a:endParaRPr/>
          </a:p>
        </p:txBody>
      </p:sp>
      <p:cxnSp>
        <p:nvCxnSpPr>
          <p:cNvPr id="1098" name="Google Shape;1098;p46"/>
          <p:cNvCxnSpPr>
            <a:stCxn id="1076" idx="0"/>
            <a:endCxn id="1075" idx="2"/>
          </p:cNvCxnSpPr>
          <p:nvPr/>
        </p:nvCxnSpPr>
        <p:spPr>
          <a:xfrm rot="10800000">
            <a:off x="8468064" y="3188946"/>
            <a:ext cx="4200" cy="358800"/>
          </a:xfrm>
          <a:prstGeom prst="straightConnector1">
            <a:avLst/>
          </a:prstGeom>
          <a:noFill/>
          <a:ln cap="flat" cmpd="sng" w="28575">
            <a:solidFill>
              <a:schemeClr val="dk1"/>
            </a:solidFill>
            <a:prstDash val="solid"/>
            <a:round/>
            <a:headEnd len="med" w="med" type="triangle"/>
            <a:tailEnd len="med" w="med" type="triangle"/>
          </a:ln>
        </p:spPr>
      </p:cxnSp>
      <p:sp>
        <p:nvSpPr>
          <p:cNvPr id="1099" name="Google Shape;1099;p46"/>
          <p:cNvSpPr txBox="1"/>
          <p:nvPr/>
        </p:nvSpPr>
        <p:spPr>
          <a:xfrm>
            <a:off x="7218310" y="3078175"/>
            <a:ext cx="168026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Interconnection </a:t>
            </a:r>
            <a:endParaRPr/>
          </a:p>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over private network</a:t>
            </a:r>
            <a:endParaRPr/>
          </a:p>
        </p:txBody>
      </p:sp>
      <p:sp>
        <p:nvSpPr>
          <p:cNvPr id="1100" name="Google Shape;1100;p46"/>
          <p:cNvSpPr txBox="1"/>
          <p:nvPr/>
        </p:nvSpPr>
        <p:spPr>
          <a:xfrm>
            <a:off x="6961547" y="1424978"/>
            <a:ext cx="1579871"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Deployment</a:t>
            </a:r>
            <a:endParaRPr/>
          </a:p>
        </p:txBody>
      </p:sp>
      <p:sp>
        <p:nvSpPr>
          <p:cNvPr id="1101" name="Google Shape;1101;p46"/>
          <p:cNvSpPr txBox="1"/>
          <p:nvPr/>
        </p:nvSpPr>
        <p:spPr>
          <a:xfrm>
            <a:off x="6961548" y="4706584"/>
            <a:ext cx="107273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Deployment</a:t>
            </a:r>
            <a:endParaRPr/>
          </a:p>
        </p:txBody>
      </p:sp>
      <p:sp>
        <p:nvSpPr>
          <p:cNvPr id="1102" name="Google Shape;1102;p46"/>
          <p:cNvSpPr txBox="1"/>
          <p:nvPr/>
        </p:nvSpPr>
        <p:spPr>
          <a:xfrm>
            <a:off x="2168376" y="3332747"/>
            <a:ext cx="169629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Unified management</a:t>
            </a:r>
            <a:endParaRPr/>
          </a:p>
        </p:txBody>
      </p:sp>
      <p:sp>
        <p:nvSpPr>
          <p:cNvPr id="1103" name="Google Shape;1103;p46"/>
          <p:cNvSpPr txBox="1"/>
          <p:nvPr/>
        </p:nvSpPr>
        <p:spPr>
          <a:xfrm>
            <a:off x="38954" y="4507275"/>
            <a:ext cx="1835759"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1. Virtual resource</a:t>
            </a:r>
            <a:endParaRPr sz="1600">
              <a:solidFill>
                <a:schemeClr val="dk1"/>
              </a:solidFill>
              <a:latin typeface="Arial"/>
              <a:ea typeface="Arial"/>
              <a:cs typeface="Arial"/>
              <a:sym typeface="Arial"/>
            </a:endParaRPr>
          </a:p>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2. Physical resource</a:t>
            </a:r>
            <a:endParaRPr sz="1600">
              <a:solidFill>
                <a:schemeClr val="dk1"/>
              </a:solidFill>
              <a:latin typeface="Arial"/>
              <a:ea typeface="Arial"/>
              <a:cs typeface="Arial"/>
              <a:sym typeface="Arial"/>
            </a:endParaRPr>
          </a:p>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3. Container</a:t>
            </a:r>
            <a:endParaRPr sz="1600">
              <a:solidFill>
                <a:schemeClr val="dk1"/>
              </a:solidFill>
              <a:latin typeface="Arial"/>
              <a:ea typeface="Arial"/>
              <a:cs typeface="Arial"/>
              <a:sym typeface="Arial"/>
            </a:endParaRPr>
          </a:p>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4. Monitoring</a:t>
            </a:r>
            <a:endParaRPr sz="1600">
              <a:solidFill>
                <a:schemeClr val="dk1"/>
              </a:solidFill>
              <a:latin typeface="Arial"/>
              <a:ea typeface="Arial"/>
              <a:cs typeface="Arial"/>
              <a:sym typeface="Arial"/>
            </a:endParaRPr>
          </a:p>
        </p:txBody>
      </p:sp>
      <p:sp>
        <p:nvSpPr>
          <p:cNvPr id="1104" name="Google Shape;1104;p46"/>
          <p:cNvSpPr txBox="1"/>
          <p:nvPr/>
        </p:nvSpPr>
        <p:spPr>
          <a:xfrm>
            <a:off x="1793979" y="4519916"/>
            <a:ext cx="2334293"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5. Ticket</a:t>
            </a:r>
            <a:endParaRPr sz="1600">
              <a:solidFill>
                <a:schemeClr val="dk1"/>
              </a:solidFill>
              <a:latin typeface="Arial"/>
              <a:ea typeface="Arial"/>
              <a:cs typeface="Arial"/>
              <a:sym typeface="Arial"/>
            </a:endParaRPr>
          </a:p>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6. Log</a:t>
            </a:r>
            <a:endParaRPr sz="1600">
              <a:solidFill>
                <a:schemeClr val="dk1"/>
              </a:solidFill>
              <a:latin typeface="Arial"/>
              <a:ea typeface="Arial"/>
              <a:cs typeface="Arial"/>
              <a:sym typeface="Arial"/>
            </a:endParaRPr>
          </a:p>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7. Identity and permission</a:t>
            </a:r>
            <a:endParaRPr sz="1600">
              <a:solidFill>
                <a:schemeClr val="dk1"/>
              </a:solidFill>
              <a:latin typeface="Arial"/>
              <a:ea typeface="Arial"/>
              <a:cs typeface="Arial"/>
              <a:sym typeface="Arial"/>
            </a:endParaRPr>
          </a:p>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8. System</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8" name="Shape 1108"/>
        <p:cNvGrpSpPr/>
        <p:nvPr/>
      </p:nvGrpSpPr>
      <p:grpSpPr>
        <a:xfrm>
          <a:off x="0" y="0"/>
          <a:ext cx="0" cy="0"/>
          <a:chOff x="0" y="0"/>
          <a:chExt cx="0" cy="0"/>
        </a:xfrm>
      </p:grpSpPr>
      <p:sp>
        <p:nvSpPr>
          <p:cNvPr id="1109" name="Google Shape;1109;p47"/>
          <p:cNvSpPr txBox="1"/>
          <p:nvPr>
            <p:ph type="title"/>
          </p:nvPr>
        </p:nvSpPr>
        <p:spPr>
          <a:xfrm>
            <a:off x="973171" y="95409"/>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3.3.3 EasyOps CMP</a:t>
            </a:r>
            <a:endParaRPr/>
          </a:p>
        </p:txBody>
      </p:sp>
      <p:sp>
        <p:nvSpPr>
          <p:cNvPr id="1110" name="Google Shape;1110;p47"/>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pic>
        <p:nvPicPr>
          <p:cNvPr id="1111" name="Google Shape;1111;p47"/>
          <p:cNvPicPr preferRelativeResize="0"/>
          <p:nvPr>
            <p:ph idx="1" type="body"/>
          </p:nvPr>
        </p:nvPicPr>
        <p:blipFill rotWithShape="1">
          <a:blip r:embed="rId3">
            <a:alphaModFix/>
          </a:blip>
          <a:srcRect b="0" l="0" r="0" t="0"/>
          <a:stretch/>
        </p:blipFill>
        <p:spPr>
          <a:xfrm>
            <a:off x="1397715" y="938134"/>
            <a:ext cx="9396569" cy="537059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5" name="Shape 1115"/>
        <p:cNvGrpSpPr/>
        <p:nvPr/>
      </p:nvGrpSpPr>
      <p:grpSpPr>
        <a:xfrm>
          <a:off x="0" y="0"/>
          <a:ext cx="0" cy="0"/>
          <a:chOff x="0" y="0"/>
          <a:chExt cx="0" cy="0"/>
        </a:xfrm>
      </p:grpSpPr>
      <p:sp>
        <p:nvSpPr>
          <p:cNvPr id="1116" name="Google Shape;1116;p48"/>
          <p:cNvSpPr txBox="1"/>
          <p:nvPr>
            <p:ph type="title"/>
          </p:nvPr>
        </p:nvSpPr>
        <p:spPr>
          <a:xfrm>
            <a:off x="1185443" y="8620"/>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3.3.4 CMP comparison</a:t>
            </a:r>
            <a:endParaRPr/>
          </a:p>
        </p:txBody>
      </p:sp>
      <p:sp>
        <p:nvSpPr>
          <p:cNvPr id="1117" name="Google Shape;1117;p48"/>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graphicFrame>
        <p:nvGraphicFramePr>
          <p:cNvPr id="1118" name="Google Shape;1118;p48"/>
          <p:cNvGraphicFramePr/>
          <p:nvPr/>
        </p:nvGraphicFramePr>
        <p:xfrm>
          <a:off x="947428" y="905536"/>
          <a:ext cx="3000000" cy="3000000"/>
        </p:xfrm>
        <a:graphic>
          <a:graphicData uri="http://schemas.openxmlformats.org/drawingml/2006/table">
            <a:tbl>
              <a:tblPr bandRow="1" firstRow="1">
                <a:noFill/>
                <a:tableStyleId>{6A2FFBB3-62A6-47EB-AF2D-BCEF4C09A8D0}</a:tableStyleId>
              </a:tblPr>
              <a:tblGrid>
                <a:gridCol w="891100"/>
                <a:gridCol w="2188325"/>
                <a:gridCol w="2858550"/>
                <a:gridCol w="4121150"/>
              </a:tblGrid>
              <a:tr h="331475">
                <a:tc>
                  <a:txBody>
                    <a:bodyPr/>
                    <a:lstStyle/>
                    <a:p>
                      <a:pPr indent="0" lvl="0" marL="0" marR="0" rtl="0" algn="ctr">
                        <a:lnSpc>
                          <a:spcPct val="100000"/>
                        </a:lnSpc>
                        <a:spcBef>
                          <a:spcPts val="0"/>
                        </a:spcBef>
                        <a:spcAft>
                          <a:spcPts val="0"/>
                        </a:spcAft>
                        <a:buNone/>
                      </a:pPr>
                      <a:r>
                        <a:rPr b="1" i="0" lang="en-US" sz="1200" u="none" cap="none" strike="noStrike">
                          <a:solidFill>
                            <a:srgbClr val="FFFFFF"/>
                          </a:solidFill>
                          <a:latin typeface="Times New Roman"/>
                          <a:ea typeface="Times New Roman"/>
                          <a:cs typeface="Times New Roman"/>
                          <a:sym typeface="Times New Roman"/>
                        </a:rPr>
                        <a:t>CMP</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None/>
                      </a:pPr>
                      <a:r>
                        <a:rPr b="1" i="0" lang="en-US" sz="1200" u="none" cap="none" strike="noStrike">
                          <a:solidFill>
                            <a:srgbClr val="FFFFFF"/>
                          </a:solidFill>
                          <a:latin typeface="Times New Roman"/>
                          <a:ea typeface="Times New Roman"/>
                          <a:cs typeface="Times New Roman"/>
                          <a:sym typeface="Times New Roman"/>
                        </a:rPr>
                        <a:t>TStack</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None/>
                      </a:pPr>
                      <a:r>
                        <a:rPr b="1" i="0" lang="en-US" sz="1200" u="none" cap="none" strike="noStrike">
                          <a:solidFill>
                            <a:srgbClr val="FFFFFF"/>
                          </a:solidFill>
                          <a:latin typeface="Times New Roman"/>
                          <a:ea typeface="Times New Roman"/>
                          <a:cs typeface="Times New Roman"/>
                          <a:sym typeface="Times New Roman"/>
                        </a:rPr>
                        <a:t>AWCloud</a:t>
                      </a:r>
                      <a:endParaRPr sz="1200" u="none" cap="none" strike="noStrike">
                        <a:latin typeface="Arial"/>
                        <a:ea typeface="Arial"/>
                        <a:cs typeface="Arial"/>
                        <a:sym typeface="Arial"/>
                      </a:endParaRPr>
                    </a:p>
                  </a:txBody>
                  <a:tcPr marT="45725" marB="45725" marR="91450" marL="91450" anchor="ctr"/>
                </a:tc>
                <a:tc>
                  <a:txBody>
                    <a:bodyPr/>
                    <a:lstStyle/>
                    <a:p>
                      <a:pPr indent="0" lvl="0" marL="0" marR="0" rtl="0" algn="ctr">
                        <a:lnSpc>
                          <a:spcPct val="100000"/>
                        </a:lnSpc>
                        <a:spcBef>
                          <a:spcPts val="0"/>
                        </a:spcBef>
                        <a:spcAft>
                          <a:spcPts val="0"/>
                        </a:spcAft>
                        <a:buNone/>
                      </a:pPr>
                      <a:r>
                        <a:rPr b="1" i="0" lang="en-US" sz="1200" u="none" cap="none" strike="noStrike">
                          <a:solidFill>
                            <a:srgbClr val="FFFFFF"/>
                          </a:solidFill>
                          <a:latin typeface="Times New Roman"/>
                          <a:ea typeface="Times New Roman"/>
                          <a:cs typeface="Times New Roman"/>
                          <a:sym typeface="Times New Roman"/>
                        </a:rPr>
                        <a:t>EasyOps</a:t>
                      </a:r>
                      <a:endParaRPr sz="1200" u="none" cap="none" strike="noStrike">
                        <a:latin typeface="Arial"/>
                        <a:ea typeface="Arial"/>
                        <a:cs typeface="Arial"/>
                        <a:sym typeface="Arial"/>
                      </a:endParaRPr>
                    </a:p>
                  </a:txBody>
                  <a:tcPr marT="45725" marB="45725" marR="91450" marL="91450" anchor="ctr"/>
                </a:tc>
              </a:tr>
              <a:tr h="2932725">
                <a:tc>
                  <a:txBody>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Times New Roman"/>
                          <a:ea typeface="Times New Roman"/>
                          <a:cs typeface="Times New Roman"/>
                          <a:sym typeface="Times New Roman"/>
                        </a:rPr>
                        <a:t>Features</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1. Interconnection with OpenStack, VMware, Tencent Cloud, and physical environments and management of multiple heterogeneous cloud platforms</a:t>
                      </a:r>
                      <a:endParaRPr sz="1200">
                        <a:latin typeface="Arial"/>
                        <a:ea typeface="Arial"/>
                        <a:cs typeface="Arial"/>
                        <a:sym typeface="Arial"/>
                      </a:endParaRPr>
                    </a:p>
                    <a:p>
                      <a:pPr indent="0" lvl="0" marL="0" marR="0" rtl="0" algn="l">
                        <a:lnSpc>
                          <a:spcPct val="100000"/>
                        </a:lnSpc>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2. Capacity scheduling for resources and support for metering and billing</a:t>
                      </a:r>
                      <a:endParaRPr sz="1200">
                        <a:latin typeface="Arial"/>
                        <a:ea typeface="Arial"/>
                        <a:cs typeface="Arial"/>
                        <a:sym typeface="Arial"/>
                      </a:endParaRPr>
                    </a:p>
                    <a:p>
                      <a:pPr indent="0" lvl="0" marL="0" marR="0" rtl="0" algn="l">
                        <a:lnSpc>
                          <a:spcPct val="100000"/>
                        </a:lnSpc>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3. Monitoring and OPS management</a:t>
                      </a:r>
                      <a:endParaRPr sz="1200">
                        <a:latin typeface="Arial"/>
                        <a:ea typeface="Arial"/>
                        <a:cs typeface="Arial"/>
                        <a:sym typeface="Arial"/>
                      </a:endParaRPr>
                    </a:p>
                    <a:p>
                      <a:pPr indent="0" lvl="0" marL="0" marR="0" rtl="0" algn="l">
                        <a:lnSpc>
                          <a:spcPct val="100000"/>
                        </a:lnSpc>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4. Lifecycle management</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1. Seamless interconnection with OpenStack, VMware, Tencent Cloud, and physical environments</a:t>
                      </a:r>
                      <a:endParaRPr sz="1200">
                        <a:latin typeface="Arial"/>
                        <a:ea typeface="Arial"/>
                        <a:cs typeface="Arial"/>
                        <a:sym typeface="Arial"/>
                      </a:endParaRPr>
                    </a:p>
                    <a:p>
                      <a:pPr indent="0" lvl="0" marL="0" marR="0" rtl="0" algn="l">
                        <a:lnSpc>
                          <a:spcPct val="100000"/>
                        </a:lnSpc>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2. Process ticket management</a:t>
                      </a:r>
                      <a:endParaRPr sz="1200">
                        <a:latin typeface="Arial"/>
                        <a:ea typeface="Arial"/>
                        <a:cs typeface="Arial"/>
                        <a:sym typeface="Arial"/>
                      </a:endParaRPr>
                    </a:p>
                    <a:p>
                      <a:pPr indent="0" lvl="0" marL="0" marR="0" rtl="0" algn="l">
                        <a:lnSpc>
                          <a:spcPct val="100000"/>
                        </a:lnSpc>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3. Capacity scheduling for resources and support for metering and billing</a:t>
                      </a:r>
                      <a:endParaRPr sz="1200">
                        <a:latin typeface="Arial"/>
                        <a:ea typeface="Arial"/>
                        <a:cs typeface="Arial"/>
                        <a:sym typeface="Arial"/>
                      </a:endParaRPr>
                    </a:p>
                    <a:p>
                      <a:pPr indent="0" lvl="0" marL="0" marR="0" rtl="0" algn="l">
                        <a:lnSpc>
                          <a:spcPct val="100000"/>
                        </a:lnSpc>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4. Monitoring and failure diagnosis based on big data analysis</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1. Interconnection with OpenStack, VMware, Tencent Cloud, and physical environments</a:t>
                      </a:r>
                      <a:endParaRPr sz="1200">
                        <a:latin typeface="Arial"/>
                        <a:ea typeface="Arial"/>
                        <a:cs typeface="Arial"/>
                        <a:sym typeface="Arial"/>
                      </a:endParaRPr>
                    </a:p>
                    <a:p>
                      <a:pPr indent="0" lvl="0" marL="0" marR="0" rtl="0" algn="l">
                        <a:lnSpc>
                          <a:spcPct val="100000"/>
                        </a:lnSpc>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2. Application CMDB: metadata platform that can manage all enterprise IT resources and provide them to peripheral systems for consumption</a:t>
                      </a:r>
                      <a:endParaRPr/>
                    </a:p>
                    <a:p>
                      <a:pPr indent="0" lvl="0" marL="0" marR="0" rtl="0" algn="l">
                        <a:lnSpc>
                          <a:spcPct val="100000"/>
                        </a:lnSpc>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3. DevOps-based continuous delivery: end-to-end management oriented to application development, testing, and OPS</a:t>
                      </a:r>
                      <a:endParaRPr/>
                    </a:p>
                    <a:p>
                      <a:pPr indent="0" lvl="0" marL="0" marR="0" rtl="0" algn="l">
                        <a:lnSpc>
                          <a:spcPct val="100000"/>
                        </a:lnSpc>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4. Automated OPS: use of job toolkit and process orchestration capabilities to satisfy all enterprise needs for daily OPS scenarios</a:t>
                      </a:r>
                      <a:endParaRPr/>
                    </a:p>
                    <a:p>
                      <a:pPr indent="0" lvl="0" marL="0" marR="0" rtl="0" algn="l">
                        <a:lnSpc>
                          <a:spcPct val="100000"/>
                        </a:lnSpc>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5. Intelligent monitoring: multidimensional monitoring from server to application that can quickly locate failures and provide self-healing capabilities</a:t>
                      </a:r>
                      <a:endParaRPr/>
                    </a:p>
                    <a:p>
                      <a:pPr indent="0" lvl="0" marL="0" marR="0" rtl="0" algn="l">
                        <a:lnSpc>
                          <a:spcPct val="100000"/>
                        </a:lnSpc>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6. ITOA: suggestions for business decision making based on the OPS data</a:t>
                      </a:r>
                      <a:endParaRPr/>
                    </a:p>
                  </a:txBody>
                  <a:tcPr marT="45725" marB="45725" marR="91450" marL="91450" anchor="ctr"/>
                </a:tc>
              </a:tr>
              <a:tr h="907250">
                <a:tc>
                  <a:txBody>
                    <a:bodyPr/>
                    <a:lstStyle/>
                    <a:p>
                      <a:pPr indent="0" lvl="0" marL="0" marR="0" rtl="0" algn="l">
                        <a:lnSpc>
                          <a:spcPct val="100000"/>
                        </a:lnSpc>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Billing</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Free of charge: the cloud management features can be used once TStack is deployed</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Monthly billing: the basic service fee is 6,320 CNY/month, the standard service fee is 8,320 CNY/month, and the premium service fee is 12,320 CNY/month</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Billed monthly by the number of agents</a:t>
                      </a:r>
                      <a:endParaRPr sz="1200">
                        <a:latin typeface="Arial"/>
                        <a:ea typeface="Arial"/>
                        <a:cs typeface="Arial"/>
                        <a:sym typeface="Arial"/>
                      </a:endParaRPr>
                    </a:p>
                    <a:p>
                      <a:pPr indent="0" lvl="0" marL="0" marR="0" rtl="0" algn="l">
                        <a:lnSpc>
                          <a:spcPct val="100000"/>
                        </a:lnSpc>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For example, 50 agents used for 3 months are charged at 26,250 CNY</a:t>
                      </a:r>
                      <a:endParaRPr/>
                    </a:p>
                  </a:txBody>
                  <a:tcPr marT="45725" marB="45725" marR="91450" marL="91450" anchor="ctr"/>
                </a:tc>
              </a:tr>
              <a:tr h="907250">
                <a:tc>
                  <a:txBody>
                    <a:bodyPr/>
                    <a:lstStyle/>
                    <a:p>
                      <a:pPr indent="0" lvl="0" marL="0" marR="0" rtl="0" algn="l">
                        <a:lnSpc>
                          <a:spcPct val="100000"/>
                        </a:lnSpc>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Deployment mode</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Only deployment of TStack is required</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It is delivered by a partner, deployed on CPM instances for interconnection over the Tencent Cloud private network, and can be ready in hours</a:t>
                      </a:r>
                      <a:endParaRPr/>
                    </a:p>
                  </a:txBody>
                  <a:tcPr marT="45725" marB="45725" marR="91450" marL="91450" anchor="ctr"/>
                </a:tc>
                <a:tc>
                  <a:txBody>
                    <a:bodyPr/>
                    <a:lstStyle/>
                    <a:p>
                      <a:pPr indent="0" lvl="0" marL="0" marR="0" rtl="0" algn="l">
                        <a:lnSpc>
                          <a:spcPct val="100000"/>
                        </a:lnSpc>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It is delivered by a partner</a:t>
                      </a:r>
                      <a:endParaRPr/>
                    </a:p>
                  </a:txBody>
                  <a:tcPr marT="45725" marB="45725" marR="91450" marL="91450" anchor="ct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2" name="Shape 1122"/>
        <p:cNvGrpSpPr/>
        <p:nvPr/>
      </p:nvGrpSpPr>
      <p:grpSpPr>
        <a:xfrm>
          <a:off x="0" y="0"/>
          <a:ext cx="0" cy="0"/>
          <a:chOff x="0" y="0"/>
          <a:chExt cx="0" cy="0"/>
        </a:xfrm>
      </p:grpSpPr>
      <p:sp>
        <p:nvSpPr>
          <p:cNvPr id="1123" name="Google Shape;1123;p49"/>
          <p:cNvSpPr txBox="1"/>
          <p:nvPr/>
        </p:nvSpPr>
        <p:spPr>
          <a:xfrm>
            <a:off x="2306638" y="2057400"/>
            <a:ext cx="1435100" cy="2755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6600" cap="none" strike="noStrike">
                <a:solidFill>
                  <a:srgbClr val="1CADE4"/>
                </a:solidFill>
                <a:latin typeface="Times New Roman"/>
                <a:ea typeface="Times New Roman"/>
                <a:cs typeface="Times New Roman"/>
                <a:sym typeface="Times New Roman"/>
              </a:rPr>
              <a:t> </a:t>
            </a:r>
            <a:endParaRPr/>
          </a:p>
        </p:txBody>
      </p:sp>
      <p:sp>
        <p:nvSpPr>
          <p:cNvPr id="1124" name="Google Shape;1124;p49"/>
          <p:cNvSpPr txBox="1"/>
          <p:nvPr/>
        </p:nvSpPr>
        <p:spPr>
          <a:xfrm>
            <a:off x="488559" y="3109782"/>
            <a:ext cx="3697807" cy="5796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cap="none" strike="noStrike">
                <a:solidFill>
                  <a:srgbClr val="DDDDDD"/>
                </a:solidFill>
                <a:latin typeface="Times New Roman"/>
                <a:ea typeface="Times New Roman"/>
                <a:cs typeface="Times New Roman"/>
                <a:sym typeface="Times New Roman"/>
              </a:rPr>
              <a:t>CONTENTS</a:t>
            </a:r>
            <a:endParaRPr sz="3200">
              <a:solidFill>
                <a:srgbClr val="DDDDDD"/>
              </a:solidFill>
              <a:latin typeface="Arial"/>
              <a:ea typeface="Arial"/>
              <a:cs typeface="Arial"/>
              <a:sym typeface="Arial"/>
            </a:endParaRPr>
          </a:p>
        </p:txBody>
      </p:sp>
      <p:sp>
        <p:nvSpPr>
          <p:cNvPr id="1125" name="Google Shape;1125;p49"/>
          <p:cNvSpPr/>
          <p:nvPr/>
        </p:nvSpPr>
        <p:spPr>
          <a:xfrm>
            <a:off x="5016500" y="1994789"/>
            <a:ext cx="395288" cy="1600200"/>
          </a:xfrm>
          <a:custGeom>
            <a:rect b="b" l="l" r="r" t="t"/>
            <a:pathLst>
              <a:path extrusionOk="0" h="1600673" w="396175">
                <a:moveTo>
                  <a:pt x="0" y="0"/>
                </a:moveTo>
                <a:lnTo>
                  <a:pt x="396175" y="0"/>
                </a:lnTo>
                <a:lnTo>
                  <a:pt x="396175" y="1600673"/>
                </a:lnTo>
                <a:lnTo>
                  <a:pt x="0" y="1600673"/>
                </a:lnTo>
                <a:lnTo>
                  <a:pt x="0" y="0"/>
                </a:lnTo>
                <a:close/>
              </a:path>
            </a:pathLst>
          </a:cu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None/>
            </a:pPr>
            <a:r>
              <a:rPr b="1" i="0" lang="en-US" sz="2000" cap="none" strike="noStrike">
                <a:solidFill>
                  <a:srgbClr val="FFFFFF"/>
                </a:solidFill>
                <a:latin typeface="Times New Roman"/>
                <a:ea typeface="Times New Roman"/>
                <a:cs typeface="Times New Roman"/>
                <a:sym typeface="Times New Roman"/>
              </a:rPr>
              <a:t>Section 1. Evolution of Cloud Computing</a:t>
            </a:r>
            <a:endParaRPr b="1" sz="2000">
              <a:solidFill>
                <a:srgbClr val="FFFFFF"/>
              </a:solidFill>
              <a:latin typeface="Arial"/>
              <a:ea typeface="Arial"/>
              <a:cs typeface="Arial"/>
              <a:sym typeface="Arial"/>
            </a:endParaRPr>
          </a:p>
        </p:txBody>
      </p:sp>
      <p:sp>
        <p:nvSpPr>
          <p:cNvPr id="1126" name="Google Shape;1126;p49"/>
          <p:cNvSpPr/>
          <p:nvPr/>
        </p:nvSpPr>
        <p:spPr>
          <a:xfrm>
            <a:off x="5437188" y="2140839"/>
            <a:ext cx="3201987" cy="533400"/>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None/>
            </a:pPr>
            <a:r>
              <a:rPr b="0" i="0" lang="en-US" sz="2000" cap="none" strike="noStrike">
                <a:solidFill>
                  <a:srgbClr val="01ACF1"/>
                </a:solidFill>
                <a:latin typeface="Times New Roman"/>
                <a:ea typeface="Times New Roman"/>
                <a:cs typeface="Times New Roman"/>
                <a:sym typeface="Times New Roman"/>
              </a:rPr>
              <a:t>4.1 Challenges</a:t>
            </a:r>
            <a:endParaRPr sz="2000">
              <a:solidFill>
                <a:srgbClr val="01ACF1"/>
              </a:solidFill>
              <a:latin typeface="Arial"/>
              <a:ea typeface="Arial"/>
              <a:cs typeface="Arial"/>
              <a:sym typeface="Arial"/>
            </a:endParaRPr>
          </a:p>
        </p:txBody>
      </p:sp>
      <p:cxnSp>
        <p:nvCxnSpPr>
          <p:cNvPr id="1127" name="Google Shape;1127;p49"/>
          <p:cNvCxnSpPr/>
          <p:nvPr/>
        </p:nvCxnSpPr>
        <p:spPr>
          <a:xfrm>
            <a:off x="5375275" y="2769489"/>
            <a:ext cx="3263900"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1128" name="Google Shape;1128;p49"/>
          <p:cNvSpPr/>
          <p:nvPr/>
        </p:nvSpPr>
        <p:spPr>
          <a:xfrm>
            <a:off x="5437188" y="2923477"/>
            <a:ext cx="3201987" cy="531812"/>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None/>
            </a:pPr>
            <a:r>
              <a:rPr b="0" i="0" lang="en-US" sz="2000" cap="none" strike="noStrike">
                <a:solidFill>
                  <a:srgbClr val="01ACF1"/>
                </a:solidFill>
                <a:latin typeface="Times New Roman"/>
                <a:ea typeface="Times New Roman"/>
                <a:cs typeface="Times New Roman"/>
                <a:sym typeface="Times New Roman"/>
              </a:rPr>
              <a:t>4.2 Solutions</a:t>
            </a:r>
            <a:endParaRPr sz="2000">
              <a:solidFill>
                <a:srgbClr val="01ACF1"/>
              </a:solidFill>
              <a:latin typeface="Arial"/>
              <a:ea typeface="Arial"/>
              <a:cs typeface="Arial"/>
              <a:sym typeface="Arial"/>
            </a:endParaRPr>
          </a:p>
        </p:txBody>
      </p:sp>
      <p:grpSp>
        <p:nvGrpSpPr>
          <p:cNvPr id="1129" name="Google Shape;1129;p49"/>
          <p:cNvGrpSpPr/>
          <p:nvPr/>
        </p:nvGrpSpPr>
        <p:grpSpPr>
          <a:xfrm>
            <a:off x="5016500" y="1329300"/>
            <a:ext cx="6015792" cy="712787"/>
            <a:chOff x="5016500" y="1282002"/>
            <a:chExt cx="6015792" cy="712787"/>
          </a:xfrm>
        </p:grpSpPr>
        <p:cxnSp>
          <p:nvCxnSpPr>
            <p:cNvPr id="1130" name="Google Shape;1130;p49"/>
            <p:cNvCxnSpPr/>
            <p:nvPr/>
          </p:nvCxnSpPr>
          <p:spPr>
            <a:xfrm>
              <a:off x="5016500" y="1994789"/>
              <a:ext cx="4078288" cy="0"/>
            </a:xfrm>
            <a:prstGeom prst="straightConnector1">
              <a:avLst/>
            </a:prstGeom>
            <a:solidFill>
              <a:srgbClr val="19ACE4"/>
            </a:solidFill>
            <a:ln cap="flat" cmpd="sng" w="25400">
              <a:solidFill>
                <a:srgbClr val="19ACE4"/>
              </a:solidFill>
              <a:prstDash val="solid"/>
              <a:round/>
              <a:headEnd len="sm" w="sm" type="none"/>
              <a:tailEnd len="sm" w="sm" type="none"/>
            </a:ln>
          </p:spPr>
        </p:cxnSp>
        <p:grpSp>
          <p:nvGrpSpPr>
            <p:cNvPr id="1131" name="Google Shape;1131;p49"/>
            <p:cNvGrpSpPr/>
            <p:nvPr/>
          </p:nvGrpSpPr>
          <p:grpSpPr>
            <a:xfrm>
              <a:off x="5016500" y="1282002"/>
              <a:ext cx="6015792" cy="638175"/>
              <a:chOff x="5016500" y="1282002"/>
              <a:chExt cx="6015792" cy="638175"/>
            </a:xfrm>
          </p:grpSpPr>
          <p:sp>
            <p:nvSpPr>
              <p:cNvPr id="1132" name="Google Shape;1132;p49"/>
              <p:cNvSpPr/>
              <p:nvPr/>
            </p:nvSpPr>
            <p:spPr>
              <a:xfrm>
                <a:off x="5081587" y="1282002"/>
                <a:ext cx="5950705"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spcBef>
                    <a:spcPts val="0"/>
                  </a:spcBef>
                  <a:spcAft>
                    <a:spcPts val="0"/>
                  </a:spcAft>
                  <a:buNone/>
                </a:pPr>
                <a:r>
                  <a:rPr b="1" i="0" lang="en-US" sz="2340" cap="none" strike="noStrike">
                    <a:solidFill>
                      <a:srgbClr val="1CADE4"/>
                    </a:solidFill>
                    <a:latin typeface="Times New Roman"/>
                    <a:ea typeface="Times New Roman"/>
                    <a:cs typeface="Times New Roman"/>
                    <a:sym typeface="Times New Roman"/>
                  </a:rPr>
                  <a:t>Section 4. Tencent</a:t>
                </a:r>
                <a:r>
                  <a:rPr b="1" lang="en-US" sz="2340">
                    <a:solidFill>
                      <a:srgbClr val="1CADE4"/>
                    </a:solidFill>
                    <a:latin typeface="Times New Roman"/>
                    <a:ea typeface="Times New Roman"/>
                    <a:cs typeface="Times New Roman"/>
                    <a:sym typeface="Times New Roman"/>
                  </a:rPr>
                  <a:t>’s</a:t>
                </a:r>
                <a:r>
                  <a:rPr b="1" i="0" lang="en-US" sz="2340" cap="none" strike="noStrike">
                    <a:solidFill>
                      <a:srgbClr val="1CADE4"/>
                    </a:solidFill>
                    <a:latin typeface="Times New Roman"/>
                    <a:ea typeface="Times New Roman"/>
                    <a:cs typeface="Times New Roman"/>
                    <a:sym typeface="Times New Roman"/>
                  </a:rPr>
                  <a:t> Hybrid Cloud</a:t>
                </a:r>
                <a:endParaRPr/>
              </a:p>
            </p:txBody>
          </p:sp>
          <p:sp>
            <p:nvSpPr>
              <p:cNvPr id="1133" name="Google Shape;1133;p49"/>
              <p:cNvSpPr/>
              <p:nvPr/>
            </p:nvSpPr>
            <p:spPr>
              <a:xfrm>
                <a:off x="5016500" y="1282002"/>
                <a:ext cx="68263"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None/>
                </a:pPr>
                <a:r>
                  <a:t/>
                </a:r>
                <a:endParaRPr sz="2400">
                  <a:solidFill>
                    <a:srgbClr val="1482AB"/>
                  </a:solidFill>
                  <a:latin typeface="Arial"/>
                  <a:ea typeface="Arial"/>
                  <a:cs typeface="Arial"/>
                  <a:sym typeface="Arial"/>
                </a:endParaRPr>
              </a:p>
            </p:txBody>
          </p:sp>
        </p:grpSp>
      </p:grpSp>
      <p:cxnSp>
        <p:nvCxnSpPr>
          <p:cNvPr id="1134" name="Google Shape;1134;p49"/>
          <p:cNvCxnSpPr/>
          <p:nvPr/>
        </p:nvCxnSpPr>
        <p:spPr>
          <a:xfrm>
            <a:off x="5375275" y="3525139"/>
            <a:ext cx="3263900"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1135" name="Google Shape;1135;p49"/>
          <p:cNvSpPr/>
          <p:nvPr/>
        </p:nvSpPr>
        <p:spPr>
          <a:xfrm>
            <a:off x="5437188" y="3658489"/>
            <a:ext cx="3201987" cy="531813"/>
          </a:xfrm>
          <a:custGeom>
            <a:rect b="b" l="l" r="r" t="t"/>
            <a:pathLst>
              <a:path extrusionOk="0" h="744062" w="3202131">
                <a:moveTo>
                  <a:pt x="0" y="0"/>
                </a:moveTo>
                <a:lnTo>
                  <a:pt x="3202131" y="0"/>
                </a:lnTo>
                <a:lnTo>
                  <a:pt x="3202131" y="744062"/>
                </a:lnTo>
                <a:lnTo>
                  <a:pt x="0" y="744062"/>
                </a:lnTo>
                <a:lnTo>
                  <a:pt x="0" y="0"/>
                </a:lnTo>
                <a:close/>
              </a:path>
            </a:pathLst>
          </a:cu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None/>
            </a:pPr>
            <a:r>
              <a:rPr b="0" i="0" lang="en-US" sz="2000" cap="none" strike="noStrike">
                <a:solidFill>
                  <a:srgbClr val="01ACF1"/>
                </a:solidFill>
                <a:latin typeface="Times New Roman"/>
                <a:ea typeface="Times New Roman"/>
                <a:cs typeface="Times New Roman"/>
                <a:sym typeface="Times New Roman"/>
              </a:rPr>
              <a:t>4.3 Solution benefits</a:t>
            </a:r>
            <a:endParaRPr sz="2000">
              <a:solidFill>
                <a:srgbClr val="01ACF1"/>
              </a:solidFill>
              <a:latin typeface="Arial"/>
              <a:ea typeface="Arial"/>
              <a:cs typeface="Arial"/>
              <a:sym typeface="Arial"/>
            </a:endParaRPr>
          </a:p>
        </p:txBody>
      </p:sp>
      <p:cxnSp>
        <p:nvCxnSpPr>
          <p:cNvPr id="1136" name="Google Shape;1136;p49"/>
          <p:cNvCxnSpPr/>
          <p:nvPr/>
        </p:nvCxnSpPr>
        <p:spPr>
          <a:xfrm>
            <a:off x="5375275" y="4261739"/>
            <a:ext cx="3263900" cy="0"/>
          </a:xfrm>
          <a:prstGeom prst="straightConnector1">
            <a:avLst/>
          </a:prstGeom>
          <a:solidFill>
            <a:srgbClr val="19ACE4"/>
          </a:solidFill>
          <a:ln cap="flat" cmpd="sng" w="25400">
            <a:solidFill>
              <a:srgbClr val="BADBF2"/>
            </a:solidFill>
            <a:prstDash val="solid"/>
            <a:round/>
            <a:headEnd len="sm" w="sm" type="none"/>
            <a:tailEnd len="sm" w="sm" type="none"/>
          </a:ln>
        </p:spPr>
      </p:cxnSp>
      <p:sp>
        <p:nvSpPr>
          <p:cNvPr id="1137" name="Google Shape;1137;p49"/>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5"/>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1.1 Concepts of hybrid cloud</a:t>
            </a:r>
            <a:endParaRPr/>
          </a:p>
        </p:txBody>
      </p:sp>
      <p:pic>
        <p:nvPicPr>
          <p:cNvPr id="112" name="Google Shape;112;p5"/>
          <p:cNvPicPr preferRelativeResize="0"/>
          <p:nvPr>
            <p:ph idx="1" type="body"/>
          </p:nvPr>
        </p:nvPicPr>
        <p:blipFill rotWithShape="1">
          <a:blip r:embed="rId3">
            <a:alphaModFix/>
          </a:blip>
          <a:srcRect b="0" l="0" r="0" t="0"/>
          <a:stretch/>
        </p:blipFill>
        <p:spPr>
          <a:xfrm>
            <a:off x="825591" y="1515980"/>
            <a:ext cx="10225556" cy="3888432"/>
          </a:xfrm>
          <a:prstGeom prst="rect">
            <a:avLst/>
          </a:prstGeom>
          <a:noFill/>
          <a:ln>
            <a:noFill/>
          </a:ln>
        </p:spPr>
      </p:pic>
      <p:sp>
        <p:nvSpPr>
          <p:cNvPr id="113" name="Google Shape;113;p5"/>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sp>
        <p:nvSpPr>
          <p:cNvPr id="114" name="Google Shape;114;p5"/>
          <p:cNvSpPr txBox="1"/>
          <p:nvPr/>
        </p:nvSpPr>
        <p:spPr>
          <a:xfrm>
            <a:off x="9696400" y="5752412"/>
            <a:ext cx="1224896"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 Gartner</a:t>
            </a:r>
            <a:endParaRPr sz="1800">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1" name="Shape 1141"/>
        <p:cNvGrpSpPr/>
        <p:nvPr/>
      </p:nvGrpSpPr>
      <p:grpSpPr>
        <a:xfrm>
          <a:off x="0" y="0"/>
          <a:ext cx="0" cy="0"/>
          <a:chOff x="0" y="0"/>
          <a:chExt cx="0" cy="0"/>
        </a:xfrm>
      </p:grpSpPr>
      <p:sp>
        <p:nvSpPr>
          <p:cNvPr id="1142" name="Google Shape;1142;p50"/>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4.1 Challenges</a:t>
            </a:r>
            <a:endParaRPr/>
          </a:p>
        </p:txBody>
      </p:sp>
      <p:sp>
        <p:nvSpPr>
          <p:cNvPr id="1143" name="Google Shape;1143;p50"/>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grpSp>
        <p:nvGrpSpPr>
          <p:cNvPr id="1144" name="Google Shape;1144;p50"/>
          <p:cNvGrpSpPr/>
          <p:nvPr/>
        </p:nvGrpSpPr>
        <p:grpSpPr>
          <a:xfrm>
            <a:off x="770130" y="1598259"/>
            <a:ext cx="10651737" cy="4153793"/>
            <a:chOff x="3330" y="443383"/>
            <a:chExt cx="10651737" cy="4153793"/>
          </a:xfrm>
        </p:grpSpPr>
        <p:sp>
          <p:nvSpPr>
            <p:cNvPr id="1145" name="Google Shape;1145;p50"/>
            <p:cNvSpPr/>
            <p:nvPr/>
          </p:nvSpPr>
          <p:spPr>
            <a:xfrm>
              <a:off x="3330" y="443383"/>
              <a:ext cx="3247480" cy="1298992"/>
            </a:xfrm>
            <a:prstGeom prst="rect">
              <a:avLst/>
            </a:prstGeom>
            <a:solidFill>
              <a:srgbClr val="2383C6"/>
            </a:solidFill>
            <a:ln cap="flat" cmpd="sng" w="25400">
              <a:solidFill>
                <a:srgbClr val="2383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50"/>
            <p:cNvSpPr txBox="1"/>
            <p:nvPr/>
          </p:nvSpPr>
          <p:spPr>
            <a:xfrm>
              <a:off x="3330" y="443383"/>
              <a:ext cx="3247480" cy="1298992"/>
            </a:xfrm>
            <a:prstGeom prst="rect">
              <a:avLst/>
            </a:prstGeom>
            <a:noFill/>
            <a:ln>
              <a:noFill/>
            </a:ln>
          </p:spPr>
          <p:txBody>
            <a:bodyPr anchorCtr="0" anchor="ctr" bIns="97525" lIns="170675" spcFirstLastPara="1" rIns="170675" wrap="square" tIns="97525">
              <a:noAutofit/>
            </a:bodyPr>
            <a:lstStyle/>
            <a:p>
              <a:pPr indent="0" lvl="0" marL="0" marR="0" rtl="0" algn="ctr">
                <a:lnSpc>
                  <a:spcPct val="90000"/>
                </a:lnSpc>
                <a:spcBef>
                  <a:spcPts val="0"/>
                </a:spcBef>
                <a:spcAft>
                  <a:spcPts val="0"/>
                </a:spcAft>
                <a:buClr>
                  <a:srgbClr val="FFFFFF"/>
                </a:buClr>
                <a:buSzPts val="2400"/>
                <a:buFont typeface="Times New Roman"/>
                <a:buNone/>
              </a:pPr>
              <a:r>
                <a:rPr b="0" i="0" lang="en-US" sz="2400" cap="none" strike="noStrike">
                  <a:solidFill>
                    <a:srgbClr val="FFFFFF"/>
                  </a:solidFill>
                  <a:latin typeface="Times New Roman"/>
                  <a:ea typeface="Times New Roman"/>
                  <a:cs typeface="Times New Roman"/>
                  <a:sym typeface="Times New Roman"/>
                </a:rPr>
                <a:t>Information silo</a:t>
              </a:r>
              <a:endParaRPr/>
            </a:p>
          </p:txBody>
        </p:sp>
        <p:sp>
          <p:nvSpPr>
            <p:cNvPr id="1147" name="Google Shape;1147;p50"/>
            <p:cNvSpPr/>
            <p:nvPr/>
          </p:nvSpPr>
          <p:spPr>
            <a:xfrm>
              <a:off x="3330" y="1742376"/>
              <a:ext cx="3247480" cy="2854800"/>
            </a:xfrm>
            <a:prstGeom prst="rect">
              <a:avLst/>
            </a:prstGeom>
            <a:solidFill>
              <a:srgbClr val="CBD8EA">
                <a:alpha val="89803"/>
              </a:srgbClr>
            </a:solidFill>
            <a:ln cap="flat" cmpd="sng" w="25400">
              <a:solidFill>
                <a:srgbClr val="CBD8E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50"/>
            <p:cNvSpPr txBox="1"/>
            <p:nvPr/>
          </p:nvSpPr>
          <p:spPr>
            <a:xfrm>
              <a:off x="3330" y="1742376"/>
              <a:ext cx="3247480" cy="2854800"/>
            </a:xfrm>
            <a:prstGeom prst="rect">
              <a:avLst/>
            </a:prstGeom>
            <a:noFill/>
            <a:ln>
              <a:noFill/>
            </a:ln>
          </p:spPr>
          <p:txBody>
            <a:bodyPr anchorCtr="0" anchor="t" bIns="192000" lIns="128000" spcFirstLastPara="1" rIns="170675" wrap="square" tIns="128000">
              <a:noAutofit/>
            </a:bodyPr>
            <a:lstStyle/>
            <a:p>
              <a:pPr indent="-228600" lvl="1" marL="228600" marR="0" rtl="0" algn="l">
                <a:lnSpc>
                  <a:spcPct val="90000"/>
                </a:lnSpc>
                <a:spcBef>
                  <a:spcPts val="0"/>
                </a:spcBef>
                <a:spcAft>
                  <a:spcPts val="0"/>
                </a:spcAft>
                <a:buClr>
                  <a:srgbClr val="000000"/>
                </a:buClr>
                <a:buSzPts val="2400"/>
                <a:buFont typeface="Times New Roman"/>
                <a:buChar char="•"/>
              </a:pPr>
              <a:r>
                <a:rPr b="0" i="0" lang="en-US" sz="2400" u="none" cap="none" strike="noStrike">
                  <a:solidFill>
                    <a:srgbClr val="000000"/>
                  </a:solidFill>
                  <a:latin typeface="Times New Roman"/>
                  <a:ea typeface="Times New Roman"/>
                  <a:cs typeface="Times New Roman"/>
                  <a:sym typeface="Times New Roman"/>
                </a:rPr>
                <a:t>Data communication and sharing across different businesses and branches are difficult</a:t>
              </a:r>
              <a:endParaRPr/>
            </a:p>
          </p:txBody>
        </p:sp>
        <p:sp>
          <p:nvSpPr>
            <p:cNvPr id="1149" name="Google Shape;1149;p50"/>
            <p:cNvSpPr/>
            <p:nvPr/>
          </p:nvSpPr>
          <p:spPr>
            <a:xfrm>
              <a:off x="3705459" y="443383"/>
              <a:ext cx="3247480" cy="1298992"/>
            </a:xfrm>
            <a:prstGeom prst="rect">
              <a:avLst/>
            </a:prstGeom>
            <a:solidFill>
              <a:srgbClr val="24CED7"/>
            </a:solidFill>
            <a:ln cap="flat" cmpd="sng" w="25400">
              <a:solidFill>
                <a:srgbClr val="24CED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50"/>
            <p:cNvSpPr txBox="1"/>
            <p:nvPr/>
          </p:nvSpPr>
          <p:spPr>
            <a:xfrm>
              <a:off x="3705459" y="443383"/>
              <a:ext cx="3247480" cy="1298992"/>
            </a:xfrm>
            <a:prstGeom prst="rect">
              <a:avLst/>
            </a:prstGeom>
            <a:noFill/>
            <a:ln>
              <a:noFill/>
            </a:ln>
          </p:spPr>
          <p:txBody>
            <a:bodyPr anchorCtr="0" anchor="ctr" bIns="97525" lIns="170675" spcFirstLastPara="1" rIns="170675" wrap="square" tIns="97525">
              <a:noAutofit/>
            </a:bodyPr>
            <a:lstStyle/>
            <a:p>
              <a:pPr indent="0" lvl="0" marL="0" marR="0" rtl="0" algn="ctr">
                <a:lnSpc>
                  <a:spcPct val="90000"/>
                </a:lnSpc>
                <a:spcBef>
                  <a:spcPts val="0"/>
                </a:spcBef>
                <a:spcAft>
                  <a:spcPts val="0"/>
                </a:spcAft>
                <a:buClr>
                  <a:srgbClr val="FFFFFF"/>
                </a:buClr>
                <a:buSzPts val="2400"/>
                <a:buFont typeface="Times New Roman"/>
                <a:buNone/>
              </a:pPr>
              <a:r>
                <a:rPr b="0" i="0" lang="en-US" sz="2400" cap="none" strike="noStrike">
                  <a:solidFill>
                    <a:srgbClr val="FFFFFF"/>
                  </a:solidFill>
                  <a:latin typeface="Times New Roman"/>
                  <a:ea typeface="Times New Roman"/>
                  <a:cs typeface="Times New Roman"/>
                  <a:sym typeface="Times New Roman"/>
                </a:rPr>
                <a:t>Resource scheduling</a:t>
              </a:r>
              <a:endParaRPr/>
            </a:p>
          </p:txBody>
        </p:sp>
        <p:sp>
          <p:nvSpPr>
            <p:cNvPr id="1151" name="Google Shape;1151;p50"/>
            <p:cNvSpPr/>
            <p:nvPr/>
          </p:nvSpPr>
          <p:spPr>
            <a:xfrm>
              <a:off x="3705459" y="1742376"/>
              <a:ext cx="3247480" cy="2854800"/>
            </a:xfrm>
            <a:prstGeom prst="rect">
              <a:avLst/>
            </a:prstGeom>
            <a:solidFill>
              <a:srgbClr val="CBEDEF">
                <a:alpha val="89803"/>
              </a:srgbClr>
            </a:solidFill>
            <a:ln cap="flat" cmpd="sng" w="25400">
              <a:solidFill>
                <a:srgbClr val="CBEDEF">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50"/>
            <p:cNvSpPr txBox="1"/>
            <p:nvPr/>
          </p:nvSpPr>
          <p:spPr>
            <a:xfrm>
              <a:off x="3705459" y="1742376"/>
              <a:ext cx="3247480" cy="2854800"/>
            </a:xfrm>
            <a:prstGeom prst="rect">
              <a:avLst/>
            </a:prstGeom>
            <a:noFill/>
            <a:ln>
              <a:noFill/>
            </a:ln>
          </p:spPr>
          <p:txBody>
            <a:bodyPr anchorCtr="0" anchor="t" bIns="192000" lIns="128000" spcFirstLastPara="1" rIns="170675" wrap="square" tIns="128000">
              <a:noAutofit/>
            </a:bodyPr>
            <a:lstStyle/>
            <a:p>
              <a:pPr indent="-228600" lvl="1" marL="228600" marR="0" rtl="0" algn="l">
                <a:lnSpc>
                  <a:spcPct val="90000"/>
                </a:lnSpc>
                <a:spcBef>
                  <a:spcPts val="0"/>
                </a:spcBef>
                <a:spcAft>
                  <a:spcPts val="0"/>
                </a:spcAft>
                <a:buClr>
                  <a:srgbClr val="000000"/>
                </a:buClr>
                <a:buSzPts val="2400"/>
                <a:buFont typeface="Times New Roman"/>
                <a:buChar char="•"/>
              </a:pPr>
              <a:r>
                <a:rPr b="0" i="0" lang="en-US" sz="2400" u="none" cap="none" strike="noStrike">
                  <a:solidFill>
                    <a:srgbClr val="000000"/>
                  </a:solidFill>
                  <a:latin typeface="Times New Roman"/>
                  <a:ea typeface="Times New Roman"/>
                  <a:cs typeface="Times New Roman"/>
                  <a:sym typeface="Times New Roman"/>
                </a:rPr>
                <a:t>Resource scheduling among big data centers is hard</a:t>
              </a:r>
              <a:endParaRPr/>
            </a:p>
          </p:txBody>
        </p:sp>
        <p:sp>
          <p:nvSpPr>
            <p:cNvPr id="1153" name="Google Shape;1153;p50"/>
            <p:cNvSpPr/>
            <p:nvPr/>
          </p:nvSpPr>
          <p:spPr>
            <a:xfrm>
              <a:off x="7407587" y="443383"/>
              <a:ext cx="3247480" cy="1298992"/>
            </a:xfrm>
            <a:prstGeom prst="rect">
              <a:avLst/>
            </a:prstGeom>
            <a:solidFill>
              <a:schemeClr val="accent4"/>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50"/>
            <p:cNvSpPr txBox="1"/>
            <p:nvPr/>
          </p:nvSpPr>
          <p:spPr>
            <a:xfrm>
              <a:off x="7407587" y="443383"/>
              <a:ext cx="3247480" cy="1298992"/>
            </a:xfrm>
            <a:prstGeom prst="rect">
              <a:avLst/>
            </a:prstGeom>
            <a:noFill/>
            <a:ln>
              <a:noFill/>
            </a:ln>
          </p:spPr>
          <p:txBody>
            <a:bodyPr anchorCtr="0" anchor="ctr" bIns="97525" lIns="170675" spcFirstLastPara="1" rIns="170675" wrap="square" tIns="97525">
              <a:noAutofit/>
            </a:bodyPr>
            <a:lstStyle/>
            <a:p>
              <a:pPr indent="0" lvl="0" marL="0" marR="0" rtl="0" algn="ctr">
                <a:lnSpc>
                  <a:spcPct val="90000"/>
                </a:lnSpc>
                <a:spcBef>
                  <a:spcPts val="0"/>
                </a:spcBef>
                <a:spcAft>
                  <a:spcPts val="0"/>
                </a:spcAft>
                <a:buClr>
                  <a:srgbClr val="FFFFFF"/>
                </a:buClr>
                <a:buSzPts val="2400"/>
                <a:buFont typeface="Times New Roman"/>
                <a:buNone/>
              </a:pPr>
              <a:r>
                <a:rPr b="0" i="0" lang="en-US" sz="2400" cap="none" strike="noStrike">
                  <a:solidFill>
                    <a:srgbClr val="FFFFFF"/>
                  </a:solidFill>
                  <a:latin typeface="Times New Roman"/>
                  <a:ea typeface="Times New Roman"/>
                  <a:cs typeface="Times New Roman"/>
                  <a:sym typeface="Times New Roman"/>
                </a:rPr>
                <a:t>Costs</a:t>
              </a:r>
              <a:endParaRPr/>
            </a:p>
          </p:txBody>
        </p:sp>
        <p:sp>
          <p:nvSpPr>
            <p:cNvPr id="1155" name="Google Shape;1155;p50"/>
            <p:cNvSpPr/>
            <p:nvPr/>
          </p:nvSpPr>
          <p:spPr>
            <a:xfrm>
              <a:off x="7407587" y="1742376"/>
              <a:ext cx="3247480" cy="2854800"/>
            </a:xfrm>
            <a:prstGeom prst="rect">
              <a:avLst/>
            </a:prstGeom>
            <a:solidFill>
              <a:srgbClr val="CDE5DC">
                <a:alpha val="89803"/>
              </a:srgbClr>
            </a:solidFill>
            <a:ln cap="flat" cmpd="sng" w="25400">
              <a:solidFill>
                <a:srgbClr val="CDE5D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50"/>
            <p:cNvSpPr txBox="1"/>
            <p:nvPr/>
          </p:nvSpPr>
          <p:spPr>
            <a:xfrm>
              <a:off x="7407587" y="1742376"/>
              <a:ext cx="3247480" cy="2854800"/>
            </a:xfrm>
            <a:prstGeom prst="rect">
              <a:avLst/>
            </a:prstGeom>
            <a:noFill/>
            <a:ln>
              <a:noFill/>
            </a:ln>
          </p:spPr>
          <p:txBody>
            <a:bodyPr anchorCtr="0" anchor="t" bIns="192000" lIns="128000" spcFirstLastPara="1" rIns="170675" wrap="square" tIns="128000">
              <a:noAutofit/>
            </a:bodyPr>
            <a:lstStyle/>
            <a:p>
              <a:pPr indent="-228600" lvl="1" marL="228600" marR="0" rtl="0" algn="l">
                <a:lnSpc>
                  <a:spcPct val="90000"/>
                </a:lnSpc>
                <a:spcBef>
                  <a:spcPts val="0"/>
                </a:spcBef>
                <a:spcAft>
                  <a:spcPts val="0"/>
                </a:spcAft>
                <a:buClr>
                  <a:srgbClr val="000000"/>
                </a:buClr>
                <a:buSzPts val="2400"/>
                <a:buFont typeface="Times New Roman"/>
                <a:buChar char="•"/>
              </a:pPr>
              <a:r>
                <a:rPr b="0" i="0" lang="en-US" sz="2400" u="none" cap="none" strike="noStrike">
                  <a:solidFill>
                    <a:srgbClr val="000000"/>
                  </a:solidFill>
                  <a:latin typeface="Times New Roman"/>
                  <a:ea typeface="Times New Roman"/>
                  <a:cs typeface="Times New Roman"/>
                  <a:sym typeface="Times New Roman"/>
                </a:rPr>
                <a:t>The costs of establishing IDCs for branches with a small staff size are high</a:t>
              </a:r>
              <a:endParaRPr b="0" i="0" sz="2400" u="none" cap="none" strike="noStrike">
                <a:solidFill>
                  <a:schemeClr val="dk1"/>
                </a:solidFill>
                <a:latin typeface="Arial"/>
                <a:ea typeface="Arial"/>
                <a:cs typeface="Arial"/>
                <a:sym typeface="Arial"/>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0" name="Shape 1160"/>
        <p:cNvGrpSpPr/>
        <p:nvPr/>
      </p:nvGrpSpPr>
      <p:grpSpPr>
        <a:xfrm>
          <a:off x="0" y="0"/>
          <a:ext cx="0" cy="0"/>
          <a:chOff x="0" y="0"/>
          <a:chExt cx="0" cy="0"/>
        </a:xfrm>
      </p:grpSpPr>
      <p:sp>
        <p:nvSpPr>
          <p:cNvPr id="1161" name="Google Shape;1161;p51"/>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4.2 Solutions</a:t>
            </a:r>
            <a:endParaRPr/>
          </a:p>
        </p:txBody>
      </p:sp>
      <p:sp>
        <p:nvSpPr>
          <p:cNvPr id="1162" name="Google Shape;1162;p51"/>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sp>
        <p:nvSpPr>
          <p:cNvPr id="1163" name="Google Shape;1163;p51"/>
          <p:cNvSpPr/>
          <p:nvPr/>
        </p:nvSpPr>
        <p:spPr>
          <a:xfrm>
            <a:off x="740578" y="1029500"/>
            <a:ext cx="10825973" cy="1631216"/>
          </a:xfrm>
          <a:prstGeom prst="rect">
            <a:avLst/>
          </a:prstGeom>
          <a:noFill/>
          <a:ln>
            <a:noFill/>
          </a:ln>
        </p:spPr>
        <p:txBody>
          <a:bodyPr anchorCtr="0" anchor="t" bIns="45700" lIns="91425" spcFirstLastPara="1" rIns="91425" wrap="square" tIns="45700">
            <a:spAutoFit/>
          </a:bodyPr>
          <a:lstStyle/>
          <a:p>
            <a:pPr indent="-480471" lvl="0" marL="480471" marR="0" rtl="0" algn="l">
              <a:spcBef>
                <a:spcPts val="0"/>
              </a:spcBef>
              <a:spcAft>
                <a:spcPts val="0"/>
              </a:spcAft>
              <a:buClr>
                <a:schemeClr val="accent1"/>
              </a:buClr>
              <a:buSzPts val="2000"/>
              <a:buFont typeface="Noto Sans Symbols"/>
              <a:buChar char="●"/>
            </a:pPr>
            <a:r>
              <a:rPr b="0" i="0" lang="en-US" sz="2000" cap="none" strike="noStrike">
                <a:solidFill>
                  <a:srgbClr val="000000"/>
                </a:solidFill>
                <a:latin typeface="Times New Roman"/>
                <a:ea typeface="Times New Roman"/>
                <a:cs typeface="Times New Roman"/>
                <a:sym typeface="Times New Roman"/>
              </a:rPr>
              <a:t>More than 12,000 virtual machines and 2,000 public cloud servers provide over 80,000 core CPUs, over 360 TB memory, and over 20 PB disk space. The private cloud covers 5 regions, 8 data centers, and 16 clusters.</a:t>
            </a:r>
            <a:endParaRPr sz="2000">
              <a:solidFill>
                <a:schemeClr val="dk1"/>
              </a:solidFill>
              <a:latin typeface="Arial"/>
              <a:ea typeface="Arial"/>
              <a:cs typeface="Arial"/>
              <a:sym typeface="Arial"/>
            </a:endParaRPr>
          </a:p>
          <a:p>
            <a:pPr indent="-480471" lvl="0" marL="480471" marR="0" rtl="0" algn="l">
              <a:spcBef>
                <a:spcPts val="0"/>
              </a:spcBef>
              <a:spcAft>
                <a:spcPts val="0"/>
              </a:spcAft>
              <a:buClr>
                <a:schemeClr val="accent1"/>
              </a:buClr>
              <a:buSzPts val="2000"/>
              <a:buFont typeface="Noto Sans Symbols"/>
              <a:buChar char="●"/>
            </a:pPr>
            <a:r>
              <a:rPr b="0" i="0" lang="en-US" sz="2000" cap="none" strike="noStrike">
                <a:solidFill>
                  <a:srgbClr val="000000"/>
                </a:solidFill>
                <a:latin typeface="Times New Roman"/>
                <a:ea typeface="Times New Roman"/>
                <a:cs typeface="Times New Roman"/>
                <a:sym typeface="Times New Roman"/>
              </a:rPr>
              <a:t>TStack sustains more than 300 businesses, such as OAuth, WeChat gateway, RTX, email, and administrative video surveillance, and provides CI/CD environments for nearly 20,000 developers.</a:t>
            </a:r>
            <a:endParaRPr sz="2000">
              <a:solidFill>
                <a:schemeClr val="dk1"/>
              </a:solidFill>
              <a:latin typeface="Arial"/>
              <a:ea typeface="Arial"/>
              <a:cs typeface="Arial"/>
              <a:sym typeface="Arial"/>
            </a:endParaRPr>
          </a:p>
        </p:txBody>
      </p:sp>
      <p:pic>
        <p:nvPicPr>
          <p:cNvPr id="1164" name="Google Shape;1164;p51"/>
          <p:cNvPicPr preferRelativeResize="0"/>
          <p:nvPr/>
        </p:nvPicPr>
        <p:blipFill rotWithShape="1">
          <a:blip r:embed="rId3">
            <a:alphaModFix/>
          </a:blip>
          <a:srcRect b="0" l="0" r="0" t="0"/>
          <a:stretch/>
        </p:blipFill>
        <p:spPr>
          <a:xfrm>
            <a:off x="1127448" y="2978929"/>
            <a:ext cx="10429875" cy="34290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68" name="Shape 1168"/>
        <p:cNvGrpSpPr/>
        <p:nvPr/>
      </p:nvGrpSpPr>
      <p:grpSpPr>
        <a:xfrm>
          <a:off x="0" y="0"/>
          <a:ext cx="0" cy="0"/>
          <a:chOff x="0" y="0"/>
          <a:chExt cx="0" cy="0"/>
        </a:xfrm>
      </p:grpSpPr>
      <p:sp>
        <p:nvSpPr>
          <p:cNvPr id="1169" name="Google Shape;1169;p52"/>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版权归© 2020 Tencent, Inc.或其附属公司所有 保留所有权利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3" name="Shape 1173"/>
        <p:cNvGrpSpPr/>
        <p:nvPr/>
      </p:nvGrpSpPr>
      <p:grpSpPr>
        <a:xfrm>
          <a:off x="0" y="0"/>
          <a:ext cx="0" cy="0"/>
          <a:chOff x="0" y="0"/>
          <a:chExt cx="0" cy="0"/>
        </a:xfrm>
      </p:grpSpPr>
      <p:sp>
        <p:nvSpPr>
          <p:cNvPr id="1174" name="Google Shape;1174;p53"/>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4.3 Solution benefits</a:t>
            </a:r>
            <a:endParaRPr/>
          </a:p>
        </p:txBody>
      </p:sp>
      <p:sp>
        <p:nvSpPr>
          <p:cNvPr id="1175" name="Google Shape;1175;p53"/>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sp>
        <p:nvSpPr>
          <p:cNvPr id="1176" name="Google Shape;1176;p53"/>
          <p:cNvSpPr/>
          <p:nvPr/>
        </p:nvSpPr>
        <p:spPr>
          <a:xfrm>
            <a:off x="335360" y="1910324"/>
            <a:ext cx="1318241" cy="1633290"/>
          </a:xfrm>
          <a:prstGeom prst="rect">
            <a:avLst/>
          </a:prstGeom>
          <a:solidFill>
            <a:srgbClr val="305250"/>
          </a:solidFill>
          <a:ln cap="flat" cmpd="sng" w="25400">
            <a:solidFill>
              <a:srgbClr val="3052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FFFFFF"/>
                </a:solidFill>
                <a:latin typeface="Times New Roman"/>
                <a:ea typeface="Times New Roman"/>
                <a:cs typeface="Times New Roman"/>
                <a:sym typeface="Times New Roman"/>
              </a:rPr>
              <a:t>Unified management</a:t>
            </a:r>
            <a:endParaRPr/>
          </a:p>
        </p:txBody>
      </p:sp>
      <p:sp>
        <p:nvSpPr>
          <p:cNvPr id="1177" name="Google Shape;1177;p53"/>
          <p:cNvSpPr/>
          <p:nvPr/>
        </p:nvSpPr>
        <p:spPr>
          <a:xfrm>
            <a:off x="1653601" y="1912746"/>
            <a:ext cx="3756101" cy="1633290"/>
          </a:xfrm>
          <a:prstGeom prst="rect">
            <a:avLst/>
          </a:prstGeom>
          <a:noFill/>
          <a:ln cap="flat" cmpd="sng" w="25400">
            <a:solidFill>
              <a:srgbClr val="3052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Server costs</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OPS management costs</a:t>
            </a:r>
            <a:endParaRPr sz="2000">
              <a:solidFill>
                <a:schemeClr val="dk1"/>
              </a:solidFill>
              <a:latin typeface="Arial"/>
              <a:ea typeface="Arial"/>
              <a:cs typeface="Arial"/>
              <a:sym typeface="Arial"/>
            </a:endParaRPr>
          </a:p>
        </p:txBody>
      </p:sp>
      <p:sp>
        <p:nvSpPr>
          <p:cNvPr id="1178" name="Google Shape;1178;p53"/>
          <p:cNvSpPr/>
          <p:nvPr/>
        </p:nvSpPr>
        <p:spPr>
          <a:xfrm>
            <a:off x="335360" y="4357695"/>
            <a:ext cx="1318241" cy="1633290"/>
          </a:xfrm>
          <a:prstGeom prst="rect">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FFFFFF"/>
                </a:solidFill>
                <a:latin typeface="Times New Roman"/>
                <a:ea typeface="Times New Roman"/>
                <a:cs typeface="Times New Roman"/>
                <a:sym typeface="Times New Roman"/>
              </a:rPr>
              <a:t>Scheduling optimization</a:t>
            </a:r>
            <a:endParaRPr/>
          </a:p>
        </p:txBody>
      </p:sp>
      <p:sp>
        <p:nvSpPr>
          <p:cNvPr id="1179" name="Google Shape;1179;p53"/>
          <p:cNvSpPr/>
          <p:nvPr/>
        </p:nvSpPr>
        <p:spPr>
          <a:xfrm>
            <a:off x="1653601" y="4357694"/>
            <a:ext cx="9374947" cy="1633290"/>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Global resource scheduling is optimized, which improves the user experience.</a:t>
            </a:r>
            <a:endParaRPr sz="2000">
              <a:solidFill>
                <a:schemeClr val="dk1"/>
              </a:solidFill>
              <a:latin typeface="Arial"/>
              <a:ea typeface="Arial"/>
              <a:cs typeface="Arial"/>
              <a:sym typeface="Arial"/>
            </a:endParaRPr>
          </a:p>
          <a:p>
            <a:pPr indent="0" lvl="0" marL="0" marR="0" rtl="0" algn="l">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For example, the deployment time of the global email system is shortened from</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p:txBody>
      </p:sp>
      <p:sp>
        <p:nvSpPr>
          <p:cNvPr id="1180" name="Google Shape;1180;p53"/>
          <p:cNvSpPr/>
          <p:nvPr/>
        </p:nvSpPr>
        <p:spPr>
          <a:xfrm>
            <a:off x="6115767" y="1918093"/>
            <a:ext cx="855063" cy="1627943"/>
          </a:xfrm>
          <a:prstGeom prst="rect">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CI/CD</a:t>
            </a:r>
            <a:endParaRPr sz="1600">
              <a:solidFill>
                <a:schemeClr val="dk1"/>
              </a:solidFill>
              <a:latin typeface="Arial"/>
              <a:ea typeface="Arial"/>
              <a:cs typeface="Arial"/>
              <a:sym typeface="Arial"/>
            </a:endParaRPr>
          </a:p>
        </p:txBody>
      </p:sp>
      <p:sp>
        <p:nvSpPr>
          <p:cNvPr id="1181" name="Google Shape;1181;p53"/>
          <p:cNvSpPr/>
          <p:nvPr/>
        </p:nvSpPr>
        <p:spPr>
          <a:xfrm>
            <a:off x="6970830" y="1912746"/>
            <a:ext cx="3699009" cy="1630817"/>
          </a:xfrm>
          <a:prstGeom prst="rect">
            <a:avLst/>
          </a:prstGeom>
          <a:no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Resource lead time</a:t>
            </a:r>
            <a:endParaRPr/>
          </a:p>
        </p:txBody>
      </p:sp>
      <p:sp>
        <p:nvSpPr>
          <p:cNvPr id="1182" name="Google Shape;1182;p53"/>
          <p:cNvSpPr txBox="1"/>
          <p:nvPr/>
        </p:nvSpPr>
        <p:spPr>
          <a:xfrm>
            <a:off x="732412" y="1213304"/>
            <a:ext cx="2596095" cy="457657"/>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Costs</a:t>
            </a:r>
            <a:endParaRPr/>
          </a:p>
        </p:txBody>
      </p:sp>
      <p:sp>
        <p:nvSpPr>
          <p:cNvPr id="1183" name="Google Shape;1183;p53"/>
          <p:cNvSpPr txBox="1"/>
          <p:nvPr/>
        </p:nvSpPr>
        <p:spPr>
          <a:xfrm>
            <a:off x="838198" y="3860171"/>
            <a:ext cx="2596099" cy="82378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User experience</a:t>
            </a:r>
            <a:endParaRPr/>
          </a:p>
        </p:txBody>
      </p:sp>
      <p:sp>
        <p:nvSpPr>
          <p:cNvPr id="1184" name="Google Shape;1184;p53"/>
          <p:cNvSpPr txBox="1"/>
          <p:nvPr/>
        </p:nvSpPr>
        <p:spPr>
          <a:xfrm>
            <a:off x="6263501" y="1425311"/>
            <a:ext cx="2859691" cy="457657"/>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Efficiency</a:t>
            </a:r>
            <a:endParaRPr/>
          </a:p>
        </p:txBody>
      </p:sp>
      <p:sp>
        <p:nvSpPr>
          <p:cNvPr id="1185" name="Google Shape;1185;p53"/>
          <p:cNvSpPr txBox="1"/>
          <p:nvPr/>
        </p:nvSpPr>
        <p:spPr>
          <a:xfrm>
            <a:off x="3445562" y="2090589"/>
            <a:ext cx="1134926" cy="5796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cap="none" strike="noStrike">
                <a:solidFill>
                  <a:srgbClr val="92D050"/>
                </a:solidFill>
                <a:latin typeface="Times New Roman"/>
                <a:ea typeface="Times New Roman"/>
                <a:cs typeface="Times New Roman"/>
                <a:sym typeface="Times New Roman"/>
              </a:rPr>
              <a:t>30%</a:t>
            </a:r>
            <a:endParaRPr b="1" sz="3200">
              <a:solidFill>
                <a:srgbClr val="92D050"/>
              </a:solidFill>
              <a:latin typeface="SimHei"/>
              <a:ea typeface="SimHei"/>
              <a:cs typeface="SimHei"/>
              <a:sym typeface="SimHei"/>
            </a:endParaRPr>
          </a:p>
        </p:txBody>
      </p:sp>
      <p:sp>
        <p:nvSpPr>
          <p:cNvPr id="1186" name="Google Shape;1186;p53"/>
          <p:cNvSpPr/>
          <p:nvPr/>
        </p:nvSpPr>
        <p:spPr>
          <a:xfrm>
            <a:off x="3180047" y="2215928"/>
            <a:ext cx="254250" cy="461665"/>
          </a:xfrm>
          <a:prstGeom prst="downArrow">
            <a:avLst>
              <a:gd fmla="val 50000" name="adj1"/>
              <a:gd fmla="val 50000" name="adj2"/>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87" name="Google Shape;1187;p53"/>
          <p:cNvSpPr txBox="1"/>
          <p:nvPr/>
        </p:nvSpPr>
        <p:spPr>
          <a:xfrm>
            <a:off x="4493022" y="2718235"/>
            <a:ext cx="1134926" cy="5796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cap="none" strike="noStrike">
                <a:solidFill>
                  <a:srgbClr val="92D050"/>
                </a:solidFill>
                <a:latin typeface="Times New Roman"/>
                <a:ea typeface="Times New Roman"/>
                <a:cs typeface="Times New Roman"/>
                <a:sym typeface="Times New Roman"/>
              </a:rPr>
              <a:t>55%</a:t>
            </a:r>
            <a:endParaRPr b="1" sz="3200">
              <a:solidFill>
                <a:srgbClr val="92D050"/>
              </a:solidFill>
              <a:latin typeface="SimHei"/>
              <a:ea typeface="SimHei"/>
              <a:cs typeface="SimHei"/>
              <a:sym typeface="SimHei"/>
            </a:endParaRPr>
          </a:p>
        </p:txBody>
      </p:sp>
      <p:sp>
        <p:nvSpPr>
          <p:cNvPr id="1188" name="Google Shape;1188;p53"/>
          <p:cNvSpPr/>
          <p:nvPr/>
        </p:nvSpPr>
        <p:spPr>
          <a:xfrm>
            <a:off x="4263405" y="2866389"/>
            <a:ext cx="254250" cy="461665"/>
          </a:xfrm>
          <a:prstGeom prst="downArrow">
            <a:avLst>
              <a:gd fmla="val 50000" name="adj1"/>
              <a:gd fmla="val 50000" name="adj2"/>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89" name="Google Shape;1189;p53"/>
          <p:cNvSpPr txBox="1"/>
          <p:nvPr/>
        </p:nvSpPr>
        <p:spPr>
          <a:xfrm>
            <a:off x="8112680" y="1950986"/>
            <a:ext cx="1985088" cy="5796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cap="none" strike="noStrike">
                <a:solidFill>
                  <a:srgbClr val="65757D"/>
                </a:solidFill>
                <a:latin typeface="Times New Roman"/>
                <a:ea typeface="Times New Roman"/>
                <a:cs typeface="Times New Roman"/>
                <a:sym typeface="Times New Roman"/>
              </a:rPr>
              <a:t>2 weeks</a:t>
            </a:r>
            <a:endParaRPr/>
          </a:p>
        </p:txBody>
      </p:sp>
      <p:sp>
        <p:nvSpPr>
          <p:cNvPr id="1190" name="Google Shape;1190;p53"/>
          <p:cNvSpPr/>
          <p:nvPr/>
        </p:nvSpPr>
        <p:spPr>
          <a:xfrm>
            <a:off x="9480376" y="2530685"/>
            <a:ext cx="254250" cy="461665"/>
          </a:xfrm>
          <a:prstGeom prst="downArrow">
            <a:avLst>
              <a:gd fmla="val 50000" name="adj1"/>
              <a:gd fmla="val 50000" name="adj2"/>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1" name="Google Shape;1191;p53"/>
          <p:cNvSpPr txBox="1"/>
          <p:nvPr/>
        </p:nvSpPr>
        <p:spPr>
          <a:xfrm>
            <a:off x="8820334" y="2899448"/>
            <a:ext cx="2099701" cy="5796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cap="none" strike="noStrike">
                <a:solidFill>
                  <a:srgbClr val="92D050"/>
                </a:solidFill>
                <a:latin typeface="Times New Roman"/>
                <a:ea typeface="Times New Roman"/>
                <a:cs typeface="Times New Roman"/>
                <a:sym typeface="Times New Roman"/>
              </a:rPr>
              <a:t>0.5 hour</a:t>
            </a:r>
            <a:endParaRPr b="1" sz="3200">
              <a:solidFill>
                <a:srgbClr val="92D050"/>
              </a:solidFill>
              <a:latin typeface="SimHei"/>
              <a:ea typeface="SimHei"/>
              <a:cs typeface="SimHei"/>
              <a:sym typeface="SimHei"/>
            </a:endParaRPr>
          </a:p>
        </p:txBody>
      </p:sp>
      <p:sp>
        <p:nvSpPr>
          <p:cNvPr id="1192" name="Google Shape;1192;p53"/>
          <p:cNvSpPr txBox="1"/>
          <p:nvPr/>
        </p:nvSpPr>
        <p:spPr>
          <a:xfrm>
            <a:off x="1725228" y="5400856"/>
            <a:ext cx="3564642" cy="5796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cap="none" strike="noStrike">
                <a:solidFill>
                  <a:srgbClr val="65757D"/>
                </a:solidFill>
                <a:latin typeface="Times New Roman"/>
                <a:ea typeface="Times New Roman"/>
                <a:cs typeface="Times New Roman"/>
                <a:sym typeface="Times New Roman"/>
              </a:rPr>
              <a:t>Dozens of days</a:t>
            </a:r>
            <a:endParaRPr/>
          </a:p>
        </p:txBody>
      </p:sp>
      <p:sp>
        <p:nvSpPr>
          <p:cNvPr id="1193" name="Google Shape;1193;p53"/>
          <p:cNvSpPr/>
          <p:nvPr/>
        </p:nvSpPr>
        <p:spPr>
          <a:xfrm rot="-5400000">
            <a:off x="4750687" y="5495473"/>
            <a:ext cx="254250" cy="461665"/>
          </a:xfrm>
          <a:prstGeom prst="downArrow">
            <a:avLst>
              <a:gd fmla="val 50000" name="adj1"/>
              <a:gd fmla="val 50000" name="adj2"/>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4" name="Google Shape;1194;p53"/>
          <p:cNvSpPr txBox="1"/>
          <p:nvPr/>
        </p:nvSpPr>
        <p:spPr>
          <a:xfrm>
            <a:off x="5289659" y="5411285"/>
            <a:ext cx="1392358" cy="5796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cap="none" strike="noStrike">
                <a:solidFill>
                  <a:srgbClr val="92D050"/>
                </a:solidFill>
                <a:latin typeface="Times New Roman"/>
                <a:ea typeface="Times New Roman"/>
                <a:cs typeface="Times New Roman"/>
                <a:sym typeface="Times New Roman"/>
              </a:rPr>
              <a:t>1 day</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 name="Shape 1198"/>
        <p:cNvGrpSpPr/>
        <p:nvPr/>
      </p:nvGrpSpPr>
      <p:grpSpPr>
        <a:xfrm>
          <a:off x="0" y="0"/>
          <a:ext cx="0" cy="0"/>
          <a:chOff x="0" y="0"/>
          <a:chExt cx="0" cy="0"/>
        </a:xfrm>
      </p:grpSpPr>
      <p:sp>
        <p:nvSpPr>
          <p:cNvPr id="1199" name="Google Shape;1199;p54"/>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Discussions</a:t>
            </a:r>
            <a:endParaRPr/>
          </a:p>
        </p:txBody>
      </p:sp>
      <p:sp>
        <p:nvSpPr>
          <p:cNvPr id="1200" name="Google Shape;1200;p54"/>
          <p:cNvSpPr txBox="1"/>
          <p:nvPr>
            <p:ph idx="1" type="body"/>
          </p:nvPr>
        </p:nvSpPr>
        <p:spPr>
          <a:xfrm>
            <a:off x="838201" y="1268760"/>
            <a:ext cx="10658399" cy="5040559"/>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Q1: </a:t>
            </a:r>
            <a:r>
              <a:rPr b="0" i="0" lang="en-US" sz="2400" cap="none" strike="noStrike">
                <a:solidFill>
                  <a:srgbClr val="000000"/>
                </a:solidFill>
                <a:latin typeface="Times New Roman"/>
                <a:ea typeface="Times New Roman"/>
                <a:cs typeface="Times New Roman"/>
                <a:sym typeface="Times New Roman"/>
              </a:rPr>
              <a:t>i</a:t>
            </a:r>
            <a:r>
              <a:rPr b="0" i="0" lang="en-US" sz="2400" cap="none" strike="noStrike">
                <a:solidFill>
                  <a:srgbClr val="000000"/>
                </a:solidFill>
                <a:latin typeface="Times New Roman"/>
                <a:ea typeface="Times New Roman"/>
                <a:cs typeface="Times New Roman"/>
                <a:sym typeface="Times New Roman"/>
              </a:rPr>
              <a:t>n your company's hybrid cloud project or other projects you participated, what was the respective feature positioning of public and private clouds? Why were they designed that way?</a:t>
            </a:r>
            <a:endParaRPr/>
          </a:p>
          <a:p>
            <a:pPr indent="-342900" lvl="0" marL="342900" rtl="0" algn="l">
              <a:lnSpc>
                <a:spcPct val="150000"/>
              </a:lnSpc>
              <a:spcBef>
                <a:spcPts val="0"/>
              </a:spcBef>
              <a:spcAft>
                <a:spcPts val="0"/>
              </a:spcAft>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Q2: have you started using cloud-network integration technologies such as SD-WAN and CCN in the network architecture design of hybrid cloud?</a:t>
            </a:r>
            <a:endParaRPr/>
          </a:p>
          <a:p>
            <a:pPr indent="-342900" lvl="0" marL="342900" rtl="0" algn="l">
              <a:lnSpc>
                <a:spcPct val="150000"/>
              </a:lnSpc>
              <a:spcBef>
                <a:spcPts val="0"/>
              </a:spcBef>
              <a:spcAft>
                <a:spcPts val="0"/>
              </a:spcAft>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Q3: what are your company's major considerations when choosing a CMP? Why?</a:t>
            </a:r>
            <a:endParaRPr/>
          </a:p>
        </p:txBody>
      </p:sp>
      <p:sp>
        <p:nvSpPr>
          <p:cNvPr id="1201" name="Google Shape;1201;p54"/>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5" name="Shape 1205"/>
        <p:cNvGrpSpPr/>
        <p:nvPr/>
      </p:nvGrpSpPr>
      <p:grpSpPr>
        <a:xfrm>
          <a:off x="0" y="0"/>
          <a:ext cx="0" cy="0"/>
          <a:chOff x="0" y="0"/>
          <a:chExt cx="0" cy="0"/>
        </a:xfrm>
      </p:grpSpPr>
      <p:sp>
        <p:nvSpPr>
          <p:cNvPr id="1206" name="Google Shape;1206;p55"/>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Course summary</a:t>
            </a:r>
            <a:endParaRPr/>
          </a:p>
        </p:txBody>
      </p:sp>
      <p:sp>
        <p:nvSpPr>
          <p:cNvPr id="1207" name="Google Shape;1207;p55"/>
          <p:cNvSpPr txBox="1"/>
          <p:nvPr>
            <p:ph idx="1" type="body"/>
          </p:nvPr>
        </p:nvSpPr>
        <p:spPr>
          <a:xfrm>
            <a:off x="419557" y="1289527"/>
            <a:ext cx="11149051" cy="5040559"/>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This course covers:</a:t>
            </a:r>
            <a:endParaRPr/>
          </a:p>
          <a:p>
            <a:pPr indent="-342900" lvl="1" marL="1178963" rtl="0" algn="l">
              <a:lnSpc>
                <a:spcPct val="2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Concepts, development status, and typical use cases of hybrid cloud</a:t>
            </a:r>
            <a:endParaRPr>
              <a:latin typeface="Arial"/>
              <a:ea typeface="Arial"/>
              <a:cs typeface="Arial"/>
              <a:sym typeface="Arial"/>
            </a:endParaRPr>
          </a:p>
          <a:p>
            <a:pPr indent="-342900" lvl="1" marL="1178963" rtl="0" algn="l">
              <a:lnSpc>
                <a:spcPct val="2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How to design the network and storage architectures of and assign workloads in hybrid cloud</a:t>
            </a:r>
            <a:endParaRPr>
              <a:latin typeface="Arial"/>
              <a:ea typeface="Arial"/>
              <a:cs typeface="Arial"/>
              <a:sym typeface="Arial"/>
            </a:endParaRPr>
          </a:p>
          <a:p>
            <a:pPr indent="-342900" lvl="1" marL="1178963" rtl="0" algn="l">
              <a:lnSpc>
                <a:spcPct val="2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How to build an enterprise hybrid cloud based on Tencent Cloud's technical solutions</a:t>
            </a:r>
            <a:endParaRPr>
              <a:latin typeface="Arial"/>
              <a:ea typeface="Arial"/>
              <a:cs typeface="Arial"/>
              <a:sym typeface="Arial"/>
            </a:endParaRPr>
          </a:p>
          <a:p>
            <a:pPr indent="-342900" lvl="1" marL="1178963" rtl="0" algn="l">
              <a:lnSpc>
                <a:spcPct val="2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Concepts and features of CMPs</a:t>
            </a:r>
            <a:endParaRPr>
              <a:latin typeface="Arial"/>
              <a:ea typeface="Arial"/>
              <a:cs typeface="Arial"/>
              <a:sym typeface="Arial"/>
            </a:endParaRPr>
          </a:p>
        </p:txBody>
      </p:sp>
      <p:sp>
        <p:nvSpPr>
          <p:cNvPr id="1208" name="Google Shape;1208;p55"/>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2" name="Shape 1212"/>
        <p:cNvGrpSpPr/>
        <p:nvPr/>
      </p:nvGrpSpPr>
      <p:grpSpPr>
        <a:xfrm>
          <a:off x="0" y="0"/>
          <a:ext cx="0" cy="0"/>
          <a:chOff x="0" y="0"/>
          <a:chExt cx="0" cy="0"/>
        </a:xfrm>
      </p:grpSpPr>
      <p:sp>
        <p:nvSpPr>
          <p:cNvPr id="1213" name="Google Shape;1213;p56"/>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6"/>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1.1 Concepts of hybrid cloud (continued)</a:t>
            </a:r>
            <a:endParaRPr/>
          </a:p>
        </p:txBody>
      </p:sp>
      <p:sp>
        <p:nvSpPr>
          <p:cNvPr id="120" name="Google Shape;120;p6"/>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pic>
        <p:nvPicPr>
          <p:cNvPr id="121" name="Google Shape;121;p6"/>
          <p:cNvPicPr preferRelativeResize="0"/>
          <p:nvPr/>
        </p:nvPicPr>
        <p:blipFill rotWithShape="1">
          <a:blip r:embed="rId3">
            <a:alphaModFix/>
          </a:blip>
          <a:srcRect b="0" l="0" r="0" t="0"/>
          <a:stretch/>
        </p:blipFill>
        <p:spPr>
          <a:xfrm>
            <a:off x="6096000" y="1140191"/>
            <a:ext cx="4783268" cy="2784069"/>
          </a:xfrm>
          <a:prstGeom prst="rect">
            <a:avLst/>
          </a:prstGeom>
          <a:noFill/>
          <a:ln>
            <a:noFill/>
          </a:ln>
        </p:spPr>
      </p:pic>
      <p:sp>
        <p:nvSpPr>
          <p:cNvPr id="122" name="Google Shape;122;p6"/>
          <p:cNvSpPr txBox="1"/>
          <p:nvPr/>
        </p:nvSpPr>
        <p:spPr>
          <a:xfrm>
            <a:off x="6096000" y="4047696"/>
            <a:ext cx="5101535" cy="732081"/>
          </a:xfrm>
          <a:prstGeom prst="rect">
            <a:avLst/>
          </a:prstGeom>
          <a:noFill/>
          <a:ln>
            <a:noFill/>
          </a:ln>
        </p:spPr>
        <p:txBody>
          <a:bodyPr anchorCtr="0" anchor="t" bIns="45700" lIns="91425" spcFirstLastPara="1" rIns="91425" wrap="square" tIns="45700">
            <a:noAutofit/>
          </a:bodyPr>
          <a:lstStyle/>
          <a:p>
            <a:pPr indent="-480471" lvl="0" marL="480471" marR="0" rtl="0" algn="l">
              <a:lnSpc>
                <a:spcPct val="100000"/>
              </a:lnSpc>
              <a:spcBef>
                <a:spcPts val="0"/>
              </a:spcBef>
              <a:spcAft>
                <a:spcPts val="0"/>
              </a:spcAft>
              <a:buClr>
                <a:schemeClr val="accent1"/>
              </a:buClr>
              <a:buSzPts val="1800"/>
              <a:buFont typeface="Noto Sans Symbols"/>
              <a:buChar char="●"/>
            </a:pPr>
            <a:r>
              <a:rPr b="0" i="0" lang="en-US" sz="1800" cap="none" strike="noStrike">
                <a:solidFill>
                  <a:srgbClr val="000000"/>
                </a:solidFill>
                <a:latin typeface="Times New Roman"/>
                <a:ea typeface="Times New Roman"/>
                <a:cs typeface="Times New Roman"/>
                <a:sym typeface="Times New Roman"/>
              </a:rPr>
              <a:t>In China, still only a minority of enterprises are using hybrid cloud. According to the survey conducted by China Academy of Information and Communications Technology, in 2018, the proportion of Chinese enterprises using cloud computing was close to 60%, of which 14% were using hybrid cloud, a slight increase from 2017.</a:t>
            </a:r>
            <a:endParaRPr sz="1800">
              <a:solidFill>
                <a:schemeClr val="dk1"/>
              </a:solidFill>
              <a:latin typeface="Arial"/>
              <a:ea typeface="Arial"/>
              <a:cs typeface="Arial"/>
              <a:sym typeface="Arial"/>
            </a:endParaRPr>
          </a:p>
        </p:txBody>
      </p:sp>
      <p:pic>
        <p:nvPicPr>
          <p:cNvPr id="123" name="Google Shape;123;p6"/>
          <p:cNvPicPr preferRelativeResize="0"/>
          <p:nvPr/>
        </p:nvPicPr>
        <p:blipFill rotWithShape="1">
          <a:blip r:embed="rId4">
            <a:alphaModFix/>
          </a:blip>
          <a:srcRect b="0" l="0" r="0" t="0"/>
          <a:stretch/>
        </p:blipFill>
        <p:spPr>
          <a:xfrm>
            <a:off x="1091444" y="1136946"/>
            <a:ext cx="3959439" cy="2558407"/>
          </a:xfrm>
          <a:prstGeom prst="rect">
            <a:avLst/>
          </a:prstGeom>
          <a:noFill/>
          <a:ln>
            <a:noFill/>
          </a:ln>
        </p:spPr>
      </p:pic>
      <p:sp>
        <p:nvSpPr>
          <p:cNvPr id="124" name="Google Shape;124;p6"/>
          <p:cNvSpPr txBox="1"/>
          <p:nvPr/>
        </p:nvSpPr>
        <p:spPr>
          <a:xfrm>
            <a:off x="520395" y="4089551"/>
            <a:ext cx="5101535" cy="732081"/>
          </a:xfrm>
          <a:prstGeom prst="rect">
            <a:avLst/>
          </a:prstGeom>
          <a:noFill/>
          <a:ln>
            <a:noFill/>
          </a:ln>
        </p:spPr>
        <p:txBody>
          <a:bodyPr anchorCtr="0" anchor="t" bIns="45700" lIns="91425" spcFirstLastPara="1" rIns="91425" wrap="square" tIns="45700">
            <a:noAutofit/>
          </a:bodyPr>
          <a:lstStyle/>
          <a:p>
            <a:pPr indent="-480471" lvl="0" marL="480471" marR="0" rtl="0" algn="l">
              <a:lnSpc>
                <a:spcPct val="100000"/>
              </a:lnSpc>
              <a:spcBef>
                <a:spcPts val="0"/>
              </a:spcBef>
              <a:spcAft>
                <a:spcPts val="0"/>
              </a:spcAft>
              <a:buClr>
                <a:schemeClr val="accent1"/>
              </a:buClr>
              <a:buSzPts val="1800"/>
              <a:buFont typeface="Noto Sans Symbols"/>
              <a:buChar char="●"/>
            </a:pPr>
            <a:r>
              <a:rPr b="0" i="0" lang="en-US" sz="1800" cap="none" strike="noStrike">
                <a:solidFill>
                  <a:srgbClr val="000000"/>
                </a:solidFill>
                <a:latin typeface="Times New Roman"/>
                <a:ea typeface="Times New Roman"/>
                <a:cs typeface="Times New Roman"/>
                <a:sym typeface="Times New Roman"/>
              </a:rPr>
              <a:t>Globally, hybrid cloud has become the main form of enterprise cloud services. According to RightScale's report on cloud usage status in 2019, 84% of surveyed enterprises adopted a multi-cloud strategy. Among them, the proportion of enterprises using hybrid cloud continuously increased from 51% in 2018 to 58% in 2019.</a:t>
            </a:r>
            <a:endParaRPr sz="1800">
              <a:solidFill>
                <a:schemeClr val="dk1"/>
              </a:solidFill>
              <a:latin typeface="Arial"/>
              <a:ea typeface="Arial"/>
              <a:cs typeface="Arial"/>
              <a:sym typeface="Arial"/>
            </a:endParaRPr>
          </a:p>
        </p:txBody>
      </p:sp>
      <p:sp>
        <p:nvSpPr>
          <p:cNvPr id="125" name="Google Shape;125;p6"/>
          <p:cNvSpPr txBox="1"/>
          <p:nvPr/>
        </p:nvSpPr>
        <p:spPr>
          <a:xfrm>
            <a:off x="3884804" y="3498027"/>
            <a:ext cx="3377276" cy="73208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1800"/>
              <a:buFont typeface="Noto Sans Symbols"/>
              <a:buNone/>
            </a:pPr>
            <a:r>
              <a:t/>
            </a:r>
            <a:endParaRPr sz="18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7"/>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200" cap="none" strike="noStrike">
                <a:solidFill>
                  <a:srgbClr val="00A4FF"/>
                </a:solidFill>
                <a:latin typeface="Times New Roman"/>
                <a:ea typeface="Times New Roman"/>
                <a:cs typeface="Times New Roman"/>
                <a:sym typeface="Times New Roman"/>
              </a:rPr>
              <a:t>1.2 Reasons why enterprises should use hybrid cloud</a:t>
            </a:r>
            <a:endParaRPr/>
          </a:p>
        </p:txBody>
      </p:sp>
      <p:sp>
        <p:nvSpPr>
          <p:cNvPr id="131" name="Google Shape;131;p7"/>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pic>
        <p:nvPicPr>
          <p:cNvPr id="132" name="Google Shape;132;p7"/>
          <p:cNvPicPr preferRelativeResize="0"/>
          <p:nvPr/>
        </p:nvPicPr>
        <p:blipFill rotWithShape="1">
          <a:blip r:embed="rId3">
            <a:alphaModFix/>
          </a:blip>
          <a:srcRect b="0" l="0" r="0" t="0"/>
          <a:stretch/>
        </p:blipFill>
        <p:spPr>
          <a:xfrm>
            <a:off x="5455028" y="1248533"/>
            <a:ext cx="6034472" cy="5122546"/>
          </a:xfrm>
          <a:prstGeom prst="rect">
            <a:avLst/>
          </a:prstGeom>
          <a:noFill/>
          <a:ln>
            <a:noFill/>
          </a:ln>
        </p:spPr>
      </p:pic>
      <p:sp>
        <p:nvSpPr>
          <p:cNvPr id="133" name="Google Shape;133;p7"/>
          <p:cNvSpPr txBox="1"/>
          <p:nvPr/>
        </p:nvSpPr>
        <p:spPr>
          <a:xfrm>
            <a:off x="497907" y="1248533"/>
            <a:ext cx="4600938" cy="4360934"/>
          </a:xfrm>
          <a:prstGeom prst="rect">
            <a:avLst/>
          </a:prstGeom>
          <a:noFill/>
          <a:ln>
            <a:noFill/>
          </a:ln>
        </p:spPr>
        <p:txBody>
          <a:bodyPr anchorCtr="0" anchor="t" bIns="45700" lIns="91425" spcFirstLastPara="1" rIns="91425" wrap="square" tIns="45700">
            <a:noAutofit/>
          </a:bodyPr>
          <a:lstStyle/>
          <a:p>
            <a:pPr indent="-480471" lvl="0" marL="480471" marR="0" rtl="0" algn="l">
              <a:lnSpc>
                <a:spcPct val="100000"/>
              </a:lnSpc>
              <a:spcBef>
                <a:spcPts val="0"/>
              </a:spcBef>
              <a:spcAft>
                <a:spcPts val="0"/>
              </a:spcAft>
              <a:buClr>
                <a:schemeClr val="accent1"/>
              </a:buClr>
              <a:buSzPts val="2400"/>
              <a:buFont typeface="Noto Sans Symbols"/>
              <a:buChar char="●"/>
            </a:pPr>
            <a:r>
              <a:rPr b="1" i="0" lang="en-US" sz="2400" cap="none" strike="noStrike">
                <a:solidFill>
                  <a:srgbClr val="4B9DCA"/>
                </a:solidFill>
                <a:latin typeface="Times New Roman"/>
                <a:ea typeface="Times New Roman"/>
                <a:cs typeface="Times New Roman"/>
                <a:sym typeface="Times New Roman"/>
              </a:rPr>
              <a:t>Reduced investment in infrastructure</a:t>
            </a:r>
            <a:r>
              <a:rPr b="0" i="0" lang="en-US" sz="2400" cap="none" strike="noStrike">
                <a:solidFill>
                  <a:srgbClr val="000000"/>
                </a:solidFill>
                <a:latin typeface="Times New Roman"/>
                <a:ea typeface="Times New Roman"/>
                <a:cs typeface="Times New Roman"/>
                <a:sym typeface="Times New Roman"/>
              </a:rPr>
              <a:t> and </a:t>
            </a:r>
            <a:r>
              <a:rPr b="1" i="0" lang="en-US" sz="2400" cap="none" strike="noStrike">
                <a:solidFill>
                  <a:srgbClr val="4B9DCA"/>
                </a:solidFill>
                <a:latin typeface="Times New Roman"/>
                <a:ea typeface="Times New Roman"/>
                <a:cs typeface="Times New Roman"/>
                <a:sym typeface="Times New Roman"/>
              </a:rPr>
              <a:t>fast resource scaling </a:t>
            </a:r>
            <a:r>
              <a:rPr b="0" i="0" lang="en-US" sz="2400" cap="none" strike="noStrike">
                <a:solidFill>
                  <a:srgbClr val="000000"/>
                </a:solidFill>
                <a:latin typeface="Times New Roman"/>
                <a:ea typeface="Times New Roman"/>
                <a:cs typeface="Times New Roman"/>
                <a:sym typeface="Times New Roman"/>
              </a:rPr>
              <a:t>are two major reasons why enterprises choose hybrid cloud</a:t>
            </a:r>
            <a:endParaRPr sz="2400">
              <a:solidFill>
                <a:schemeClr val="dk1"/>
              </a:solidFill>
              <a:latin typeface="Arial"/>
              <a:ea typeface="Arial"/>
              <a:cs typeface="Arial"/>
              <a:sym typeface="Arial"/>
            </a:endParaRPr>
          </a:p>
          <a:p>
            <a:pPr indent="-480471" lvl="0" marL="480471" marR="0" rtl="0" algn="l">
              <a:lnSpc>
                <a:spcPct val="10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In addition, improved platform reliability and security and industry-specific success stories also explain why hybrid cloud is favored by enterprises</a:t>
            </a:r>
            <a:endParaRPr sz="2400">
              <a:solidFill>
                <a:schemeClr val="dk1"/>
              </a:solidFill>
              <a:latin typeface="Arial"/>
              <a:ea typeface="Arial"/>
              <a:cs typeface="Arial"/>
              <a:sym typeface="Arial"/>
            </a:endParaRPr>
          </a:p>
        </p:txBody>
      </p:sp>
      <p:sp>
        <p:nvSpPr>
          <p:cNvPr id="134" name="Google Shape;134;p7"/>
          <p:cNvSpPr txBox="1"/>
          <p:nvPr/>
        </p:nvSpPr>
        <p:spPr>
          <a:xfrm>
            <a:off x="8472264" y="5328752"/>
            <a:ext cx="3377276" cy="73208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00"/>
              <a:buFont typeface="Noto Sans Symbols"/>
              <a:buNone/>
            </a:pPr>
            <a:r>
              <a:rPr b="0" i="0" lang="en-US" sz="1800" cap="none" strike="noStrike">
                <a:solidFill>
                  <a:srgbClr val="000000"/>
                </a:solidFill>
                <a:latin typeface="Times New Roman"/>
                <a:ea typeface="Times New Roman"/>
                <a:cs typeface="Times New Roman"/>
                <a:sym typeface="Times New Roman"/>
              </a:rPr>
              <a:t>China Hybrid Cloud Development Survey Report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8"/>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1.3 Common use cases of hybrid cloud</a:t>
            </a:r>
            <a:endParaRPr/>
          </a:p>
        </p:txBody>
      </p:sp>
      <p:pic>
        <p:nvPicPr>
          <p:cNvPr id="140" name="Google Shape;140;p8"/>
          <p:cNvPicPr preferRelativeResize="0"/>
          <p:nvPr>
            <p:ph idx="1" type="body"/>
          </p:nvPr>
        </p:nvPicPr>
        <p:blipFill rotWithShape="1">
          <a:blip r:embed="rId3">
            <a:alphaModFix/>
          </a:blip>
          <a:srcRect b="0" l="0" r="0" t="0"/>
          <a:stretch/>
        </p:blipFill>
        <p:spPr>
          <a:xfrm>
            <a:off x="3899756" y="1412776"/>
            <a:ext cx="7353300" cy="4505325"/>
          </a:xfrm>
          <a:prstGeom prst="rect">
            <a:avLst/>
          </a:prstGeom>
          <a:noFill/>
          <a:ln>
            <a:noFill/>
          </a:ln>
        </p:spPr>
      </p:pic>
      <p:sp>
        <p:nvSpPr>
          <p:cNvPr id="141" name="Google Shape;141;p8"/>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sp>
        <p:nvSpPr>
          <p:cNvPr id="142" name="Google Shape;142;p8"/>
          <p:cNvSpPr txBox="1"/>
          <p:nvPr/>
        </p:nvSpPr>
        <p:spPr>
          <a:xfrm>
            <a:off x="8256240" y="5195757"/>
            <a:ext cx="3377276" cy="73208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00"/>
              <a:buFont typeface="Noto Sans Symbols"/>
              <a:buNone/>
            </a:pPr>
            <a:r>
              <a:rPr b="0" i="0" lang="en-US" sz="1800" cap="none" strike="noStrike">
                <a:solidFill>
                  <a:srgbClr val="000000"/>
                </a:solidFill>
                <a:latin typeface="Times New Roman"/>
                <a:ea typeface="Times New Roman"/>
                <a:cs typeface="Times New Roman"/>
                <a:sym typeface="Times New Roman"/>
              </a:rPr>
              <a:t>China Hybrid Cloud Development Survey Report</a:t>
            </a:r>
            <a:endParaRPr/>
          </a:p>
        </p:txBody>
      </p:sp>
      <p:sp>
        <p:nvSpPr>
          <p:cNvPr id="143" name="Google Shape;143;p8"/>
          <p:cNvSpPr txBox="1"/>
          <p:nvPr/>
        </p:nvSpPr>
        <p:spPr>
          <a:xfrm>
            <a:off x="299356" y="1417516"/>
            <a:ext cx="3744416" cy="3188579"/>
          </a:xfrm>
          <a:prstGeom prst="rect">
            <a:avLst/>
          </a:prstGeom>
          <a:noFill/>
          <a:ln>
            <a:noFill/>
          </a:ln>
        </p:spPr>
        <p:txBody>
          <a:bodyPr anchorCtr="0" anchor="t" bIns="45700" lIns="91425" spcFirstLastPara="1" rIns="91425" wrap="square" tIns="45700">
            <a:noAutofit/>
          </a:bodyPr>
          <a:lstStyle/>
          <a:p>
            <a:pPr indent="-480471" lvl="0" marL="480471" marR="0" rtl="0" algn="l">
              <a:lnSpc>
                <a:spcPct val="150000"/>
              </a:lnSpc>
              <a:spcBef>
                <a:spcPts val="0"/>
              </a:spcBef>
              <a:spcAft>
                <a:spcPts val="0"/>
              </a:spcAft>
              <a:buClr>
                <a:schemeClr val="accent1"/>
              </a:buClr>
              <a:buSzPts val="2400"/>
              <a:buFont typeface="Noto Sans Symbols"/>
              <a:buChar char="●"/>
            </a:pPr>
            <a:r>
              <a:rPr b="1" i="0" lang="en-US" sz="2400" cap="none" strike="noStrike">
                <a:solidFill>
                  <a:srgbClr val="4B9DCA"/>
                </a:solidFill>
                <a:latin typeface="Times New Roman"/>
                <a:ea typeface="Times New Roman"/>
                <a:cs typeface="Times New Roman"/>
                <a:sym typeface="Times New Roman"/>
              </a:rPr>
              <a:t>Disaster recovery, data backup, </a:t>
            </a:r>
            <a:r>
              <a:rPr b="0" i="0" lang="en-US" sz="2400" cap="none" strike="noStrike">
                <a:solidFill>
                  <a:srgbClr val="000000"/>
                </a:solidFill>
                <a:latin typeface="Times New Roman"/>
                <a:ea typeface="Times New Roman"/>
                <a:cs typeface="Times New Roman"/>
                <a:sym typeface="Times New Roman"/>
              </a:rPr>
              <a:t>and </a:t>
            </a:r>
            <a:r>
              <a:rPr b="1" i="0" lang="en-US" sz="2400" cap="none" strike="noStrike">
                <a:solidFill>
                  <a:srgbClr val="4B9DCA"/>
                </a:solidFill>
                <a:latin typeface="Times New Roman"/>
                <a:ea typeface="Times New Roman"/>
                <a:cs typeface="Times New Roman"/>
                <a:sym typeface="Times New Roman"/>
              </a:rPr>
              <a:t>load scaling</a:t>
            </a:r>
            <a:r>
              <a:rPr b="0" i="0" lang="en-US" sz="2400" cap="none" strike="noStrike">
                <a:solidFill>
                  <a:srgbClr val="000000"/>
                </a:solidFill>
                <a:latin typeface="Times New Roman"/>
                <a:ea typeface="Times New Roman"/>
                <a:cs typeface="Times New Roman"/>
                <a:sym typeface="Times New Roman"/>
              </a:rPr>
              <a:t> are three key use cases of hybrid cloud.</a:t>
            </a:r>
            <a:endParaRPr sz="24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9"/>
          <p:cNvSpPr txBox="1"/>
          <p:nvPr>
            <p:ph type="title"/>
          </p:nvPr>
        </p:nvSpPr>
        <p:spPr>
          <a:xfrm>
            <a:off x="855738" y="94814"/>
            <a:ext cx="10658399"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1.3 Common use cases of hybrid cloud (continued)</a:t>
            </a:r>
            <a:endParaRPr/>
          </a:p>
        </p:txBody>
      </p:sp>
      <p:sp>
        <p:nvSpPr>
          <p:cNvPr id="150" name="Google Shape;150;p9"/>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328071" lvl="0" marL="480471" rtl="0" algn="l">
              <a:lnSpc>
                <a:spcPct val="150000"/>
              </a:lnSpc>
              <a:spcBef>
                <a:spcPts val="0"/>
              </a:spcBef>
              <a:spcAft>
                <a:spcPts val="0"/>
              </a:spcAft>
              <a:buClr>
                <a:schemeClr val="accent1"/>
              </a:buClr>
              <a:buSzPts val="2400"/>
              <a:buFont typeface="Noto Sans Symbols"/>
              <a:buNone/>
            </a:pPr>
            <a:r>
              <a:t/>
            </a:r>
            <a:endParaRPr/>
          </a:p>
          <a:p>
            <a:pPr indent="-328071" lvl="0" marL="480471" rtl="0" algn="l">
              <a:lnSpc>
                <a:spcPct val="150000"/>
              </a:lnSpc>
              <a:spcBef>
                <a:spcPts val="0"/>
              </a:spcBef>
              <a:spcAft>
                <a:spcPts val="0"/>
              </a:spcAft>
              <a:buClr>
                <a:schemeClr val="accent1"/>
              </a:buClr>
              <a:buSzPts val="2400"/>
              <a:buFont typeface="Noto Sans Symbols"/>
              <a:buNone/>
            </a:pPr>
            <a:r>
              <a:t/>
            </a:r>
            <a:endParaRPr/>
          </a:p>
        </p:txBody>
      </p:sp>
      <p:sp>
        <p:nvSpPr>
          <p:cNvPr id="151" name="Google Shape;151;p9"/>
          <p:cNvSpPr txBox="1"/>
          <p:nvPr>
            <p:ph idx="11" type="ftr"/>
          </p:nvPr>
        </p:nvSpPr>
        <p:spPr>
          <a:xfrm>
            <a:off x="3719736" y="6482667"/>
            <a:ext cx="4752528" cy="36671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US" sz="1200" cap="none" strike="noStrike">
                <a:solidFill>
                  <a:srgbClr val="898989"/>
                </a:solidFill>
                <a:latin typeface="Times New Roman"/>
                <a:ea typeface="Times New Roman"/>
                <a:cs typeface="Times New Roman"/>
                <a:sym typeface="Times New Roman"/>
              </a:rPr>
              <a:t>Copyright © 2020 Tencent, Inc. and/or its affiliates. All rights reserved. </a:t>
            </a:r>
            <a:endParaRPr/>
          </a:p>
        </p:txBody>
      </p:sp>
      <p:grpSp>
        <p:nvGrpSpPr>
          <p:cNvPr id="152" name="Google Shape;152;p9"/>
          <p:cNvGrpSpPr/>
          <p:nvPr/>
        </p:nvGrpSpPr>
        <p:grpSpPr>
          <a:xfrm>
            <a:off x="695400" y="1282280"/>
            <a:ext cx="10658398" cy="4685431"/>
            <a:chOff x="0" y="2060"/>
            <a:chExt cx="10658398" cy="4685431"/>
          </a:xfrm>
        </p:grpSpPr>
        <p:sp>
          <p:nvSpPr>
            <p:cNvPr id="153" name="Google Shape;153;p9"/>
            <p:cNvSpPr/>
            <p:nvPr/>
          </p:nvSpPr>
          <p:spPr>
            <a:xfrm rot="5400000">
              <a:off x="6887293" y="-2958104"/>
              <a:ext cx="720835" cy="6821375"/>
            </a:xfrm>
            <a:prstGeom prst="round2SameRect">
              <a:avLst>
                <a:gd fmla="val 16667" name="adj1"/>
                <a:gd fmla="val 0" name="adj2"/>
              </a:avLst>
            </a:prstGeom>
            <a:solidFill>
              <a:srgbClr val="CBD8EA">
                <a:alpha val="89803"/>
              </a:srgbClr>
            </a:solidFill>
            <a:ln cap="flat" cmpd="sng" w="25400">
              <a:solidFill>
                <a:srgbClr val="CBD8E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9"/>
            <p:cNvSpPr txBox="1"/>
            <p:nvPr/>
          </p:nvSpPr>
          <p:spPr>
            <a:xfrm>
              <a:off x="3837023" y="127354"/>
              <a:ext cx="6786187" cy="650459"/>
            </a:xfrm>
            <a:prstGeom prst="rect">
              <a:avLst/>
            </a:prstGeom>
            <a:noFill/>
            <a:ln>
              <a:noFill/>
            </a:ln>
          </p:spPr>
          <p:txBody>
            <a:bodyPr anchorCtr="0" anchor="ctr" bIns="123825" lIns="247650" spcFirstLastPara="1" rIns="247650" wrap="square" tIns="123825">
              <a:noAutofit/>
            </a:bodyPr>
            <a:lstStyle/>
            <a:p>
              <a:pPr indent="-228600" lvl="1" marL="228600" marR="0" rtl="0" algn="l">
                <a:lnSpc>
                  <a:spcPct val="90000"/>
                </a:lnSpc>
                <a:spcBef>
                  <a:spcPts val="0"/>
                </a:spcBef>
                <a:spcAft>
                  <a:spcPts val="0"/>
                </a:spcAft>
                <a:buClr>
                  <a:srgbClr val="000000"/>
                </a:buClr>
                <a:buSzPts val="2000"/>
                <a:buFont typeface="Times New Roman"/>
                <a:buChar char="•"/>
              </a:pPr>
              <a:r>
                <a:rPr b="0" i="0" lang="en-US" sz="2000" u="none" cap="none" strike="noStrike">
                  <a:solidFill>
                    <a:srgbClr val="000000"/>
                  </a:solidFill>
                  <a:latin typeface="Times New Roman"/>
                  <a:ea typeface="Times New Roman"/>
                  <a:cs typeface="Times New Roman"/>
                  <a:sym typeface="Times New Roman"/>
                </a:rPr>
                <a:t>Public cloud can be used during peak hours for elastic scaling</a:t>
              </a:r>
              <a:endParaRPr/>
            </a:p>
          </p:txBody>
        </p:sp>
        <p:sp>
          <p:nvSpPr>
            <p:cNvPr id="155" name="Google Shape;155;p9"/>
            <p:cNvSpPr/>
            <p:nvPr/>
          </p:nvSpPr>
          <p:spPr>
            <a:xfrm>
              <a:off x="0" y="2060"/>
              <a:ext cx="3837023" cy="901044"/>
            </a:xfrm>
            <a:prstGeom prst="roundRect">
              <a:avLst>
                <a:gd fmla="val 16667" name="adj"/>
              </a:avLst>
            </a:prstGeom>
            <a:solidFill>
              <a:srgbClr val="2383C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9"/>
            <p:cNvSpPr txBox="1"/>
            <p:nvPr/>
          </p:nvSpPr>
          <p:spPr>
            <a:xfrm>
              <a:off x="43985" y="46045"/>
              <a:ext cx="3749053" cy="813074"/>
            </a:xfrm>
            <a:prstGeom prst="rect">
              <a:avLst/>
            </a:prstGeom>
            <a:noFill/>
            <a:ln>
              <a:noFill/>
            </a:ln>
          </p:spPr>
          <p:txBody>
            <a:bodyPr anchorCtr="0" anchor="ctr" bIns="38100" lIns="76200" spcFirstLastPara="1" rIns="76200" wrap="square" tIns="38100">
              <a:noAutofit/>
            </a:bodyPr>
            <a:lstStyle/>
            <a:p>
              <a:pPr indent="0" lvl="0" marL="0" marR="0" rtl="0" algn="ctr">
                <a:lnSpc>
                  <a:spcPct val="90000"/>
                </a:lnSpc>
                <a:spcBef>
                  <a:spcPts val="0"/>
                </a:spcBef>
                <a:spcAft>
                  <a:spcPts val="0"/>
                </a:spcAft>
                <a:buClr>
                  <a:srgbClr val="FFFFFF"/>
                </a:buClr>
                <a:buSzPts val="2000"/>
                <a:buFont typeface="Times New Roman"/>
                <a:buNone/>
              </a:pPr>
              <a:r>
                <a:rPr b="0" i="0" lang="en-US" sz="2000" cap="none" strike="noStrike">
                  <a:solidFill>
                    <a:srgbClr val="FFFFFF"/>
                  </a:solidFill>
                  <a:latin typeface="Times New Roman"/>
                  <a:ea typeface="Times New Roman"/>
                  <a:cs typeface="Times New Roman"/>
                  <a:sym typeface="Times New Roman"/>
                </a:rPr>
                <a:t>Load scaling</a:t>
              </a:r>
              <a:endParaRPr/>
            </a:p>
          </p:txBody>
        </p:sp>
        <p:sp>
          <p:nvSpPr>
            <p:cNvPr id="157" name="Google Shape;157;p9"/>
            <p:cNvSpPr/>
            <p:nvPr/>
          </p:nvSpPr>
          <p:spPr>
            <a:xfrm rot="5400000">
              <a:off x="6887293" y="-2012007"/>
              <a:ext cx="720835" cy="6821375"/>
            </a:xfrm>
            <a:prstGeom prst="round2SameRect">
              <a:avLst>
                <a:gd fmla="val 16667" name="adj1"/>
                <a:gd fmla="val 0" name="adj2"/>
              </a:avLst>
            </a:prstGeom>
            <a:solidFill>
              <a:srgbClr val="CADBEB">
                <a:alpha val="89803"/>
              </a:srgbClr>
            </a:solidFill>
            <a:ln cap="flat" cmpd="sng" w="25400">
              <a:solidFill>
                <a:srgbClr val="CADBEB">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9"/>
            <p:cNvSpPr txBox="1"/>
            <p:nvPr/>
          </p:nvSpPr>
          <p:spPr>
            <a:xfrm>
              <a:off x="3837023" y="1073451"/>
              <a:ext cx="6786187" cy="650459"/>
            </a:xfrm>
            <a:prstGeom prst="rect">
              <a:avLst/>
            </a:prstGeom>
            <a:noFill/>
            <a:ln>
              <a:noFill/>
            </a:ln>
          </p:spPr>
          <p:txBody>
            <a:bodyPr anchorCtr="0" anchor="ctr" bIns="123825" lIns="247650" spcFirstLastPara="1" rIns="247650" wrap="square" tIns="123825">
              <a:noAutofit/>
            </a:bodyPr>
            <a:lstStyle/>
            <a:p>
              <a:pPr indent="-228600" lvl="1" marL="228600" marR="0" rtl="0" algn="l">
                <a:lnSpc>
                  <a:spcPct val="90000"/>
                </a:lnSpc>
                <a:spcBef>
                  <a:spcPts val="0"/>
                </a:spcBef>
                <a:spcAft>
                  <a:spcPts val="0"/>
                </a:spcAft>
                <a:buClr>
                  <a:srgbClr val="000000"/>
                </a:buClr>
                <a:buSzPts val="2000"/>
                <a:buFont typeface="Times New Roman"/>
                <a:buChar char="•"/>
              </a:pPr>
              <a:r>
                <a:rPr b="0" i="0" lang="en-US" sz="2000" u="none" cap="none" strike="noStrike">
                  <a:solidFill>
                    <a:srgbClr val="000000"/>
                  </a:solidFill>
                  <a:latin typeface="Times New Roman"/>
                  <a:ea typeface="Times New Roman"/>
                  <a:cs typeface="Times New Roman"/>
                  <a:sym typeface="Times New Roman"/>
                </a:rPr>
                <a:t>Local storage and public cloud form a primary/secondary architecture together</a:t>
              </a:r>
              <a:endParaRPr/>
            </a:p>
          </p:txBody>
        </p:sp>
        <p:sp>
          <p:nvSpPr>
            <p:cNvPr id="159" name="Google Shape;159;p9"/>
            <p:cNvSpPr/>
            <p:nvPr/>
          </p:nvSpPr>
          <p:spPr>
            <a:xfrm>
              <a:off x="0" y="948157"/>
              <a:ext cx="3837023" cy="901044"/>
            </a:xfrm>
            <a:prstGeom prst="roundRect">
              <a:avLst>
                <a:gd fmla="val 16667" name="adj"/>
              </a:avLst>
            </a:prstGeom>
            <a:solidFill>
              <a:srgbClr val="2493C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9"/>
            <p:cNvSpPr txBox="1"/>
            <p:nvPr/>
          </p:nvSpPr>
          <p:spPr>
            <a:xfrm>
              <a:off x="43985" y="992142"/>
              <a:ext cx="3749053" cy="813074"/>
            </a:xfrm>
            <a:prstGeom prst="rect">
              <a:avLst/>
            </a:prstGeom>
            <a:noFill/>
            <a:ln>
              <a:noFill/>
            </a:ln>
          </p:spPr>
          <p:txBody>
            <a:bodyPr anchorCtr="0" anchor="ctr" bIns="38100" lIns="76200" spcFirstLastPara="1" rIns="76200" wrap="square" tIns="38100">
              <a:noAutofit/>
            </a:bodyPr>
            <a:lstStyle/>
            <a:p>
              <a:pPr indent="0" lvl="0" marL="0" marR="0" rtl="0" algn="ctr">
                <a:lnSpc>
                  <a:spcPct val="90000"/>
                </a:lnSpc>
                <a:spcBef>
                  <a:spcPts val="0"/>
                </a:spcBef>
                <a:spcAft>
                  <a:spcPts val="0"/>
                </a:spcAft>
                <a:buClr>
                  <a:srgbClr val="FFFFFF"/>
                </a:buClr>
                <a:buSzPts val="2000"/>
                <a:buFont typeface="Times New Roman"/>
                <a:buNone/>
              </a:pPr>
              <a:r>
                <a:rPr b="0" i="0" lang="en-US" sz="2000" cap="none" strike="noStrike">
                  <a:solidFill>
                    <a:srgbClr val="FFFFFF"/>
                  </a:solidFill>
                  <a:latin typeface="Times New Roman"/>
                  <a:ea typeface="Times New Roman"/>
                  <a:cs typeface="Times New Roman"/>
                  <a:sym typeface="Times New Roman"/>
                </a:rPr>
                <a:t>Disaster recovery</a:t>
              </a:r>
              <a:endParaRPr/>
            </a:p>
          </p:txBody>
        </p:sp>
        <p:sp>
          <p:nvSpPr>
            <p:cNvPr id="161" name="Google Shape;161;p9"/>
            <p:cNvSpPr/>
            <p:nvPr/>
          </p:nvSpPr>
          <p:spPr>
            <a:xfrm rot="5400000">
              <a:off x="6887293" y="-1065911"/>
              <a:ext cx="720835" cy="6821375"/>
            </a:xfrm>
            <a:prstGeom prst="round2SameRect">
              <a:avLst>
                <a:gd fmla="val 16667" name="adj1"/>
                <a:gd fmla="val 0" name="adj2"/>
              </a:avLst>
            </a:prstGeom>
            <a:solidFill>
              <a:srgbClr val="CAE0EC">
                <a:alpha val="89803"/>
              </a:srgbClr>
            </a:solidFill>
            <a:ln cap="flat" cmpd="sng" w="25400">
              <a:solidFill>
                <a:srgbClr val="CAE0E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9"/>
            <p:cNvSpPr txBox="1"/>
            <p:nvPr/>
          </p:nvSpPr>
          <p:spPr>
            <a:xfrm>
              <a:off x="3837023" y="2019547"/>
              <a:ext cx="6786187" cy="650459"/>
            </a:xfrm>
            <a:prstGeom prst="rect">
              <a:avLst/>
            </a:prstGeom>
            <a:noFill/>
            <a:ln>
              <a:noFill/>
            </a:ln>
          </p:spPr>
          <p:txBody>
            <a:bodyPr anchorCtr="0" anchor="ctr" bIns="123825" lIns="247650" spcFirstLastPara="1" rIns="247650" wrap="square" tIns="123825">
              <a:noAutofit/>
            </a:bodyPr>
            <a:lstStyle/>
            <a:p>
              <a:pPr indent="-228600" lvl="1" marL="228600" marR="0" rtl="0" algn="l">
                <a:lnSpc>
                  <a:spcPct val="90000"/>
                </a:lnSpc>
                <a:spcBef>
                  <a:spcPts val="0"/>
                </a:spcBef>
                <a:spcAft>
                  <a:spcPts val="0"/>
                </a:spcAft>
                <a:buClr>
                  <a:srgbClr val="000000"/>
                </a:buClr>
                <a:buSzPts val="2000"/>
                <a:buFont typeface="Times New Roman"/>
                <a:buChar char="•"/>
              </a:pPr>
              <a:r>
                <a:rPr b="0" i="0" lang="en-US" sz="2000" u="none" cap="none" strike="noStrike">
                  <a:solidFill>
                    <a:srgbClr val="000000"/>
                  </a:solidFill>
                  <a:latin typeface="Times New Roman"/>
                  <a:ea typeface="Times New Roman"/>
                  <a:cs typeface="Times New Roman"/>
                  <a:sym typeface="Times New Roman"/>
                </a:rPr>
                <a:t>Local data is encrypted and backed up in the public cloud</a:t>
              </a:r>
              <a:endParaRPr/>
            </a:p>
          </p:txBody>
        </p:sp>
        <p:sp>
          <p:nvSpPr>
            <p:cNvPr id="163" name="Google Shape;163;p9"/>
            <p:cNvSpPr/>
            <p:nvPr/>
          </p:nvSpPr>
          <p:spPr>
            <a:xfrm>
              <a:off x="0" y="1894254"/>
              <a:ext cx="3837023" cy="901044"/>
            </a:xfrm>
            <a:prstGeom prst="roundRect">
              <a:avLst>
                <a:gd fmla="val 16667" name="adj"/>
              </a:avLst>
            </a:prstGeom>
            <a:solidFill>
              <a:srgbClr val="25A6C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9"/>
            <p:cNvSpPr txBox="1"/>
            <p:nvPr/>
          </p:nvSpPr>
          <p:spPr>
            <a:xfrm>
              <a:off x="43985" y="1938239"/>
              <a:ext cx="3749053" cy="813074"/>
            </a:xfrm>
            <a:prstGeom prst="rect">
              <a:avLst/>
            </a:prstGeom>
            <a:noFill/>
            <a:ln>
              <a:noFill/>
            </a:ln>
          </p:spPr>
          <p:txBody>
            <a:bodyPr anchorCtr="0" anchor="ctr" bIns="38100" lIns="76200" spcFirstLastPara="1" rIns="76200" wrap="square" tIns="38100">
              <a:noAutofit/>
            </a:bodyPr>
            <a:lstStyle/>
            <a:p>
              <a:pPr indent="0" lvl="0" marL="0" marR="0" rtl="0" algn="ctr">
                <a:lnSpc>
                  <a:spcPct val="90000"/>
                </a:lnSpc>
                <a:spcBef>
                  <a:spcPts val="0"/>
                </a:spcBef>
                <a:spcAft>
                  <a:spcPts val="0"/>
                </a:spcAft>
                <a:buClr>
                  <a:srgbClr val="FFFFFF"/>
                </a:buClr>
                <a:buSzPts val="2000"/>
                <a:buFont typeface="Times New Roman"/>
                <a:buNone/>
              </a:pPr>
              <a:r>
                <a:rPr b="0" i="0" lang="en-US" sz="2000" cap="none" strike="noStrike">
                  <a:solidFill>
                    <a:srgbClr val="FFFFFF"/>
                  </a:solidFill>
                  <a:latin typeface="Times New Roman"/>
                  <a:ea typeface="Times New Roman"/>
                  <a:cs typeface="Times New Roman"/>
                  <a:sym typeface="Times New Roman"/>
                </a:rPr>
                <a:t>Data backup</a:t>
              </a:r>
              <a:endParaRPr/>
            </a:p>
          </p:txBody>
        </p:sp>
        <p:sp>
          <p:nvSpPr>
            <p:cNvPr id="165" name="Google Shape;165;p9"/>
            <p:cNvSpPr/>
            <p:nvPr/>
          </p:nvSpPr>
          <p:spPr>
            <a:xfrm rot="5400000">
              <a:off x="6887293" y="-119814"/>
              <a:ext cx="720835" cy="6821375"/>
            </a:xfrm>
            <a:prstGeom prst="round2SameRect">
              <a:avLst>
                <a:gd fmla="val 16667" name="adj1"/>
                <a:gd fmla="val 0" name="adj2"/>
              </a:avLst>
            </a:prstGeom>
            <a:solidFill>
              <a:srgbClr val="CAE5EE">
                <a:alpha val="89803"/>
              </a:srgbClr>
            </a:solidFill>
            <a:ln cap="flat" cmpd="sng" w="25400">
              <a:solidFill>
                <a:srgbClr val="CAE5EE">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9"/>
            <p:cNvSpPr txBox="1"/>
            <p:nvPr/>
          </p:nvSpPr>
          <p:spPr>
            <a:xfrm>
              <a:off x="3837023" y="2965644"/>
              <a:ext cx="6786187" cy="650459"/>
            </a:xfrm>
            <a:prstGeom prst="rect">
              <a:avLst/>
            </a:prstGeom>
            <a:noFill/>
            <a:ln>
              <a:noFill/>
            </a:ln>
          </p:spPr>
          <p:txBody>
            <a:bodyPr anchorCtr="0" anchor="ctr" bIns="123825" lIns="247650" spcFirstLastPara="1" rIns="247650" wrap="square" tIns="123825">
              <a:noAutofit/>
            </a:bodyPr>
            <a:lstStyle/>
            <a:p>
              <a:pPr indent="-228600" lvl="1" marL="228600" marR="0" rtl="0" algn="l">
                <a:lnSpc>
                  <a:spcPct val="90000"/>
                </a:lnSpc>
                <a:spcBef>
                  <a:spcPts val="0"/>
                </a:spcBef>
                <a:spcAft>
                  <a:spcPts val="0"/>
                </a:spcAft>
                <a:buClr>
                  <a:srgbClr val="000000"/>
                </a:buClr>
                <a:buSzPts val="2000"/>
                <a:buFont typeface="Times New Roman"/>
                <a:buChar char="•"/>
              </a:pPr>
              <a:r>
                <a:rPr b="0" i="0" lang="en-US" sz="2000" u="none" cap="none" strike="noStrike">
                  <a:solidFill>
                    <a:srgbClr val="000000"/>
                  </a:solidFill>
                  <a:latin typeface="Times New Roman"/>
                  <a:ea typeface="Times New Roman"/>
                  <a:cs typeface="Times New Roman"/>
                  <a:sym typeface="Times New Roman"/>
                </a:rPr>
                <a:t>Different applications are deployed in different clouds</a:t>
              </a:r>
              <a:endParaRPr/>
            </a:p>
          </p:txBody>
        </p:sp>
        <p:sp>
          <p:nvSpPr>
            <p:cNvPr id="167" name="Google Shape;167;p9"/>
            <p:cNvSpPr/>
            <p:nvPr/>
          </p:nvSpPr>
          <p:spPr>
            <a:xfrm>
              <a:off x="0" y="2840350"/>
              <a:ext cx="3837023" cy="901044"/>
            </a:xfrm>
            <a:prstGeom prst="roundRect">
              <a:avLst>
                <a:gd fmla="val 16667" name="adj"/>
              </a:avLst>
            </a:prstGeom>
            <a:solidFill>
              <a:srgbClr val="25B9D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9"/>
            <p:cNvSpPr txBox="1"/>
            <p:nvPr/>
          </p:nvSpPr>
          <p:spPr>
            <a:xfrm>
              <a:off x="43985" y="2884335"/>
              <a:ext cx="3749053" cy="813074"/>
            </a:xfrm>
            <a:prstGeom prst="rect">
              <a:avLst/>
            </a:prstGeom>
            <a:noFill/>
            <a:ln>
              <a:noFill/>
            </a:ln>
          </p:spPr>
          <p:txBody>
            <a:bodyPr anchorCtr="0" anchor="ctr" bIns="38100" lIns="76200" spcFirstLastPara="1" rIns="76200" wrap="square" tIns="38100">
              <a:noAutofit/>
            </a:bodyPr>
            <a:lstStyle/>
            <a:p>
              <a:pPr indent="0" lvl="0" marL="0" marR="0" rtl="0" algn="ctr">
                <a:lnSpc>
                  <a:spcPct val="90000"/>
                </a:lnSpc>
                <a:spcBef>
                  <a:spcPts val="0"/>
                </a:spcBef>
                <a:spcAft>
                  <a:spcPts val="0"/>
                </a:spcAft>
                <a:buClr>
                  <a:srgbClr val="FFFFFF"/>
                </a:buClr>
                <a:buSzPts val="2000"/>
                <a:buFont typeface="Times New Roman"/>
                <a:buNone/>
              </a:pPr>
              <a:r>
                <a:rPr b="0" i="0" lang="en-US" sz="2000" cap="none" strike="noStrike">
                  <a:solidFill>
                    <a:srgbClr val="FFFFFF"/>
                  </a:solidFill>
                  <a:latin typeface="Times New Roman"/>
                  <a:ea typeface="Times New Roman"/>
                  <a:cs typeface="Times New Roman"/>
                  <a:sym typeface="Times New Roman"/>
                </a:rPr>
                <a:t>Application deployment</a:t>
              </a:r>
              <a:endParaRPr/>
            </a:p>
          </p:txBody>
        </p:sp>
        <p:sp>
          <p:nvSpPr>
            <p:cNvPr id="169" name="Google Shape;169;p9"/>
            <p:cNvSpPr/>
            <p:nvPr/>
          </p:nvSpPr>
          <p:spPr>
            <a:xfrm rot="5400000">
              <a:off x="6887293" y="826282"/>
              <a:ext cx="720835" cy="6821375"/>
            </a:xfrm>
            <a:prstGeom prst="round2SameRect">
              <a:avLst>
                <a:gd fmla="val 16667" name="adj1"/>
                <a:gd fmla="val 0" name="adj2"/>
              </a:avLst>
            </a:prstGeom>
            <a:solidFill>
              <a:srgbClr val="CAEBEF">
                <a:alpha val="89803"/>
              </a:srgbClr>
            </a:solidFill>
            <a:ln cap="flat" cmpd="sng" w="25400">
              <a:solidFill>
                <a:srgbClr val="CAEBEF">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9"/>
            <p:cNvSpPr txBox="1"/>
            <p:nvPr/>
          </p:nvSpPr>
          <p:spPr>
            <a:xfrm>
              <a:off x="3837023" y="3911740"/>
              <a:ext cx="6786187" cy="650459"/>
            </a:xfrm>
            <a:prstGeom prst="rect">
              <a:avLst/>
            </a:prstGeom>
            <a:noFill/>
            <a:ln>
              <a:noFill/>
            </a:ln>
          </p:spPr>
          <p:txBody>
            <a:bodyPr anchorCtr="0" anchor="ctr" bIns="123825" lIns="247650" spcFirstLastPara="1" rIns="247650" wrap="square" tIns="123825">
              <a:noAutofit/>
            </a:bodyPr>
            <a:lstStyle/>
            <a:p>
              <a:pPr indent="-228600" lvl="1" marL="228600" marR="0" rtl="0" algn="l">
                <a:lnSpc>
                  <a:spcPct val="100000"/>
                </a:lnSpc>
                <a:spcBef>
                  <a:spcPts val="0"/>
                </a:spcBef>
                <a:spcAft>
                  <a:spcPts val="0"/>
                </a:spcAft>
                <a:buClr>
                  <a:srgbClr val="000000"/>
                </a:buClr>
                <a:buSzPts val="2000"/>
                <a:buFont typeface="Times New Roman"/>
                <a:buChar char="•"/>
              </a:pPr>
              <a:r>
                <a:rPr b="0" i="0" lang="en-US" sz="2000" u="none" cap="none" strike="noStrike">
                  <a:solidFill>
                    <a:srgbClr val="000000"/>
                  </a:solidFill>
                  <a:latin typeface="Times New Roman"/>
                  <a:ea typeface="Times New Roman"/>
                  <a:cs typeface="Times New Roman"/>
                  <a:sym typeface="Times New Roman"/>
                </a:rPr>
                <a:t>Development and testing can be quickly iterated locally, while the production businesses run in the public cloud</a:t>
              </a:r>
              <a:endParaRPr b="0" i="0" sz="2000" u="none" cap="none" strike="noStrike">
                <a:solidFill>
                  <a:schemeClr val="dk1"/>
                </a:solidFill>
                <a:latin typeface="Arial"/>
                <a:ea typeface="Arial"/>
                <a:cs typeface="Arial"/>
                <a:sym typeface="Arial"/>
              </a:endParaRPr>
            </a:p>
          </p:txBody>
        </p:sp>
        <p:sp>
          <p:nvSpPr>
            <p:cNvPr id="171" name="Google Shape;171;p9"/>
            <p:cNvSpPr/>
            <p:nvPr/>
          </p:nvSpPr>
          <p:spPr>
            <a:xfrm>
              <a:off x="0" y="3786447"/>
              <a:ext cx="3837023" cy="901044"/>
            </a:xfrm>
            <a:prstGeom prst="roundRect">
              <a:avLst>
                <a:gd fmla="val 16667" name="adj"/>
              </a:avLst>
            </a:prstGeom>
            <a:solidFill>
              <a:srgbClr val="25CCD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9"/>
            <p:cNvSpPr txBox="1"/>
            <p:nvPr/>
          </p:nvSpPr>
          <p:spPr>
            <a:xfrm>
              <a:off x="43985" y="3830432"/>
              <a:ext cx="3749053" cy="813074"/>
            </a:xfrm>
            <a:prstGeom prst="rect">
              <a:avLst/>
            </a:prstGeom>
            <a:noFill/>
            <a:ln>
              <a:noFill/>
            </a:ln>
          </p:spPr>
          <p:txBody>
            <a:bodyPr anchorCtr="0" anchor="ctr" bIns="38100" lIns="76200" spcFirstLastPara="1" rIns="76200" wrap="square" tIns="38100">
              <a:noAutofit/>
            </a:bodyPr>
            <a:lstStyle/>
            <a:p>
              <a:pPr indent="0" lvl="0" marL="0" marR="0" rtl="0" algn="ctr">
                <a:lnSpc>
                  <a:spcPct val="90000"/>
                </a:lnSpc>
                <a:spcBef>
                  <a:spcPts val="0"/>
                </a:spcBef>
                <a:spcAft>
                  <a:spcPts val="0"/>
                </a:spcAft>
                <a:buClr>
                  <a:srgbClr val="FFFFFF"/>
                </a:buClr>
                <a:buSzPts val="2000"/>
                <a:buFont typeface="Times New Roman"/>
                <a:buNone/>
              </a:pPr>
              <a:r>
                <a:rPr b="0" i="0" lang="en-US" sz="2000" cap="none" strike="noStrike">
                  <a:solidFill>
                    <a:srgbClr val="FFFFFF"/>
                  </a:solidFill>
                  <a:latin typeface="Times New Roman"/>
                  <a:ea typeface="Times New Roman"/>
                  <a:cs typeface="Times New Roman"/>
                  <a:sym typeface="Times New Roman"/>
                </a:rPr>
                <a:t>Development, testing, production, and deployment</a:t>
              </a:r>
              <a:endParaRPr sz="2000">
                <a:solidFill>
                  <a:schemeClr val="lt1"/>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2_主题1">
  <a:themeElements>
    <a:clrScheme name="蓝色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2017-09-26T12:11:09Z</dcterms:created>
  <dc:creator>Mindy</dc:creator>
</cp:coreProperties>
</file>